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8" r:id="rId2"/>
    <p:sldId id="325" r:id="rId3"/>
    <p:sldId id="326" r:id="rId4"/>
    <p:sldId id="327" r:id="rId5"/>
    <p:sldId id="334" r:id="rId6"/>
    <p:sldId id="351" r:id="rId7"/>
    <p:sldId id="353" r:id="rId8"/>
    <p:sldId id="337" r:id="rId9"/>
    <p:sldId id="336" r:id="rId10"/>
    <p:sldId id="335" r:id="rId11"/>
    <p:sldId id="320" r:id="rId12"/>
    <p:sldId id="321" r:id="rId13"/>
    <p:sldId id="322" r:id="rId14"/>
    <p:sldId id="323" r:id="rId15"/>
    <p:sldId id="324" r:id="rId16"/>
    <p:sldId id="328" r:id="rId17"/>
    <p:sldId id="352" r:id="rId18"/>
    <p:sldId id="350" r:id="rId19"/>
    <p:sldId id="285" r:id="rId20"/>
    <p:sldId id="329" r:id="rId21"/>
    <p:sldId id="330" r:id="rId22"/>
    <p:sldId id="331" r:id="rId23"/>
    <p:sldId id="333" r:id="rId24"/>
    <p:sldId id="293" r:id="rId25"/>
    <p:sldId id="311" r:id="rId26"/>
    <p:sldId id="338" r:id="rId27"/>
    <p:sldId id="339" r:id="rId28"/>
    <p:sldId id="340" r:id="rId29"/>
    <p:sldId id="341" r:id="rId30"/>
    <p:sldId id="342" r:id="rId31"/>
    <p:sldId id="319" r:id="rId32"/>
    <p:sldId id="318" r:id="rId33"/>
    <p:sldId id="343" r:id="rId34"/>
    <p:sldId id="344" r:id="rId35"/>
    <p:sldId id="345" r:id="rId36"/>
    <p:sldId id="346" r:id="rId37"/>
    <p:sldId id="312" r:id="rId38"/>
    <p:sldId id="347" r:id="rId39"/>
    <p:sldId id="348" r:id="rId40"/>
    <p:sldId id="313" r:id="rId41"/>
    <p:sldId id="349" r:id="rId42"/>
    <p:sldId id="314" r:id="rId43"/>
    <p:sldId id="315" r:id="rId44"/>
    <p:sldId id="309" r:id="rId45"/>
    <p:sldId id="332" r:id="rId46"/>
    <p:sldId id="256" r:id="rId47"/>
    <p:sldId id="26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FFRAN, Michel Jose" initials="zaffran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FFFEC9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760" autoAdjust="0"/>
    <p:restoredTop sz="98723" autoAdjust="0"/>
  </p:normalViewPr>
  <p:slideViewPr>
    <p:cSldViewPr>
      <p:cViewPr>
        <p:scale>
          <a:sx n="53" d="100"/>
          <a:sy n="53" d="100"/>
        </p:scale>
        <p:origin x="-163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79170-DDEE-45D5-89B9-933456CC9D92}" type="doc">
      <dgm:prSet loTypeId="urn:microsoft.com/office/officeart/2005/8/layout/hProcess6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th-TH"/>
        </a:p>
      </dgm:t>
    </dgm:pt>
    <dgm:pt modelId="{AAD0FF40-83B6-4AC6-AB49-077A291D3841}">
      <dgm:prSet phldrT="[Text]"/>
      <dgm:spPr/>
      <dgm:t>
        <a:bodyPr/>
        <a:lstStyle/>
        <a:p>
          <a:r>
            <a:rPr lang="en-US" b="1" dirty="0" smtClean="0"/>
            <a:t>2531</a:t>
          </a:r>
          <a:endParaRPr lang="th-TH" b="1" dirty="0"/>
        </a:p>
      </dgm:t>
    </dgm:pt>
    <dgm:pt modelId="{3602DB53-031A-4D7C-B54E-8D738719A86B}" type="parTrans" cxnId="{6998389E-57B1-40C0-BFC2-CB0E2CD0C0FE}">
      <dgm:prSet/>
      <dgm:spPr/>
      <dgm:t>
        <a:bodyPr/>
        <a:lstStyle/>
        <a:p>
          <a:endParaRPr lang="th-TH" b="1"/>
        </a:p>
      </dgm:t>
    </dgm:pt>
    <dgm:pt modelId="{10031205-C8A7-4D07-BD46-63BFCEA54062}" type="sibTrans" cxnId="{6998389E-57B1-40C0-BFC2-CB0E2CD0C0FE}">
      <dgm:prSet/>
      <dgm:spPr/>
      <dgm:t>
        <a:bodyPr/>
        <a:lstStyle/>
        <a:p>
          <a:endParaRPr lang="th-TH" b="1"/>
        </a:p>
      </dgm:t>
    </dgm:pt>
    <dgm:pt modelId="{2E90190A-0891-46A6-873B-C023477BE19E}">
      <dgm:prSet phldrT="[Text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b="1" dirty="0" smtClean="0">
              <a:solidFill>
                <a:schemeClr val="bg1"/>
              </a:solidFill>
            </a:rPr>
            <a:t>เริ่มต้นโครงการ</a:t>
          </a:r>
          <a:endParaRPr lang="th-TH" b="1" dirty="0">
            <a:solidFill>
              <a:schemeClr val="bg1"/>
            </a:solidFill>
          </a:endParaRPr>
        </a:p>
      </dgm:t>
    </dgm:pt>
    <dgm:pt modelId="{B5CE15A0-068B-41C7-95D0-CCD45B1F46B1}" type="parTrans" cxnId="{4E7EDCB8-AD27-4347-A443-A7B036BA9275}">
      <dgm:prSet/>
      <dgm:spPr/>
      <dgm:t>
        <a:bodyPr/>
        <a:lstStyle/>
        <a:p>
          <a:endParaRPr lang="th-TH" b="1"/>
        </a:p>
      </dgm:t>
    </dgm:pt>
    <dgm:pt modelId="{C7FD077E-DBDA-48F9-85EE-04A63E88E477}" type="sibTrans" cxnId="{4E7EDCB8-AD27-4347-A443-A7B036BA9275}">
      <dgm:prSet/>
      <dgm:spPr/>
      <dgm:t>
        <a:bodyPr/>
        <a:lstStyle/>
        <a:p>
          <a:endParaRPr lang="th-TH" b="1"/>
        </a:p>
      </dgm:t>
    </dgm:pt>
    <dgm:pt modelId="{BF55453F-6D99-4388-8610-EC32429D1CC2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2537</a:t>
          </a:r>
          <a:endParaRPr lang="th-TH" sz="3200" b="1" dirty="0">
            <a:solidFill>
              <a:schemeClr val="tx1"/>
            </a:solidFill>
          </a:endParaRPr>
        </a:p>
      </dgm:t>
    </dgm:pt>
    <dgm:pt modelId="{ACF74B3C-CB15-4111-BB64-524F8E4ECBCF}" type="parTrans" cxnId="{B97323EF-9829-4BF2-B429-3842EAEA0696}">
      <dgm:prSet/>
      <dgm:spPr/>
      <dgm:t>
        <a:bodyPr/>
        <a:lstStyle/>
        <a:p>
          <a:endParaRPr lang="th-TH" b="1"/>
        </a:p>
      </dgm:t>
    </dgm:pt>
    <dgm:pt modelId="{3D24ED0B-FBB6-421F-A706-FBB9DA630BED}" type="sibTrans" cxnId="{B97323EF-9829-4BF2-B429-3842EAEA0696}">
      <dgm:prSet/>
      <dgm:spPr/>
      <dgm:t>
        <a:bodyPr/>
        <a:lstStyle/>
        <a:p>
          <a:endParaRPr lang="th-TH" b="1"/>
        </a:p>
      </dgm:t>
    </dgm:pt>
    <dgm:pt modelId="{AE2E3D8F-8959-4B27-B3BC-F4CDBACD8539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b="1" dirty="0" smtClean="0"/>
            <a:t>รณรงค์ </a:t>
          </a:r>
          <a:r>
            <a:rPr lang="en-US" b="1" dirty="0" smtClean="0"/>
            <a:t>NID </a:t>
          </a:r>
          <a:r>
            <a:rPr lang="th-TH" b="1" dirty="0" smtClean="0"/>
            <a:t>ประจำปี </a:t>
          </a:r>
          <a:endParaRPr lang="th-TH" b="1" dirty="0"/>
        </a:p>
      </dgm:t>
    </dgm:pt>
    <dgm:pt modelId="{0E2863F0-FD22-41AA-9520-2BF811F4232D}" type="parTrans" cxnId="{663D65B4-B276-45FD-A60F-EFE237E15A47}">
      <dgm:prSet/>
      <dgm:spPr/>
      <dgm:t>
        <a:bodyPr/>
        <a:lstStyle/>
        <a:p>
          <a:endParaRPr lang="th-TH" b="1"/>
        </a:p>
      </dgm:t>
    </dgm:pt>
    <dgm:pt modelId="{83A329C5-8F96-401E-8E4A-5396EEA13DE5}" type="sibTrans" cxnId="{663D65B4-B276-45FD-A60F-EFE237E15A47}">
      <dgm:prSet/>
      <dgm:spPr/>
      <dgm:t>
        <a:bodyPr/>
        <a:lstStyle/>
        <a:p>
          <a:endParaRPr lang="th-TH" b="1"/>
        </a:p>
      </dgm:t>
    </dgm:pt>
    <dgm:pt modelId="{9CDA20D9-EB71-4734-9484-5E195840119F}">
      <dgm:prSet phldrT="[Text]" custT="1"/>
      <dgm:spPr/>
      <dgm:t>
        <a:bodyPr/>
        <a:lstStyle/>
        <a:p>
          <a:r>
            <a:rPr lang="th-TH" sz="3200" b="1" dirty="0" smtClean="0"/>
            <a:t>2540</a:t>
          </a:r>
          <a:endParaRPr lang="th-TH" sz="3200" b="1" dirty="0"/>
        </a:p>
      </dgm:t>
    </dgm:pt>
    <dgm:pt modelId="{2DE704E9-4023-4E45-8BF1-779281D8F757}" type="parTrans" cxnId="{98D46068-FD3D-475E-90FA-94754CE18152}">
      <dgm:prSet/>
      <dgm:spPr/>
      <dgm:t>
        <a:bodyPr/>
        <a:lstStyle/>
        <a:p>
          <a:endParaRPr lang="th-TH" b="1"/>
        </a:p>
      </dgm:t>
    </dgm:pt>
    <dgm:pt modelId="{E5808E9F-C544-4A36-A962-F067EB71BB7E}" type="sibTrans" cxnId="{98D46068-FD3D-475E-90FA-94754CE18152}">
      <dgm:prSet/>
      <dgm:spPr/>
      <dgm:t>
        <a:bodyPr/>
        <a:lstStyle/>
        <a:p>
          <a:endParaRPr lang="th-TH" b="1"/>
        </a:p>
      </dgm:t>
    </dgm:pt>
    <dgm:pt modelId="{72ACAA5E-5977-4254-B5C3-2167199BF631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th-TH" sz="2000" b="1" dirty="0" smtClean="0">
              <a:solidFill>
                <a:schemeClr val="bg1"/>
              </a:solidFill>
            </a:rPr>
            <a:t>โปลิโอรายสุดท้ายในไทย</a:t>
          </a:r>
          <a:endParaRPr lang="th-TH" sz="2000" b="1" dirty="0">
            <a:solidFill>
              <a:schemeClr val="bg1"/>
            </a:solidFill>
          </a:endParaRPr>
        </a:p>
      </dgm:t>
    </dgm:pt>
    <dgm:pt modelId="{B290EECE-4083-418B-8F51-3A04D6922B81}" type="parTrans" cxnId="{AE27C745-6CA8-4D15-91C2-B28A9EE9DDCD}">
      <dgm:prSet/>
      <dgm:spPr/>
      <dgm:t>
        <a:bodyPr/>
        <a:lstStyle/>
        <a:p>
          <a:endParaRPr lang="th-TH" b="1"/>
        </a:p>
      </dgm:t>
    </dgm:pt>
    <dgm:pt modelId="{81A00425-763E-47AC-B775-0EA4D0B89AE5}" type="sibTrans" cxnId="{AE27C745-6CA8-4D15-91C2-B28A9EE9DDCD}">
      <dgm:prSet/>
      <dgm:spPr/>
      <dgm:t>
        <a:bodyPr/>
        <a:lstStyle/>
        <a:p>
          <a:endParaRPr lang="th-TH" b="1"/>
        </a:p>
      </dgm:t>
    </dgm:pt>
    <dgm:pt modelId="{A36E4D69-DD00-4C84-9B2D-7229EF4AC9D4}" type="pres">
      <dgm:prSet presAssocID="{30379170-DDEE-45D5-89B9-933456CC9D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197C4C2-6C0E-4579-8F8F-A63553B18DCA}" type="pres">
      <dgm:prSet presAssocID="{AAD0FF40-83B6-4AC6-AB49-077A291D3841}" presName="compNode" presStyleCnt="0"/>
      <dgm:spPr/>
    </dgm:pt>
    <dgm:pt modelId="{2EA880FB-34C5-4CAD-B240-E59255657D82}" type="pres">
      <dgm:prSet presAssocID="{AAD0FF40-83B6-4AC6-AB49-077A291D3841}" presName="noGeometry" presStyleCnt="0"/>
      <dgm:spPr/>
    </dgm:pt>
    <dgm:pt modelId="{36FFB699-C85D-4382-9C68-484CF1CBC24D}" type="pres">
      <dgm:prSet presAssocID="{AAD0FF40-83B6-4AC6-AB49-077A291D3841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20D0DD-98A9-429D-8C89-4DBCDE54AD82}" type="pres">
      <dgm:prSet presAssocID="{AAD0FF40-83B6-4AC6-AB49-077A291D3841}" presName="childTextHidden" presStyleLbl="bgAccFollowNode1" presStyleIdx="0" presStyleCnt="3"/>
      <dgm:spPr/>
      <dgm:t>
        <a:bodyPr/>
        <a:lstStyle/>
        <a:p>
          <a:endParaRPr lang="th-TH"/>
        </a:p>
      </dgm:t>
    </dgm:pt>
    <dgm:pt modelId="{71F41A01-A532-485C-AA2A-4F4045FA616D}" type="pres">
      <dgm:prSet presAssocID="{AAD0FF40-83B6-4AC6-AB49-077A291D384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800DE1-13F1-40CD-9712-3919CF20D761}" type="pres">
      <dgm:prSet presAssocID="{AAD0FF40-83B6-4AC6-AB49-077A291D3841}" presName="aSpace" presStyleCnt="0"/>
      <dgm:spPr/>
    </dgm:pt>
    <dgm:pt modelId="{B2AF96CB-F78C-4ABE-8D9A-9FE47FF6EC06}" type="pres">
      <dgm:prSet presAssocID="{BF55453F-6D99-4388-8610-EC32429D1CC2}" presName="compNode" presStyleCnt="0"/>
      <dgm:spPr/>
    </dgm:pt>
    <dgm:pt modelId="{46716B36-FCA2-47C7-A95A-ED4897B9EBC2}" type="pres">
      <dgm:prSet presAssocID="{BF55453F-6D99-4388-8610-EC32429D1CC2}" presName="noGeometry" presStyleCnt="0"/>
      <dgm:spPr/>
    </dgm:pt>
    <dgm:pt modelId="{0F59C2F0-DD75-483E-9569-EB731E81D8D9}" type="pres">
      <dgm:prSet presAssocID="{BF55453F-6D99-4388-8610-EC32429D1CC2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BDFAC3-3326-4254-B4FC-8058873C2444}" type="pres">
      <dgm:prSet presAssocID="{BF55453F-6D99-4388-8610-EC32429D1CC2}" presName="childTextHidden" presStyleLbl="bgAccFollowNode1" presStyleIdx="1" presStyleCnt="3"/>
      <dgm:spPr/>
      <dgm:t>
        <a:bodyPr/>
        <a:lstStyle/>
        <a:p>
          <a:endParaRPr lang="th-TH"/>
        </a:p>
      </dgm:t>
    </dgm:pt>
    <dgm:pt modelId="{9EA3BA53-5434-43BC-95F7-03C5137E3DAB}" type="pres">
      <dgm:prSet presAssocID="{BF55453F-6D99-4388-8610-EC32429D1CC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494A26-092E-4C58-89FA-EA5B8B374EAF}" type="pres">
      <dgm:prSet presAssocID="{BF55453F-6D99-4388-8610-EC32429D1CC2}" presName="aSpace" presStyleCnt="0"/>
      <dgm:spPr/>
    </dgm:pt>
    <dgm:pt modelId="{81B4B6AC-6BB7-4C07-ACB5-507EFE7211E1}" type="pres">
      <dgm:prSet presAssocID="{9CDA20D9-EB71-4734-9484-5E195840119F}" presName="compNode" presStyleCnt="0"/>
      <dgm:spPr/>
    </dgm:pt>
    <dgm:pt modelId="{FD38DB74-B53C-4DAB-84DE-8A0C617BA7D2}" type="pres">
      <dgm:prSet presAssocID="{9CDA20D9-EB71-4734-9484-5E195840119F}" presName="noGeometry" presStyleCnt="0"/>
      <dgm:spPr/>
    </dgm:pt>
    <dgm:pt modelId="{F56642A1-6BB0-4A31-81EF-A1292F518803}" type="pres">
      <dgm:prSet presAssocID="{9CDA20D9-EB71-4734-9484-5E195840119F}" presName="childTextVisible" presStyleLbl="bgAccFollowNode1" presStyleIdx="2" presStyleCnt="3" custLinFactNeighborX="-1678" custLinFactNeighborY="69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E649E5-1458-4682-80B7-AF5CDD0748A7}" type="pres">
      <dgm:prSet presAssocID="{9CDA20D9-EB71-4734-9484-5E195840119F}" presName="childTextHidden" presStyleLbl="bgAccFollowNode1" presStyleIdx="2" presStyleCnt="3"/>
      <dgm:spPr/>
      <dgm:t>
        <a:bodyPr/>
        <a:lstStyle/>
        <a:p>
          <a:endParaRPr lang="th-TH"/>
        </a:p>
      </dgm:t>
    </dgm:pt>
    <dgm:pt modelId="{170FB4AA-F8C7-429D-8B77-ECEB1AE54D4D}" type="pres">
      <dgm:prSet presAssocID="{9CDA20D9-EB71-4734-9484-5E19584011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7323EF-9829-4BF2-B429-3842EAEA0696}" srcId="{30379170-DDEE-45D5-89B9-933456CC9D92}" destId="{BF55453F-6D99-4388-8610-EC32429D1CC2}" srcOrd="1" destOrd="0" parTransId="{ACF74B3C-CB15-4111-BB64-524F8E4ECBCF}" sibTransId="{3D24ED0B-FBB6-421F-A706-FBB9DA630BED}"/>
    <dgm:cxn modelId="{5BDD908C-BAE3-43D2-8F1B-82C7EAEA4D28}" type="presOf" srcId="{AE2E3D8F-8959-4B27-B3BC-F4CDBACD8539}" destId="{0F59C2F0-DD75-483E-9569-EB731E81D8D9}" srcOrd="0" destOrd="0" presId="urn:microsoft.com/office/officeart/2005/8/layout/hProcess6"/>
    <dgm:cxn modelId="{997FD84F-D895-4636-BED1-A4E9EAAB9E59}" type="presOf" srcId="{72ACAA5E-5977-4254-B5C3-2167199BF631}" destId="{F56642A1-6BB0-4A31-81EF-A1292F518803}" srcOrd="0" destOrd="0" presId="urn:microsoft.com/office/officeart/2005/8/layout/hProcess6"/>
    <dgm:cxn modelId="{BAFECE4C-8E72-4622-A6F8-28D73EFE04E3}" type="presOf" srcId="{BF55453F-6D99-4388-8610-EC32429D1CC2}" destId="{9EA3BA53-5434-43BC-95F7-03C5137E3DAB}" srcOrd="0" destOrd="0" presId="urn:microsoft.com/office/officeart/2005/8/layout/hProcess6"/>
    <dgm:cxn modelId="{6998389E-57B1-40C0-BFC2-CB0E2CD0C0FE}" srcId="{30379170-DDEE-45D5-89B9-933456CC9D92}" destId="{AAD0FF40-83B6-4AC6-AB49-077A291D3841}" srcOrd="0" destOrd="0" parTransId="{3602DB53-031A-4D7C-B54E-8D738719A86B}" sibTransId="{10031205-C8A7-4D07-BD46-63BFCEA54062}"/>
    <dgm:cxn modelId="{AE27C745-6CA8-4D15-91C2-B28A9EE9DDCD}" srcId="{9CDA20D9-EB71-4734-9484-5E195840119F}" destId="{72ACAA5E-5977-4254-B5C3-2167199BF631}" srcOrd="0" destOrd="0" parTransId="{B290EECE-4083-418B-8F51-3A04D6922B81}" sibTransId="{81A00425-763E-47AC-B775-0EA4D0B89AE5}"/>
    <dgm:cxn modelId="{98D46068-FD3D-475E-90FA-94754CE18152}" srcId="{30379170-DDEE-45D5-89B9-933456CC9D92}" destId="{9CDA20D9-EB71-4734-9484-5E195840119F}" srcOrd="2" destOrd="0" parTransId="{2DE704E9-4023-4E45-8BF1-779281D8F757}" sibTransId="{E5808E9F-C544-4A36-A962-F067EB71BB7E}"/>
    <dgm:cxn modelId="{714C38B2-CEC4-4872-9356-ABE6078CF1C2}" type="presOf" srcId="{2E90190A-0891-46A6-873B-C023477BE19E}" destId="{B720D0DD-98A9-429D-8C89-4DBCDE54AD82}" srcOrd="1" destOrd="0" presId="urn:microsoft.com/office/officeart/2005/8/layout/hProcess6"/>
    <dgm:cxn modelId="{B18DA90F-6300-452C-B385-5F4F10A44277}" type="presOf" srcId="{AE2E3D8F-8959-4B27-B3BC-F4CDBACD8539}" destId="{3DBDFAC3-3326-4254-B4FC-8058873C2444}" srcOrd="1" destOrd="0" presId="urn:microsoft.com/office/officeart/2005/8/layout/hProcess6"/>
    <dgm:cxn modelId="{663D65B4-B276-45FD-A60F-EFE237E15A47}" srcId="{BF55453F-6D99-4388-8610-EC32429D1CC2}" destId="{AE2E3D8F-8959-4B27-B3BC-F4CDBACD8539}" srcOrd="0" destOrd="0" parTransId="{0E2863F0-FD22-41AA-9520-2BF811F4232D}" sibTransId="{83A329C5-8F96-401E-8E4A-5396EEA13DE5}"/>
    <dgm:cxn modelId="{B56F1CB6-0F49-4E30-91FF-B608172A8EDD}" type="presOf" srcId="{72ACAA5E-5977-4254-B5C3-2167199BF631}" destId="{C7E649E5-1458-4682-80B7-AF5CDD0748A7}" srcOrd="1" destOrd="0" presId="urn:microsoft.com/office/officeart/2005/8/layout/hProcess6"/>
    <dgm:cxn modelId="{A315032C-2B6E-4589-BA8E-632C42A7F793}" type="presOf" srcId="{2E90190A-0891-46A6-873B-C023477BE19E}" destId="{36FFB699-C85D-4382-9C68-484CF1CBC24D}" srcOrd="0" destOrd="0" presId="urn:microsoft.com/office/officeart/2005/8/layout/hProcess6"/>
    <dgm:cxn modelId="{8AF206A9-FFB0-47B3-90CC-9899BBE9F164}" type="presOf" srcId="{9CDA20D9-EB71-4734-9484-5E195840119F}" destId="{170FB4AA-F8C7-429D-8B77-ECEB1AE54D4D}" srcOrd="0" destOrd="0" presId="urn:microsoft.com/office/officeart/2005/8/layout/hProcess6"/>
    <dgm:cxn modelId="{4CDE6485-DC2E-4C06-A360-93F124F3229B}" type="presOf" srcId="{AAD0FF40-83B6-4AC6-AB49-077A291D3841}" destId="{71F41A01-A532-485C-AA2A-4F4045FA616D}" srcOrd="0" destOrd="0" presId="urn:microsoft.com/office/officeart/2005/8/layout/hProcess6"/>
    <dgm:cxn modelId="{AD9DCF77-CE8C-4754-8993-993D83000267}" type="presOf" srcId="{30379170-DDEE-45D5-89B9-933456CC9D92}" destId="{A36E4D69-DD00-4C84-9B2D-7229EF4AC9D4}" srcOrd="0" destOrd="0" presId="urn:microsoft.com/office/officeart/2005/8/layout/hProcess6"/>
    <dgm:cxn modelId="{4E7EDCB8-AD27-4347-A443-A7B036BA9275}" srcId="{AAD0FF40-83B6-4AC6-AB49-077A291D3841}" destId="{2E90190A-0891-46A6-873B-C023477BE19E}" srcOrd="0" destOrd="0" parTransId="{B5CE15A0-068B-41C7-95D0-CCD45B1F46B1}" sibTransId="{C7FD077E-DBDA-48F9-85EE-04A63E88E477}"/>
    <dgm:cxn modelId="{084D20B5-2B73-444B-99CC-70B33290072C}" type="presParOf" srcId="{A36E4D69-DD00-4C84-9B2D-7229EF4AC9D4}" destId="{F197C4C2-6C0E-4579-8F8F-A63553B18DCA}" srcOrd="0" destOrd="0" presId="urn:microsoft.com/office/officeart/2005/8/layout/hProcess6"/>
    <dgm:cxn modelId="{0546FCFF-D5E3-4137-9598-3BDC04AF9B8B}" type="presParOf" srcId="{F197C4C2-6C0E-4579-8F8F-A63553B18DCA}" destId="{2EA880FB-34C5-4CAD-B240-E59255657D82}" srcOrd="0" destOrd="0" presId="urn:microsoft.com/office/officeart/2005/8/layout/hProcess6"/>
    <dgm:cxn modelId="{E3377C94-107C-4874-AE9E-889B48E5D5E9}" type="presParOf" srcId="{F197C4C2-6C0E-4579-8F8F-A63553B18DCA}" destId="{36FFB699-C85D-4382-9C68-484CF1CBC24D}" srcOrd="1" destOrd="0" presId="urn:microsoft.com/office/officeart/2005/8/layout/hProcess6"/>
    <dgm:cxn modelId="{DBEF6AD1-D195-4ABE-9504-14BF0A7D1429}" type="presParOf" srcId="{F197C4C2-6C0E-4579-8F8F-A63553B18DCA}" destId="{B720D0DD-98A9-429D-8C89-4DBCDE54AD82}" srcOrd="2" destOrd="0" presId="urn:microsoft.com/office/officeart/2005/8/layout/hProcess6"/>
    <dgm:cxn modelId="{5FA577D8-E6A7-4DE5-AF4B-EA3A9180E3C7}" type="presParOf" srcId="{F197C4C2-6C0E-4579-8F8F-A63553B18DCA}" destId="{71F41A01-A532-485C-AA2A-4F4045FA616D}" srcOrd="3" destOrd="0" presId="urn:microsoft.com/office/officeart/2005/8/layout/hProcess6"/>
    <dgm:cxn modelId="{964595F8-A8AD-4BE8-B90D-A0F60785A958}" type="presParOf" srcId="{A36E4D69-DD00-4C84-9B2D-7229EF4AC9D4}" destId="{01800DE1-13F1-40CD-9712-3919CF20D761}" srcOrd="1" destOrd="0" presId="urn:microsoft.com/office/officeart/2005/8/layout/hProcess6"/>
    <dgm:cxn modelId="{9AE6E538-B59D-4B03-9F8D-03A4C2DD3AF8}" type="presParOf" srcId="{A36E4D69-DD00-4C84-9B2D-7229EF4AC9D4}" destId="{B2AF96CB-F78C-4ABE-8D9A-9FE47FF6EC06}" srcOrd="2" destOrd="0" presId="urn:microsoft.com/office/officeart/2005/8/layout/hProcess6"/>
    <dgm:cxn modelId="{016A589F-E4E1-4103-B41F-04B9D9CBD551}" type="presParOf" srcId="{B2AF96CB-F78C-4ABE-8D9A-9FE47FF6EC06}" destId="{46716B36-FCA2-47C7-A95A-ED4897B9EBC2}" srcOrd="0" destOrd="0" presId="urn:microsoft.com/office/officeart/2005/8/layout/hProcess6"/>
    <dgm:cxn modelId="{173A2EE1-0EBC-468F-9A79-C6C7813F0E82}" type="presParOf" srcId="{B2AF96CB-F78C-4ABE-8D9A-9FE47FF6EC06}" destId="{0F59C2F0-DD75-483E-9569-EB731E81D8D9}" srcOrd="1" destOrd="0" presId="urn:microsoft.com/office/officeart/2005/8/layout/hProcess6"/>
    <dgm:cxn modelId="{10D11061-A155-4D0C-AB58-C3D780B7506E}" type="presParOf" srcId="{B2AF96CB-F78C-4ABE-8D9A-9FE47FF6EC06}" destId="{3DBDFAC3-3326-4254-B4FC-8058873C2444}" srcOrd="2" destOrd="0" presId="urn:microsoft.com/office/officeart/2005/8/layout/hProcess6"/>
    <dgm:cxn modelId="{7787F11B-45F6-4693-A054-270E503B77AD}" type="presParOf" srcId="{B2AF96CB-F78C-4ABE-8D9A-9FE47FF6EC06}" destId="{9EA3BA53-5434-43BC-95F7-03C5137E3DAB}" srcOrd="3" destOrd="0" presId="urn:microsoft.com/office/officeart/2005/8/layout/hProcess6"/>
    <dgm:cxn modelId="{5A0EDD3E-1B6B-4FE1-A425-F10FA74EB12F}" type="presParOf" srcId="{A36E4D69-DD00-4C84-9B2D-7229EF4AC9D4}" destId="{C9494A26-092E-4C58-89FA-EA5B8B374EAF}" srcOrd="3" destOrd="0" presId="urn:microsoft.com/office/officeart/2005/8/layout/hProcess6"/>
    <dgm:cxn modelId="{3348DC91-4E55-444A-9299-694900EAB782}" type="presParOf" srcId="{A36E4D69-DD00-4C84-9B2D-7229EF4AC9D4}" destId="{81B4B6AC-6BB7-4C07-ACB5-507EFE7211E1}" srcOrd="4" destOrd="0" presId="urn:microsoft.com/office/officeart/2005/8/layout/hProcess6"/>
    <dgm:cxn modelId="{F371C840-66EC-4BEC-B450-9D07BB0BEF96}" type="presParOf" srcId="{81B4B6AC-6BB7-4C07-ACB5-507EFE7211E1}" destId="{FD38DB74-B53C-4DAB-84DE-8A0C617BA7D2}" srcOrd="0" destOrd="0" presId="urn:microsoft.com/office/officeart/2005/8/layout/hProcess6"/>
    <dgm:cxn modelId="{7FD1D368-7C76-4350-AF3E-4B5AE09280B0}" type="presParOf" srcId="{81B4B6AC-6BB7-4C07-ACB5-507EFE7211E1}" destId="{F56642A1-6BB0-4A31-81EF-A1292F518803}" srcOrd="1" destOrd="0" presId="urn:microsoft.com/office/officeart/2005/8/layout/hProcess6"/>
    <dgm:cxn modelId="{7B5639C2-A6F6-45E6-93EF-2EA52C4682FD}" type="presParOf" srcId="{81B4B6AC-6BB7-4C07-ACB5-507EFE7211E1}" destId="{C7E649E5-1458-4682-80B7-AF5CDD0748A7}" srcOrd="2" destOrd="0" presId="urn:microsoft.com/office/officeart/2005/8/layout/hProcess6"/>
    <dgm:cxn modelId="{9709A460-E244-4ECA-B10C-B564186E15F4}" type="presParOf" srcId="{81B4B6AC-6BB7-4C07-ACB5-507EFE7211E1}" destId="{170FB4AA-F8C7-429D-8B77-ECEB1AE54D4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79170-DDEE-45D5-89B9-933456CC9D92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AAD0FF40-83B6-4AC6-AB49-077A291D3841}">
      <dgm:prSet phldrT="[Text]"/>
      <dgm:spPr/>
      <dgm:t>
        <a:bodyPr/>
        <a:lstStyle/>
        <a:p>
          <a:r>
            <a:rPr lang="en-US" b="1" dirty="0" smtClean="0"/>
            <a:t>2546</a:t>
          </a:r>
          <a:endParaRPr lang="th-TH" b="1" dirty="0"/>
        </a:p>
      </dgm:t>
    </dgm:pt>
    <dgm:pt modelId="{3602DB53-031A-4D7C-B54E-8D738719A86B}" type="parTrans" cxnId="{6998389E-57B1-40C0-BFC2-CB0E2CD0C0FE}">
      <dgm:prSet/>
      <dgm:spPr/>
      <dgm:t>
        <a:bodyPr/>
        <a:lstStyle/>
        <a:p>
          <a:endParaRPr lang="th-TH" b="1"/>
        </a:p>
      </dgm:t>
    </dgm:pt>
    <dgm:pt modelId="{10031205-C8A7-4D07-BD46-63BFCEA54062}" type="sibTrans" cxnId="{6998389E-57B1-40C0-BFC2-CB0E2CD0C0FE}">
      <dgm:prSet/>
      <dgm:spPr/>
      <dgm:t>
        <a:bodyPr/>
        <a:lstStyle/>
        <a:p>
          <a:endParaRPr lang="th-TH" b="1"/>
        </a:p>
      </dgm:t>
    </dgm:pt>
    <dgm:pt modelId="{2E90190A-0891-46A6-873B-C023477BE19E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th-TH" b="1" dirty="0" smtClean="0"/>
            <a:t>พบผู้ป่วยวัคซีนกลายพันธุ์</a:t>
          </a:r>
          <a:endParaRPr lang="th-TH" b="1" dirty="0"/>
        </a:p>
      </dgm:t>
    </dgm:pt>
    <dgm:pt modelId="{B5CE15A0-068B-41C7-95D0-CCD45B1F46B1}" type="parTrans" cxnId="{4E7EDCB8-AD27-4347-A443-A7B036BA9275}">
      <dgm:prSet/>
      <dgm:spPr/>
      <dgm:t>
        <a:bodyPr/>
        <a:lstStyle/>
        <a:p>
          <a:endParaRPr lang="th-TH" b="1"/>
        </a:p>
      </dgm:t>
    </dgm:pt>
    <dgm:pt modelId="{C7FD077E-DBDA-48F9-85EE-04A63E88E477}" type="sibTrans" cxnId="{4E7EDCB8-AD27-4347-A443-A7B036BA9275}">
      <dgm:prSet/>
      <dgm:spPr/>
      <dgm:t>
        <a:bodyPr/>
        <a:lstStyle/>
        <a:p>
          <a:endParaRPr lang="th-TH" b="1"/>
        </a:p>
      </dgm:t>
    </dgm:pt>
    <dgm:pt modelId="{BF55453F-6D99-4388-8610-EC32429D1CC2}">
      <dgm:prSet phldrT="[Text]" custT="1"/>
      <dgm:spPr/>
      <dgm:t>
        <a:bodyPr/>
        <a:lstStyle/>
        <a:p>
          <a:r>
            <a:rPr lang="th-TH" sz="3200" b="1" dirty="0" smtClean="0"/>
            <a:t>2554</a:t>
          </a:r>
          <a:endParaRPr lang="th-TH" sz="3200" b="1" dirty="0"/>
        </a:p>
      </dgm:t>
    </dgm:pt>
    <dgm:pt modelId="{ACF74B3C-CB15-4111-BB64-524F8E4ECBCF}" type="parTrans" cxnId="{B97323EF-9829-4BF2-B429-3842EAEA0696}">
      <dgm:prSet/>
      <dgm:spPr/>
      <dgm:t>
        <a:bodyPr/>
        <a:lstStyle/>
        <a:p>
          <a:endParaRPr lang="th-TH" b="1"/>
        </a:p>
      </dgm:t>
    </dgm:pt>
    <dgm:pt modelId="{3D24ED0B-FBB6-421F-A706-FBB9DA630BED}" type="sibTrans" cxnId="{B97323EF-9829-4BF2-B429-3842EAEA0696}">
      <dgm:prSet/>
      <dgm:spPr/>
      <dgm:t>
        <a:bodyPr/>
        <a:lstStyle/>
        <a:p>
          <a:endParaRPr lang="th-TH" b="1"/>
        </a:p>
      </dgm:t>
    </dgm:pt>
    <dgm:pt modelId="{AE2E3D8F-8959-4B27-B3BC-F4CDBACD853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th-TH" b="1" dirty="0" smtClean="0">
              <a:solidFill>
                <a:schemeClr val="bg1"/>
              </a:solidFill>
            </a:rPr>
            <a:t>โปลิโอรายสุดท้ายในภูมิภาค</a:t>
          </a:r>
          <a:endParaRPr lang="th-TH" b="1" dirty="0">
            <a:solidFill>
              <a:schemeClr val="bg1"/>
            </a:solidFill>
          </a:endParaRPr>
        </a:p>
      </dgm:t>
    </dgm:pt>
    <dgm:pt modelId="{0E2863F0-FD22-41AA-9520-2BF811F4232D}" type="parTrans" cxnId="{663D65B4-B276-45FD-A60F-EFE237E15A47}">
      <dgm:prSet/>
      <dgm:spPr/>
      <dgm:t>
        <a:bodyPr/>
        <a:lstStyle/>
        <a:p>
          <a:endParaRPr lang="th-TH" b="1"/>
        </a:p>
      </dgm:t>
    </dgm:pt>
    <dgm:pt modelId="{83A329C5-8F96-401E-8E4A-5396EEA13DE5}" type="sibTrans" cxnId="{663D65B4-B276-45FD-A60F-EFE237E15A47}">
      <dgm:prSet/>
      <dgm:spPr/>
      <dgm:t>
        <a:bodyPr/>
        <a:lstStyle/>
        <a:p>
          <a:endParaRPr lang="th-TH" b="1"/>
        </a:p>
      </dgm:t>
    </dgm:pt>
    <dgm:pt modelId="{9CDA20D9-EB71-4734-9484-5E195840119F}">
      <dgm:prSet phldrT="[Text]" custT="1"/>
      <dgm:spPr/>
      <dgm:t>
        <a:bodyPr/>
        <a:lstStyle/>
        <a:p>
          <a:r>
            <a:rPr lang="th-TH" sz="3200" b="1" dirty="0" smtClean="0"/>
            <a:t>2557</a:t>
          </a:r>
          <a:endParaRPr lang="th-TH" sz="3200" b="1" dirty="0"/>
        </a:p>
      </dgm:t>
    </dgm:pt>
    <dgm:pt modelId="{2DE704E9-4023-4E45-8BF1-779281D8F757}" type="parTrans" cxnId="{98D46068-FD3D-475E-90FA-94754CE18152}">
      <dgm:prSet/>
      <dgm:spPr/>
      <dgm:t>
        <a:bodyPr/>
        <a:lstStyle/>
        <a:p>
          <a:endParaRPr lang="th-TH" b="1"/>
        </a:p>
      </dgm:t>
    </dgm:pt>
    <dgm:pt modelId="{E5808E9F-C544-4A36-A962-F067EB71BB7E}" type="sibTrans" cxnId="{98D46068-FD3D-475E-90FA-94754CE18152}">
      <dgm:prSet/>
      <dgm:spPr/>
      <dgm:t>
        <a:bodyPr/>
        <a:lstStyle/>
        <a:p>
          <a:endParaRPr lang="th-TH" b="1"/>
        </a:p>
      </dgm:t>
    </dgm:pt>
    <dgm:pt modelId="{72ACAA5E-5977-4254-B5C3-2167199BF631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</a:rPr>
            <a:t>Polio free region</a:t>
          </a:r>
          <a:endParaRPr lang="th-TH" sz="2200" b="1" dirty="0">
            <a:solidFill>
              <a:schemeClr val="bg1"/>
            </a:solidFill>
          </a:endParaRPr>
        </a:p>
      </dgm:t>
    </dgm:pt>
    <dgm:pt modelId="{B290EECE-4083-418B-8F51-3A04D6922B81}" type="parTrans" cxnId="{AE27C745-6CA8-4D15-91C2-B28A9EE9DDCD}">
      <dgm:prSet/>
      <dgm:spPr/>
      <dgm:t>
        <a:bodyPr/>
        <a:lstStyle/>
        <a:p>
          <a:endParaRPr lang="th-TH" b="1"/>
        </a:p>
      </dgm:t>
    </dgm:pt>
    <dgm:pt modelId="{81A00425-763E-47AC-B775-0EA4D0B89AE5}" type="sibTrans" cxnId="{AE27C745-6CA8-4D15-91C2-B28A9EE9DDCD}">
      <dgm:prSet/>
      <dgm:spPr/>
      <dgm:t>
        <a:bodyPr/>
        <a:lstStyle/>
        <a:p>
          <a:endParaRPr lang="th-TH" b="1"/>
        </a:p>
      </dgm:t>
    </dgm:pt>
    <dgm:pt modelId="{A36E4D69-DD00-4C84-9B2D-7229EF4AC9D4}" type="pres">
      <dgm:prSet presAssocID="{30379170-DDEE-45D5-89B9-933456CC9D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197C4C2-6C0E-4579-8F8F-A63553B18DCA}" type="pres">
      <dgm:prSet presAssocID="{AAD0FF40-83B6-4AC6-AB49-077A291D3841}" presName="compNode" presStyleCnt="0"/>
      <dgm:spPr/>
    </dgm:pt>
    <dgm:pt modelId="{2EA880FB-34C5-4CAD-B240-E59255657D82}" type="pres">
      <dgm:prSet presAssocID="{AAD0FF40-83B6-4AC6-AB49-077A291D3841}" presName="noGeometry" presStyleCnt="0"/>
      <dgm:spPr/>
    </dgm:pt>
    <dgm:pt modelId="{36FFB699-C85D-4382-9C68-484CF1CBC24D}" type="pres">
      <dgm:prSet presAssocID="{AAD0FF40-83B6-4AC6-AB49-077A291D3841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20D0DD-98A9-429D-8C89-4DBCDE54AD82}" type="pres">
      <dgm:prSet presAssocID="{AAD0FF40-83B6-4AC6-AB49-077A291D3841}" presName="childTextHidden" presStyleLbl="bgAccFollowNode1" presStyleIdx="0" presStyleCnt="3"/>
      <dgm:spPr/>
      <dgm:t>
        <a:bodyPr/>
        <a:lstStyle/>
        <a:p>
          <a:endParaRPr lang="th-TH"/>
        </a:p>
      </dgm:t>
    </dgm:pt>
    <dgm:pt modelId="{71F41A01-A532-485C-AA2A-4F4045FA616D}" type="pres">
      <dgm:prSet presAssocID="{AAD0FF40-83B6-4AC6-AB49-077A291D384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800DE1-13F1-40CD-9712-3919CF20D761}" type="pres">
      <dgm:prSet presAssocID="{AAD0FF40-83B6-4AC6-AB49-077A291D3841}" presName="aSpace" presStyleCnt="0"/>
      <dgm:spPr/>
    </dgm:pt>
    <dgm:pt modelId="{B2AF96CB-F78C-4ABE-8D9A-9FE47FF6EC06}" type="pres">
      <dgm:prSet presAssocID="{BF55453F-6D99-4388-8610-EC32429D1CC2}" presName="compNode" presStyleCnt="0"/>
      <dgm:spPr/>
    </dgm:pt>
    <dgm:pt modelId="{46716B36-FCA2-47C7-A95A-ED4897B9EBC2}" type="pres">
      <dgm:prSet presAssocID="{BF55453F-6D99-4388-8610-EC32429D1CC2}" presName="noGeometry" presStyleCnt="0"/>
      <dgm:spPr/>
    </dgm:pt>
    <dgm:pt modelId="{0F59C2F0-DD75-483E-9569-EB731E81D8D9}" type="pres">
      <dgm:prSet presAssocID="{BF55453F-6D99-4388-8610-EC32429D1CC2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BDFAC3-3326-4254-B4FC-8058873C2444}" type="pres">
      <dgm:prSet presAssocID="{BF55453F-6D99-4388-8610-EC32429D1CC2}" presName="childTextHidden" presStyleLbl="bgAccFollowNode1" presStyleIdx="1" presStyleCnt="3"/>
      <dgm:spPr/>
      <dgm:t>
        <a:bodyPr/>
        <a:lstStyle/>
        <a:p>
          <a:endParaRPr lang="th-TH"/>
        </a:p>
      </dgm:t>
    </dgm:pt>
    <dgm:pt modelId="{9EA3BA53-5434-43BC-95F7-03C5137E3DAB}" type="pres">
      <dgm:prSet presAssocID="{BF55453F-6D99-4388-8610-EC32429D1CC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494A26-092E-4C58-89FA-EA5B8B374EAF}" type="pres">
      <dgm:prSet presAssocID="{BF55453F-6D99-4388-8610-EC32429D1CC2}" presName="aSpace" presStyleCnt="0"/>
      <dgm:spPr/>
    </dgm:pt>
    <dgm:pt modelId="{81B4B6AC-6BB7-4C07-ACB5-507EFE7211E1}" type="pres">
      <dgm:prSet presAssocID="{9CDA20D9-EB71-4734-9484-5E195840119F}" presName="compNode" presStyleCnt="0"/>
      <dgm:spPr/>
    </dgm:pt>
    <dgm:pt modelId="{FD38DB74-B53C-4DAB-84DE-8A0C617BA7D2}" type="pres">
      <dgm:prSet presAssocID="{9CDA20D9-EB71-4734-9484-5E195840119F}" presName="noGeometry" presStyleCnt="0"/>
      <dgm:spPr/>
    </dgm:pt>
    <dgm:pt modelId="{F56642A1-6BB0-4A31-81EF-A1292F518803}" type="pres">
      <dgm:prSet presAssocID="{9CDA20D9-EB71-4734-9484-5E195840119F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E649E5-1458-4682-80B7-AF5CDD0748A7}" type="pres">
      <dgm:prSet presAssocID="{9CDA20D9-EB71-4734-9484-5E195840119F}" presName="childTextHidden" presStyleLbl="bgAccFollowNode1" presStyleIdx="2" presStyleCnt="3"/>
      <dgm:spPr/>
      <dgm:t>
        <a:bodyPr/>
        <a:lstStyle/>
        <a:p>
          <a:endParaRPr lang="th-TH"/>
        </a:p>
      </dgm:t>
    </dgm:pt>
    <dgm:pt modelId="{170FB4AA-F8C7-429D-8B77-ECEB1AE54D4D}" type="pres">
      <dgm:prSet presAssocID="{9CDA20D9-EB71-4734-9484-5E19584011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7323EF-9829-4BF2-B429-3842EAEA0696}" srcId="{30379170-DDEE-45D5-89B9-933456CC9D92}" destId="{BF55453F-6D99-4388-8610-EC32429D1CC2}" srcOrd="1" destOrd="0" parTransId="{ACF74B3C-CB15-4111-BB64-524F8E4ECBCF}" sibTransId="{3D24ED0B-FBB6-421F-A706-FBB9DA630BED}"/>
    <dgm:cxn modelId="{9C2263FA-F254-4526-A245-E0E3F76436C8}" type="presOf" srcId="{72ACAA5E-5977-4254-B5C3-2167199BF631}" destId="{F56642A1-6BB0-4A31-81EF-A1292F518803}" srcOrd="0" destOrd="0" presId="urn:microsoft.com/office/officeart/2005/8/layout/hProcess6"/>
    <dgm:cxn modelId="{F149C33C-DB0C-477F-B328-259CB1B9C8EE}" type="presOf" srcId="{72ACAA5E-5977-4254-B5C3-2167199BF631}" destId="{C7E649E5-1458-4682-80B7-AF5CDD0748A7}" srcOrd="1" destOrd="0" presId="urn:microsoft.com/office/officeart/2005/8/layout/hProcess6"/>
    <dgm:cxn modelId="{A2DFA922-A538-47E1-A13F-29FE7F331154}" type="presOf" srcId="{30379170-DDEE-45D5-89B9-933456CC9D92}" destId="{A36E4D69-DD00-4C84-9B2D-7229EF4AC9D4}" srcOrd="0" destOrd="0" presId="urn:microsoft.com/office/officeart/2005/8/layout/hProcess6"/>
    <dgm:cxn modelId="{B36BF304-7ECE-4FE5-BE16-6C25DD28309D}" type="presOf" srcId="{2E90190A-0891-46A6-873B-C023477BE19E}" destId="{36FFB699-C85D-4382-9C68-484CF1CBC24D}" srcOrd="0" destOrd="0" presId="urn:microsoft.com/office/officeart/2005/8/layout/hProcess6"/>
    <dgm:cxn modelId="{6998389E-57B1-40C0-BFC2-CB0E2CD0C0FE}" srcId="{30379170-DDEE-45D5-89B9-933456CC9D92}" destId="{AAD0FF40-83B6-4AC6-AB49-077A291D3841}" srcOrd="0" destOrd="0" parTransId="{3602DB53-031A-4D7C-B54E-8D738719A86B}" sibTransId="{10031205-C8A7-4D07-BD46-63BFCEA54062}"/>
    <dgm:cxn modelId="{AE27C745-6CA8-4D15-91C2-B28A9EE9DDCD}" srcId="{9CDA20D9-EB71-4734-9484-5E195840119F}" destId="{72ACAA5E-5977-4254-B5C3-2167199BF631}" srcOrd="0" destOrd="0" parTransId="{B290EECE-4083-418B-8F51-3A04D6922B81}" sibTransId="{81A00425-763E-47AC-B775-0EA4D0B89AE5}"/>
    <dgm:cxn modelId="{36FEB72B-51F3-4930-BBD5-3F3E761186F2}" type="presOf" srcId="{9CDA20D9-EB71-4734-9484-5E195840119F}" destId="{170FB4AA-F8C7-429D-8B77-ECEB1AE54D4D}" srcOrd="0" destOrd="0" presId="urn:microsoft.com/office/officeart/2005/8/layout/hProcess6"/>
    <dgm:cxn modelId="{44004AC0-6279-474E-96D7-A8C02A9F2D1F}" type="presOf" srcId="{AE2E3D8F-8959-4B27-B3BC-F4CDBACD8539}" destId="{0F59C2F0-DD75-483E-9569-EB731E81D8D9}" srcOrd="0" destOrd="0" presId="urn:microsoft.com/office/officeart/2005/8/layout/hProcess6"/>
    <dgm:cxn modelId="{FE284DC7-9A5B-43E1-ACAF-57A720365442}" type="presOf" srcId="{AAD0FF40-83B6-4AC6-AB49-077A291D3841}" destId="{71F41A01-A532-485C-AA2A-4F4045FA616D}" srcOrd="0" destOrd="0" presId="urn:microsoft.com/office/officeart/2005/8/layout/hProcess6"/>
    <dgm:cxn modelId="{98D46068-FD3D-475E-90FA-94754CE18152}" srcId="{30379170-DDEE-45D5-89B9-933456CC9D92}" destId="{9CDA20D9-EB71-4734-9484-5E195840119F}" srcOrd="2" destOrd="0" parTransId="{2DE704E9-4023-4E45-8BF1-779281D8F757}" sibTransId="{E5808E9F-C544-4A36-A962-F067EB71BB7E}"/>
    <dgm:cxn modelId="{B947C69A-2FD0-4855-B61C-E10A345CE67D}" type="presOf" srcId="{BF55453F-6D99-4388-8610-EC32429D1CC2}" destId="{9EA3BA53-5434-43BC-95F7-03C5137E3DAB}" srcOrd="0" destOrd="0" presId="urn:microsoft.com/office/officeart/2005/8/layout/hProcess6"/>
    <dgm:cxn modelId="{F963CA92-F041-4519-BB3D-AB70B26AC809}" type="presOf" srcId="{AE2E3D8F-8959-4B27-B3BC-F4CDBACD8539}" destId="{3DBDFAC3-3326-4254-B4FC-8058873C2444}" srcOrd="1" destOrd="0" presId="urn:microsoft.com/office/officeart/2005/8/layout/hProcess6"/>
    <dgm:cxn modelId="{663D65B4-B276-45FD-A60F-EFE237E15A47}" srcId="{BF55453F-6D99-4388-8610-EC32429D1CC2}" destId="{AE2E3D8F-8959-4B27-B3BC-F4CDBACD8539}" srcOrd="0" destOrd="0" parTransId="{0E2863F0-FD22-41AA-9520-2BF811F4232D}" sibTransId="{83A329C5-8F96-401E-8E4A-5396EEA13DE5}"/>
    <dgm:cxn modelId="{6F63B879-55B9-4FE1-85A1-FC7687400707}" type="presOf" srcId="{2E90190A-0891-46A6-873B-C023477BE19E}" destId="{B720D0DD-98A9-429D-8C89-4DBCDE54AD82}" srcOrd="1" destOrd="0" presId="urn:microsoft.com/office/officeart/2005/8/layout/hProcess6"/>
    <dgm:cxn modelId="{4E7EDCB8-AD27-4347-A443-A7B036BA9275}" srcId="{AAD0FF40-83B6-4AC6-AB49-077A291D3841}" destId="{2E90190A-0891-46A6-873B-C023477BE19E}" srcOrd="0" destOrd="0" parTransId="{B5CE15A0-068B-41C7-95D0-CCD45B1F46B1}" sibTransId="{C7FD077E-DBDA-48F9-85EE-04A63E88E477}"/>
    <dgm:cxn modelId="{92F4FDDA-FA61-47AB-B9F7-9B956E89382E}" type="presParOf" srcId="{A36E4D69-DD00-4C84-9B2D-7229EF4AC9D4}" destId="{F197C4C2-6C0E-4579-8F8F-A63553B18DCA}" srcOrd="0" destOrd="0" presId="urn:microsoft.com/office/officeart/2005/8/layout/hProcess6"/>
    <dgm:cxn modelId="{41D14176-CBDD-41C6-9CA7-D35EB1B5AF8D}" type="presParOf" srcId="{F197C4C2-6C0E-4579-8F8F-A63553B18DCA}" destId="{2EA880FB-34C5-4CAD-B240-E59255657D82}" srcOrd="0" destOrd="0" presId="urn:microsoft.com/office/officeart/2005/8/layout/hProcess6"/>
    <dgm:cxn modelId="{A3E8ECBC-3113-46E5-A947-7B80363F6B25}" type="presParOf" srcId="{F197C4C2-6C0E-4579-8F8F-A63553B18DCA}" destId="{36FFB699-C85D-4382-9C68-484CF1CBC24D}" srcOrd="1" destOrd="0" presId="urn:microsoft.com/office/officeart/2005/8/layout/hProcess6"/>
    <dgm:cxn modelId="{35081BB2-537F-4942-BE3B-E2C305EA4BE9}" type="presParOf" srcId="{F197C4C2-6C0E-4579-8F8F-A63553B18DCA}" destId="{B720D0DD-98A9-429D-8C89-4DBCDE54AD82}" srcOrd="2" destOrd="0" presId="urn:microsoft.com/office/officeart/2005/8/layout/hProcess6"/>
    <dgm:cxn modelId="{86B2BC9A-28A7-4EB7-BD5B-77A145E09AA1}" type="presParOf" srcId="{F197C4C2-6C0E-4579-8F8F-A63553B18DCA}" destId="{71F41A01-A532-485C-AA2A-4F4045FA616D}" srcOrd="3" destOrd="0" presId="urn:microsoft.com/office/officeart/2005/8/layout/hProcess6"/>
    <dgm:cxn modelId="{B7F3C002-620F-4F1F-AB8A-7D155B95B076}" type="presParOf" srcId="{A36E4D69-DD00-4C84-9B2D-7229EF4AC9D4}" destId="{01800DE1-13F1-40CD-9712-3919CF20D761}" srcOrd="1" destOrd="0" presId="urn:microsoft.com/office/officeart/2005/8/layout/hProcess6"/>
    <dgm:cxn modelId="{A66A4C3E-F529-4D25-8E02-16C4ED12081C}" type="presParOf" srcId="{A36E4D69-DD00-4C84-9B2D-7229EF4AC9D4}" destId="{B2AF96CB-F78C-4ABE-8D9A-9FE47FF6EC06}" srcOrd="2" destOrd="0" presId="urn:microsoft.com/office/officeart/2005/8/layout/hProcess6"/>
    <dgm:cxn modelId="{944FD725-EE7D-4ADB-817E-B050EF05ECB8}" type="presParOf" srcId="{B2AF96CB-F78C-4ABE-8D9A-9FE47FF6EC06}" destId="{46716B36-FCA2-47C7-A95A-ED4897B9EBC2}" srcOrd="0" destOrd="0" presId="urn:microsoft.com/office/officeart/2005/8/layout/hProcess6"/>
    <dgm:cxn modelId="{A8F98CE7-93C1-4F61-9D5F-DF3C8A912D55}" type="presParOf" srcId="{B2AF96CB-F78C-4ABE-8D9A-9FE47FF6EC06}" destId="{0F59C2F0-DD75-483E-9569-EB731E81D8D9}" srcOrd="1" destOrd="0" presId="urn:microsoft.com/office/officeart/2005/8/layout/hProcess6"/>
    <dgm:cxn modelId="{0E987E81-2EE8-46D4-BD93-A5A36560A800}" type="presParOf" srcId="{B2AF96CB-F78C-4ABE-8D9A-9FE47FF6EC06}" destId="{3DBDFAC3-3326-4254-B4FC-8058873C2444}" srcOrd="2" destOrd="0" presId="urn:microsoft.com/office/officeart/2005/8/layout/hProcess6"/>
    <dgm:cxn modelId="{51158586-9F7F-41B1-AEA3-A8825E3400A0}" type="presParOf" srcId="{B2AF96CB-F78C-4ABE-8D9A-9FE47FF6EC06}" destId="{9EA3BA53-5434-43BC-95F7-03C5137E3DAB}" srcOrd="3" destOrd="0" presId="urn:microsoft.com/office/officeart/2005/8/layout/hProcess6"/>
    <dgm:cxn modelId="{DB53A15D-72E2-4F7F-858A-83D4999B349D}" type="presParOf" srcId="{A36E4D69-DD00-4C84-9B2D-7229EF4AC9D4}" destId="{C9494A26-092E-4C58-89FA-EA5B8B374EAF}" srcOrd="3" destOrd="0" presId="urn:microsoft.com/office/officeart/2005/8/layout/hProcess6"/>
    <dgm:cxn modelId="{A99C71CC-76CD-4B45-A722-808F236EA52B}" type="presParOf" srcId="{A36E4D69-DD00-4C84-9B2D-7229EF4AC9D4}" destId="{81B4B6AC-6BB7-4C07-ACB5-507EFE7211E1}" srcOrd="4" destOrd="0" presId="urn:microsoft.com/office/officeart/2005/8/layout/hProcess6"/>
    <dgm:cxn modelId="{0AC4B0CB-A81D-45C2-BE51-3C015200B23A}" type="presParOf" srcId="{81B4B6AC-6BB7-4C07-ACB5-507EFE7211E1}" destId="{FD38DB74-B53C-4DAB-84DE-8A0C617BA7D2}" srcOrd="0" destOrd="0" presId="urn:microsoft.com/office/officeart/2005/8/layout/hProcess6"/>
    <dgm:cxn modelId="{2729D5E8-2AD2-4C96-841E-65F04147DA59}" type="presParOf" srcId="{81B4B6AC-6BB7-4C07-ACB5-507EFE7211E1}" destId="{F56642A1-6BB0-4A31-81EF-A1292F518803}" srcOrd="1" destOrd="0" presId="urn:microsoft.com/office/officeart/2005/8/layout/hProcess6"/>
    <dgm:cxn modelId="{4A56C1FF-D231-4F63-9E78-F2330A883EFD}" type="presParOf" srcId="{81B4B6AC-6BB7-4C07-ACB5-507EFE7211E1}" destId="{C7E649E5-1458-4682-80B7-AF5CDD0748A7}" srcOrd="2" destOrd="0" presId="urn:microsoft.com/office/officeart/2005/8/layout/hProcess6"/>
    <dgm:cxn modelId="{328866A1-DB75-4DA9-AF09-404666137156}" type="presParOf" srcId="{81B4B6AC-6BB7-4C07-ACB5-507EFE7211E1}" destId="{170FB4AA-F8C7-429D-8B77-ECEB1AE54D4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79170-DDEE-45D5-89B9-933456CC9D92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AAD0FF40-83B6-4AC6-AB49-077A291D3841}">
      <dgm:prSet phldrT="[Text]"/>
      <dgm:spPr/>
      <dgm:t>
        <a:bodyPr/>
        <a:lstStyle/>
        <a:p>
          <a:r>
            <a:rPr lang="en-US" b="1" dirty="0" smtClean="0"/>
            <a:t>2559</a:t>
          </a:r>
          <a:endParaRPr lang="th-TH" b="1" dirty="0"/>
        </a:p>
      </dgm:t>
    </dgm:pt>
    <dgm:pt modelId="{3602DB53-031A-4D7C-B54E-8D738719A86B}" type="parTrans" cxnId="{6998389E-57B1-40C0-BFC2-CB0E2CD0C0FE}">
      <dgm:prSet/>
      <dgm:spPr/>
      <dgm:t>
        <a:bodyPr/>
        <a:lstStyle/>
        <a:p>
          <a:endParaRPr lang="th-TH" b="1"/>
        </a:p>
      </dgm:t>
    </dgm:pt>
    <dgm:pt modelId="{10031205-C8A7-4D07-BD46-63BFCEA54062}" type="sibTrans" cxnId="{6998389E-57B1-40C0-BFC2-CB0E2CD0C0FE}">
      <dgm:prSet/>
      <dgm:spPr/>
      <dgm:t>
        <a:bodyPr/>
        <a:lstStyle/>
        <a:p>
          <a:endParaRPr lang="th-TH" b="1"/>
        </a:p>
      </dgm:t>
    </dgm:pt>
    <dgm:pt modelId="{2E90190A-0891-46A6-873B-C023477BE19E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b="1" dirty="0" smtClean="0"/>
            <a:t>Polio end game</a:t>
          </a:r>
          <a:endParaRPr lang="th-TH" b="1" dirty="0"/>
        </a:p>
      </dgm:t>
    </dgm:pt>
    <dgm:pt modelId="{B5CE15A0-068B-41C7-95D0-CCD45B1F46B1}" type="parTrans" cxnId="{4E7EDCB8-AD27-4347-A443-A7B036BA9275}">
      <dgm:prSet/>
      <dgm:spPr/>
      <dgm:t>
        <a:bodyPr/>
        <a:lstStyle/>
        <a:p>
          <a:endParaRPr lang="th-TH" b="1"/>
        </a:p>
      </dgm:t>
    </dgm:pt>
    <dgm:pt modelId="{C7FD077E-DBDA-48F9-85EE-04A63E88E477}" type="sibTrans" cxnId="{4E7EDCB8-AD27-4347-A443-A7B036BA9275}">
      <dgm:prSet/>
      <dgm:spPr/>
      <dgm:t>
        <a:bodyPr/>
        <a:lstStyle/>
        <a:p>
          <a:endParaRPr lang="th-TH" b="1"/>
        </a:p>
      </dgm:t>
    </dgm:pt>
    <dgm:pt modelId="{A36E4D69-DD00-4C84-9B2D-7229EF4AC9D4}" type="pres">
      <dgm:prSet presAssocID="{30379170-DDEE-45D5-89B9-933456CC9D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197C4C2-6C0E-4579-8F8F-A63553B18DCA}" type="pres">
      <dgm:prSet presAssocID="{AAD0FF40-83B6-4AC6-AB49-077A291D3841}" presName="compNode" presStyleCnt="0"/>
      <dgm:spPr/>
    </dgm:pt>
    <dgm:pt modelId="{2EA880FB-34C5-4CAD-B240-E59255657D82}" type="pres">
      <dgm:prSet presAssocID="{AAD0FF40-83B6-4AC6-AB49-077A291D3841}" presName="noGeometry" presStyleCnt="0"/>
      <dgm:spPr/>
    </dgm:pt>
    <dgm:pt modelId="{36FFB699-C85D-4382-9C68-484CF1CBC24D}" type="pres">
      <dgm:prSet presAssocID="{AAD0FF40-83B6-4AC6-AB49-077A291D3841}" presName="childTextVisible" presStyleLbl="bgAccFollowNode1" presStyleIdx="0" presStyleCnt="1" custScaleX="174410" custLinFactNeighborX="-131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20D0DD-98A9-429D-8C89-4DBCDE54AD82}" type="pres">
      <dgm:prSet presAssocID="{AAD0FF40-83B6-4AC6-AB49-077A291D3841}" presName="childTextHidden" presStyleLbl="bgAccFollowNode1" presStyleIdx="0" presStyleCnt="1"/>
      <dgm:spPr/>
      <dgm:t>
        <a:bodyPr/>
        <a:lstStyle/>
        <a:p>
          <a:endParaRPr lang="th-TH"/>
        </a:p>
      </dgm:t>
    </dgm:pt>
    <dgm:pt modelId="{71F41A01-A532-485C-AA2A-4F4045FA616D}" type="pres">
      <dgm:prSet presAssocID="{AAD0FF40-83B6-4AC6-AB49-077A291D3841}" presName="parentText" presStyleLbl="node1" presStyleIdx="0" presStyleCnt="1" custScaleX="121853" custScaleY="110926" custLinFactNeighborX="-88824" custLinFactNeighborY="83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DB31FEB-78F4-4294-A637-8730A5707A45}" type="presOf" srcId="{30379170-DDEE-45D5-89B9-933456CC9D92}" destId="{A36E4D69-DD00-4C84-9B2D-7229EF4AC9D4}" srcOrd="0" destOrd="0" presId="urn:microsoft.com/office/officeart/2005/8/layout/hProcess6"/>
    <dgm:cxn modelId="{1117073C-1BA2-4712-B512-A6A3BD1225BC}" type="presOf" srcId="{2E90190A-0891-46A6-873B-C023477BE19E}" destId="{36FFB699-C85D-4382-9C68-484CF1CBC24D}" srcOrd="0" destOrd="0" presId="urn:microsoft.com/office/officeart/2005/8/layout/hProcess6"/>
    <dgm:cxn modelId="{4E7EDCB8-AD27-4347-A443-A7B036BA9275}" srcId="{AAD0FF40-83B6-4AC6-AB49-077A291D3841}" destId="{2E90190A-0891-46A6-873B-C023477BE19E}" srcOrd="0" destOrd="0" parTransId="{B5CE15A0-068B-41C7-95D0-CCD45B1F46B1}" sibTransId="{C7FD077E-DBDA-48F9-85EE-04A63E88E477}"/>
    <dgm:cxn modelId="{053A430B-C057-4EC4-B5EB-F3474EAD7994}" type="presOf" srcId="{2E90190A-0891-46A6-873B-C023477BE19E}" destId="{B720D0DD-98A9-429D-8C89-4DBCDE54AD82}" srcOrd="1" destOrd="0" presId="urn:microsoft.com/office/officeart/2005/8/layout/hProcess6"/>
    <dgm:cxn modelId="{2D79F63B-20FA-451F-82F0-8DC0D8774214}" type="presOf" srcId="{AAD0FF40-83B6-4AC6-AB49-077A291D3841}" destId="{71F41A01-A532-485C-AA2A-4F4045FA616D}" srcOrd="0" destOrd="0" presId="urn:microsoft.com/office/officeart/2005/8/layout/hProcess6"/>
    <dgm:cxn modelId="{6998389E-57B1-40C0-BFC2-CB0E2CD0C0FE}" srcId="{30379170-DDEE-45D5-89B9-933456CC9D92}" destId="{AAD0FF40-83B6-4AC6-AB49-077A291D3841}" srcOrd="0" destOrd="0" parTransId="{3602DB53-031A-4D7C-B54E-8D738719A86B}" sibTransId="{10031205-C8A7-4D07-BD46-63BFCEA54062}"/>
    <dgm:cxn modelId="{2FEA0C43-F474-4958-AD32-83F70D345908}" type="presParOf" srcId="{A36E4D69-DD00-4C84-9B2D-7229EF4AC9D4}" destId="{F197C4C2-6C0E-4579-8F8F-A63553B18DCA}" srcOrd="0" destOrd="0" presId="urn:microsoft.com/office/officeart/2005/8/layout/hProcess6"/>
    <dgm:cxn modelId="{53FEA1A3-CBF6-4FB1-933C-3EB72910A95F}" type="presParOf" srcId="{F197C4C2-6C0E-4579-8F8F-A63553B18DCA}" destId="{2EA880FB-34C5-4CAD-B240-E59255657D82}" srcOrd="0" destOrd="0" presId="urn:microsoft.com/office/officeart/2005/8/layout/hProcess6"/>
    <dgm:cxn modelId="{A4BAAE33-BFB3-41CE-AF83-10A4B96E5A34}" type="presParOf" srcId="{F197C4C2-6C0E-4579-8F8F-A63553B18DCA}" destId="{36FFB699-C85D-4382-9C68-484CF1CBC24D}" srcOrd="1" destOrd="0" presId="urn:microsoft.com/office/officeart/2005/8/layout/hProcess6"/>
    <dgm:cxn modelId="{42502886-2FBF-4E0F-A5E8-B76FDDA14B90}" type="presParOf" srcId="{F197C4C2-6C0E-4579-8F8F-A63553B18DCA}" destId="{B720D0DD-98A9-429D-8C89-4DBCDE54AD82}" srcOrd="2" destOrd="0" presId="urn:microsoft.com/office/officeart/2005/8/layout/hProcess6"/>
    <dgm:cxn modelId="{9AEBD59B-9F78-4ECA-B38C-D1CD5192A62F}" type="presParOf" srcId="{F197C4C2-6C0E-4579-8F8F-A63553B18DCA}" destId="{71F41A01-A532-485C-AA2A-4F4045FA616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487AB-F0CE-4B80-B98A-1733C15D3185}" type="doc">
      <dgm:prSet loTypeId="urn:microsoft.com/office/officeart/2005/8/layout/arrow2" loCatId="process" qsTypeId="urn:microsoft.com/office/officeart/2005/8/quickstyle/3d1" qsCatId="3D" csTypeId="urn:microsoft.com/office/officeart/2005/8/colors/colorful5" csCatId="colorful" phldr="1"/>
      <dgm:spPr/>
    </dgm:pt>
    <dgm:pt modelId="{D60AA580-1872-4FC3-AB49-B183F3037FE7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Introduce</a:t>
          </a:r>
          <a:endParaRPr lang="en-US" sz="2800" b="1" dirty="0">
            <a:solidFill>
              <a:schemeClr val="tx1"/>
            </a:solidFill>
          </a:endParaRPr>
        </a:p>
      </dgm:t>
    </dgm:pt>
    <dgm:pt modelId="{A2618CE6-38FB-4B2A-B92F-A472DFD542D1}" type="parTrans" cxnId="{962EF565-F5A3-4DAF-AF4B-6C95C50137C8}">
      <dgm:prSet/>
      <dgm:spPr/>
      <dgm:t>
        <a:bodyPr/>
        <a:lstStyle/>
        <a:p>
          <a:endParaRPr lang="en-US"/>
        </a:p>
      </dgm:t>
    </dgm:pt>
    <dgm:pt modelId="{CE6A5B33-4FD2-4AE9-8441-D7801A39B0DA}" type="sibTrans" cxnId="{962EF565-F5A3-4DAF-AF4B-6C95C50137C8}">
      <dgm:prSet/>
      <dgm:spPr/>
      <dgm:t>
        <a:bodyPr/>
        <a:lstStyle/>
        <a:p>
          <a:endParaRPr lang="en-US"/>
        </a:p>
      </dgm:t>
    </dgm:pt>
    <dgm:pt modelId="{83F36C1B-AD79-4AB8-B1D7-4A620B453EA9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0099"/>
              </a:solidFill>
            </a:rPr>
            <a:t>Switch</a:t>
          </a:r>
          <a:endParaRPr lang="en-US" sz="2800" b="1" dirty="0">
            <a:solidFill>
              <a:srgbClr val="000099"/>
            </a:solidFill>
          </a:endParaRPr>
        </a:p>
      </dgm:t>
    </dgm:pt>
    <dgm:pt modelId="{7583389B-A17C-4D14-8B65-4E7030E59212}" type="parTrans" cxnId="{0637224F-F137-481F-8896-63EF3A893352}">
      <dgm:prSet/>
      <dgm:spPr/>
      <dgm:t>
        <a:bodyPr/>
        <a:lstStyle/>
        <a:p>
          <a:endParaRPr lang="en-US"/>
        </a:p>
      </dgm:t>
    </dgm:pt>
    <dgm:pt modelId="{C0998290-A09B-42D9-A665-E9DB118D06EB}" type="sibTrans" cxnId="{0637224F-F137-481F-8896-63EF3A893352}">
      <dgm:prSet/>
      <dgm:spPr/>
      <dgm:t>
        <a:bodyPr/>
        <a:lstStyle/>
        <a:p>
          <a:endParaRPr lang="en-US"/>
        </a:p>
      </dgm:t>
    </dgm:pt>
    <dgm:pt modelId="{3E446CE4-B654-4DCD-89E5-10FA75DA8A1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>
              <a:solidFill>
                <a:srgbClr val="FF0000"/>
              </a:solidFill>
            </a:rPr>
            <a:t>Withdraw</a:t>
          </a:r>
          <a:endParaRPr lang="en-US" sz="3200" b="1" dirty="0">
            <a:solidFill>
              <a:srgbClr val="FF0000"/>
            </a:solidFill>
          </a:endParaRPr>
        </a:p>
      </dgm:t>
    </dgm:pt>
    <dgm:pt modelId="{97ED6501-686B-454D-8890-AE3AC9D0F23D}" type="parTrans" cxnId="{86FC04A8-2606-413A-B8CF-E1CCB2BC4C33}">
      <dgm:prSet/>
      <dgm:spPr/>
      <dgm:t>
        <a:bodyPr/>
        <a:lstStyle/>
        <a:p>
          <a:endParaRPr lang="en-US"/>
        </a:p>
      </dgm:t>
    </dgm:pt>
    <dgm:pt modelId="{E4106C66-8193-41F9-AF0F-D4C094270429}" type="sibTrans" cxnId="{86FC04A8-2606-413A-B8CF-E1CCB2BC4C33}">
      <dgm:prSet/>
      <dgm:spPr/>
      <dgm:t>
        <a:bodyPr/>
        <a:lstStyle/>
        <a:p>
          <a:endParaRPr lang="en-US"/>
        </a:p>
      </dgm:t>
    </dgm:pt>
    <dgm:pt modelId="{B4FF1881-9403-473D-907B-64D61BA1FBC8}">
      <dgm:prSet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cs typeface="+mn-cs"/>
            </a:rPr>
            <a:t>เริ่มใช้วัคซีน </a:t>
          </a:r>
          <a:r>
            <a:rPr lang="en-US" sz="2800" b="1" dirty="0" smtClean="0">
              <a:solidFill>
                <a:schemeClr val="tx1"/>
              </a:solidFill>
              <a:cs typeface="+mn-cs"/>
            </a:rPr>
            <a:t>IPV </a:t>
          </a:r>
          <a:r>
            <a:rPr lang="th-TH" sz="2800" b="1" dirty="0" smtClean="0">
              <a:solidFill>
                <a:schemeClr val="tx1"/>
              </a:solidFill>
              <a:cs typeface="+mn-cs"/>
            </a:rPr>
            <a:t>ในงาน </a:t>
          </a:r>
          <a:r>
            <a:rPr lang="en-US" sz="2800" b="1" dirty="0" smtClean="0">
              <a:solidFill>
                <a:schemeClr val="tx1"/>
              </a:solidFill>
              <a:cs typeface="+mn-cs"/>
            </a:rPr>
            <a:t>EPI</a:t>
          </a:r>
          <a:endParaRPr lang="en-US" sz="2800" b="1" dirty="0">
            <a:solidFill>
              <a:schemeClr val="tx1"/>
            </a:solidFill>
            <a:cs typeface="+mn-cs"/>
          </a:endParaRPr>
        </a:p>
      </dgm:t>
    </dgm:pt>
    <dgm:pt modelId="{6EA45D9C-6F2B-4E48-BC77-DC2B8F7F084E}" type="parTrans" cxnId="{E55201EC-7BA5-4399-B0AB-F0F727FE40CA}">
      <dgm:prSet/>
      <dgm:spPr/>
      <dgm:t>
        <a:bodyPr/>
        <a:lstStyle/>
        <a:p>
          <a:endParaRPr lang="en-US"/>
        </a:p>
      </dgm:t>
    </dgm:pt>
    <dgm:pt modelId="{D32ABE56-2EDC-4E27-A4C1-C6249D7B9C3F}" type="sibTrans" cxnId="{E55201EC-7BA5-4399-B0AB-F0F727FE40CA}">
      <dgm:prSet/>
      <dgm:spPr/>
      <dgm:t>
        <a:bodyPr/>
        <a:lstStyle/>
        <a:p>
          <a:endParaRPr lang="en-US"/>
        </a:p>
      </dgm:t>
    </dgm:pt>
    <dgm:pt modelId="{1D541172-4C40-4660-BB8A-DC0BBCF8DED7}">
      <dgm:prSet custT="1"/>
      <dgm:spPr/>
      <dgm:t>
        <a:bodyPr/>
        <a:lstStyle/>
        <a:p>
          <a:r>
            <a:rPr lang="en-US" sz="3200" b="1" dirty="0" err="1" smtClean="0">
              <a:solidFill>
                <a:srgbClr val="000099"/>
              </a:solidFill>
            </a:rPr>
            <a:t>tOPV</a:t>
          </a:r>
          <a:r>
            <a:rPr lang="en-US" sz="3200" b="1" dirty="0" smtClean="0">
              <a:solidFill>
                <a:srgbClr val="000099"/>
              </a:solidFill>
            </a:rPr>
            <a:t> to </a:t>
          </a:r>
          <a:r>
            <a:rPr lang="en-US" sz="3200" b="1" dirty="0" err="1" smtClean="0">
              <a:solidFill>
                <a:srgbClr val="000099"/>
              </a:solidFill>
            </a:rPr>
            <a:t>bOPV</a:t>
          </a:r>
          <a:endParaRPr lang="en-US" sz="3200" b="1" dirty="0">
            <a:solidFill>
              <a:srgbClr val="000099"/>
            </a:solidFill>
          </a:endParaRPr>
        </a:p>
      </dgm:t>
    </dgm:pt>
    <dgm:pt modelId="{98845ABF-4A74-4344-9B3A-B39D2F6E3F4A}" type="parTrans" cxnId="{638961EE-BE7F-4092-A44D-D8000897CBE4}">
      <dgm:prSet/>
      <dgm:spPr/>
      <dgm:t>
        <a:bodyPr/>
        <a:lstStyle/>
        <a:p>
          <a:endParaRPr lang="en-US"/>
        </a:p>
      </dgm:t>
    </dgm:pt>
    <dgm:pt modelId="{146DDB04-2C6D-4531-AC1D-862E46AB35DA}" type="sibTrans" cxnId="{638961EE-BE7F-4092-A44D-D8000897CBE4}">
      <dgm:prSet/>
      <dgm:spPr/>
      <dgm:t>
        <a:bodyPr/>
        <a:lstStyle/>
        <a:p>
          <a:endParaRPr lang="en-US"/>
        </a:p>
      </dgm:t>
    </dgm:pt>
    <dgm:pt modelId="{E460FED9-ED88-4EEB-A4D6-3E9C40C946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dirty="0" smtClean="0">
              <a:solidFill>
                <a:srgbClr val="FF0000"/>
              </a:solidFill>
            </a:rPr>
            <a:t>เลิกใช้ </a:t>
          </a:r>
          <a:r>
            <a:rPr lang="en-US" sz="2800" b="1" dirty="0" smtClean="0">
              <a:solidFill>
                <a:srgbClr val="FF0000"/>
              </a:solidFill>
            </a:rPr>
            <a:t>OPV </a:t>
          </a:r>
          <a:r>
            <a:rPr lang="th-TH" sz="2800" b="1" dirty="0" smtClean="0">
              <a:solidFill>
                <a:srgbClr val="FF0000"/>
              </a:solidFill>
            </a:rPr>
            <a:t>ทุกชนิด</a:t>
          </a:r>
          <a:endParaRPr lang="en-US" sz="2800" b="1" dirty="0">
            <a:solidFill>
              <a:srgbClr val="FF0000"/>
            </a:solidFill>
          </a:endParaRPr>
        </a:p>
      </dgm:t>
    </dgm:pt>
    <dgm:pt modelId="{DB9C5138-EB1A-4E3A-807A-1715B1BD73FB}" type="parTrans" cxnId="{F83BE497-B18D-47B0-9E1A-527FA1F7C5EB}">
      <dgm:prSet/>
      <dgm:spPr/>
      <dgm:t>
        <a:bodyPr/>
        <a:lstStyle/>
        <a:p>
          <a:endParaRPr lang="en-US"/>
        </a:p>
      </dgm:t>
    </dgm:pt>
    <dgm:pt modelId="{61EA9F17-1478-49C6-8948-0DE56C0A5D22}" type="sibTrans" cxnId="{F83BE497-B18D-47B0-9E1A-527FA1F7C5EB}">
      <dgm:prSet/>
      <dgm:spPr/>
      <dgm:t>
        <a:bodyPr/>
        <a:lstStyle/>
        <a:p>
          <a:endParaRPr lang="en-US"/>
        </a:p>
      </dgm:t>
    </dgm:pt>
    <dgm:pt modelId="{C337D0B6-08A3-45DB-8411-F84F197939A1}" type="pres">
      <dgm:prSet presAssocID="{A4D487AB-F0CE-4B80-B98A-1733C15D3185}" presName="arrowDiagram" presStyleCnt="0">
        <dgm:presLayoutVars>
          <dgm:chMax val="5"/>
          <dgm:dir/>
          <dgm:resizeHandles val="exact"/>
        </dgm:presLayoutVars>
      </dgm:prSet>
      <dgm:spPr/>
    </dgm:pt>
    <dgm:pt modelId="{939ECEDA-60BB-4BDF-AA25-D8D1EDADC3E8}" type="pres">
      <dgm:prSet presAssocID="{A4D487AB-F0CE-4B80-B98A-1733C15D3185}" presName="arrow" presStyleLbl="bgShp" presStyleIdx="0" presStyleCnt="1"/>
      <dgm:spPr/>
    </dgm:pt>
    <dgm:pt modelId="{FB145A76-8D00-4EEF-AB8C-937540E5B982}" type="pres">
      <dgm:prSet presAssocID="{A4D487AB-F0CE-4B80-B98A-1733C15D3185}" presName="arrowDiagram3" presStyleCnt="0"/>
      <dgm:spPr/>
    </dgm:pt>
    <dgm:pt modelId="{4EB4970F-7DDD-4E85-BB1A-371DA00773AF}" type="pres">
      <dgm:prSet presAssocID="{D60AA580-1872-4FC3-AB49-B183F3037FE7}" presName="bullet3a" presStyleLbl="node1" presStyleIdx="0" presStyleCnt="3"/>
      <dgm:spPr>
        <a:solidFill>
          <a:schemeClr val="tx1"/>
        </a:solidFill>
      </dgm:spPr>
    </dgm:pt>
    <dgm:pt modelId="{3CF6CBD6-3090-4513-A40E-65F6C79DB6EF}" type="pres">
      <dgm:prSet presAssocID="{D60AA580-1872-4FC3-AB49-B183F3037FE7}" presName="textBox3a" presStyleLbl="revTx" presStyleIdx="0" presStyleCnt="3" custScaleX="280558" custScaleY="99402" custLinFactNeighborX="53661" custLinFactNeighborY="2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19696-DCC4-4873-B334-98BD4AB3BCBE}" type="pres">
      <dgm:prSet presAssocID="{83F36C1B-AD79-4AB8-B1D7-4A620B453EA9}" presName="bullet3b" presStyleLbl="node1" presStyleIdx="1" presStyleCnt="3"/>
      <dgm:spPr>
        <a:solidFill>
          <a:srgbClr val="000099"/>
        </a:solidFill>
      </dgm:spPr>
    </dgm:pt>
    <dgm:pt modelId="{985E7E2E-9F76-410C-AC1F-79835135649E}" type="pres">
      <dgm:prSet presAssocID="{83F36C1B-AD79-4AB8-B1D7-4A620B453EA9}" presName="textBox3b" presStyleLbl="revTx" presStyleIdx="1" presStyleCnt="3" custScaleX="205844" custScaleY="43918" custLinFactNeighborX="19493" custLinFactNeighborY="-1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9B2F4-9338-4DB2-9B2B-6E666DCF164E}" type="pres">
      <dgm:prSet presAssocID="{3E446CE4-B654-4DCD-89E5-10FA75DA8A1D}" presName="bullet3c" presStyleLbl="node1" presStyleIdx="2" presStyleCnt="3"/>
      <dgm:spPr>
        <a:solidFill>
          <a:srgbClr val="FF0000"/>
        </a:solidFill>
      </dgm:spPr>
    </dgm:pt>
    <dgm:pt modelId="{4308D82D-56E5-414B-A908-5BD58FF71D78}" type="pres">
      <dgm:prSet presAssocID="{3E446CE4-B654-4DCD-89E5-10FA75DA8A1D}" presName="textBox3c" presStyleLbl="revTx" presStyleIdx="2" presStyleCnt="3" custScaleX="159783" custScaleY="36581" custLinFactNeighborX="3483" custLinFactNeighborY="-23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5201EC-7BA5-4399-B0AB-F0F727FE40CA}" srcId="{D60AA580-1872-4FC3-AB49-B183F3037FE7}" destId="{B4FF1881-9403-473D-907B-64D61BA1FBC8}" srcOrd="0" destOrd="0" parTransId="{6EA45D9C-6F2B-4E48-BC77-DC2B8F7F084E}" sibTransId="{D32ABE56-2EDC-4E27-A4C1-C6249D7B9C3F}"/>
    <dgm:cxn modelId="{03D34C20-A39B-493F-B3EE-148D83CE31D7}" type="presOf" srcId="{3E446CE4-B654-4DCD-89E5-10FA75DA8A1D}" destId="{4308D82D-56E5-414B-A908-5BD58FF71D78}" srcOrd="0" destOrd="0" presId="urn:microsoft.com/office/officeart/2005/8/layout/arrow2"/>
    <dgm:cxn modelId="{E3192421-AD02-4229-8356-0F85115F79EB}" type="presOf" srcId="{1D541172-4C40-4660-BB8A-DC0BBCF8DED7}" destId="{985E7E2E-9F76-410C-AC1F-79835135649E}" srcOrd="0" destOrd="1" presId="urn:microsoft.com/office/officeart/2005/8/layout/arrow2"/>
    <dgm:cxn modelId="{962EF565-F5A3-4DAF-AF4B-6C95C50137C8}" srcId="{A4D487AB-F0CE-4B80-B98A-1733C15D3185}" destId="{D60AA580-1872-4FC3-AB49-B183F3037FE7}" srcOrd="0" destOrd="0" parTransId="{A2618CE6-38FB-4B2A-B92F-A472DFD542D1}" sibTransId="{CE6A5B33-4FD2-4AE9-8441-D7801A39B0DA}"/>
    <dgm:cxn modelId="{E3486FBF-9DBA-4279-825C-A15A7AE36304}" type="presOf" srcId="{A4D487AB-F0CE-4B80-B98A-1733C15D3185}" destId="{C337D0B6-08A3-45DB-8411-F84F197939A1}" srcOrd="0" destOrd="0" presId="urn:microsoft.com/office/officeart/2005/8/layout/arrow2"/>
    <dgm:cxn modelId="{0637224F-F137-481F-8896-63EF3A893352}" srcId="{A4D487AB-F0CE-4B80-B98A-1733C15D3185}" destId="{83F36C1B-AD79-4AB8-B1D7-4A620B453EA9}" srcOrd="1" destOrd="0" parTransId="{7583389B-A17C-4D14-8B65-4E7030E59212}" sibTransId="{C0998290-A09B-42D9-A665-E9DB118D06EB}"/>
    <dgm:cxn modelId="{52D0B75B-4830-47AB-9386-D752D18E14E3}" type="presOf" srcId="{B4FF1881-9403-473D-907B-64D61BA1FBC8}" destId="{3CF6CBD6-3090-4513-A40E-65F6C79DB6EF}" srcOrd="0" destOrd="1" presId="urn:microsoft.com/office/officeart/2005/8/layout/arrow2"/>
    <dgm:cxn modelId="{9D445AB5-7A82-4A9B-AC87-9499CDF2F365}" type="presOf" srcId="{D60AA580-1872-4FC3-AB49-B183F3037FE7}" destId="{3CF6CBD6-3090-4513-A40E-65F6C79DB6EF}" srcOrd="0" destOrd="0" presId="urn:microsoft.com/office/officeart/2005/8/layout/arrow2"/>
    <dgm:cxn modelId="{F83BE497-B18D-47B0-9E1A-527FA1F7C5EB}" srcId="{3E446CE4-B654-4DCD-89E5-10FA75DA8A1D}" destId="{E460FED9-ED88-4EEB-A4D6-3E9C40C9461D}" srcOrd="0" destOrd="0" parTransId="{DB9C5138-EB1A-4E3A-807A-1715B1BD73FB}" sibTransId="{61EA9F17-1478-49C6-8948-0DE56C0A5D22}"/>
    <dgm:cxn modelId="{4DA4E58D-2A09-4DF9-ADB2-66D56AF98FAE}" type="presOf" srcId="{83F36C1B-AD79-4AB8-B1D7-4A620B453EA9}" destId="{985E7E2E-9F76-410C-AC1F-79835135649E}" srcOrd="0" destOrd="0" presId="urn:microsoft.com/office/officeart/2005/8/layout/arrow2"/>
    <dgm:cxn modelId="{25D4BBB4-EEFE-483C-B291-4B01C9A177D3}" type="presOf" srcId="{E460FED9-ED88-4EEB-A4D6-3E9C40C9461D}" destId="{4308D82D-56E5-414B-A908-5BD58FF71D78}" srcOrd="0" destOrd="1" presId="urn:microsoft.com/office/officeart/2005/8/layout/arrow2"/>
    <dgm:cxn modelId="{86FC04A8-2606-413A-B8CF-E1CCB2BC4C33}" srcId="{A4D487AB-F0CE-4B80-B98A-1733C15D3185}" destId="{3E446CE4-B654-4DCD-89E5-10FA75DA8A1D}" srcOrd="2" destOrd="0" parTransId="{97ED6501-686B-454D-8890-AE3AC9D0F23D}" sibTransId="{E4106C66-8193-41F9-AF0F-D4C094270429}"/>
    <dgm:cxn modelId="{638961EE-BE7F-4092-A44D-D8000897CBE4}" srcId="{83F36C1B-AD79-4AB8-B1D7-4A620B453EA9}" destId="{1D541172-4C40-4660-BB8A-DC0BBCF8DED7}" srcOrd="0" destOrd="0" parTransId="{98845ABF-4A74-4344-9B3A-B39D2F6E3F4A}" sibTransId="{146DDB04-2C6D-4531-AC1D-862E46AB35DA}"/>
    <dgm:cxn modelId="{53691DCF-9A39-4EB7-8130-B0DBA3313C30}" type="presParOf" srcId="{C337D0B6-08A3-45DB-8411-F84F197939A1}" destId="{939ECEDA-60BB-4BDF-AA25-D8D1EDADC3E8}" srcOrd="0" destOrd="0" presId="urn:microsoft.com/office/officeart/2005/8/layout/arrow2"/>
    <dgm:cxn modelId="{A90EFC00-488D-4926-BA26-9D6F871EF198}" type="presParOf" srcId="{C337D0B6-08A3-45DB-8411-F84F197939A1}" destId="{FB145A76-8D00-4EEF-AB8C-937540E5B982}" srcOrd="1" destOrd="0" presId="urn:microsoft.com/office/officeart/2005/8/layout/arrow2"/>
    <dgm:cxn modelId="{5BD1362E-A263-4DB6-A9BC-BF80AA534A9E}" type="presParOf" srcId="{FB145A76-8D00-4EEF-AB8C-937540E5B982}" destId="{4EB4970F-7DDD-4E85-BB1A-371DA00773AF}" srcOrd="0" destOrd="0" presId="urn:microsoft.com/office/officeart/2005/8/layout/arrow2"/>
    <dgm:cxn modelId="{D4CC3B96-589D-4F18-90A1-4877D8D3E3D6}" type="presParOf" srcId="{FB145A76-8D00-4EEF-AB8C-937540E5B982}" destId="{3CF6CBD6-3090-4513-A40E-65F6C79DB6EF}" srcOrd="1" destOrd="0" presId="urn:microsoft.com/office/officeart/2005/8/layout/arrow2"/>
    <dgm:cxn modelId="{3226ACFB-ECF3-44D7-964D-2FAAFD9BAA90}" type="presParOf" srcId="{FB145A76-8D00-4EEF-AB8C-937540E5B982}" destId="{9D019696-DCC4-4873-B334-98BD4AB3BCBE}" srcOrd="2" destOrd="0" presId="urn:microsoft.com/office/officeart/2005/8/layout/arrow2"/>
    <dgm:cxn modelId="{3349A83A-3475-4B60-8364-F5A6ADCD161C}" type="presParOf" srcId="{FB145A76-8D00-4EEF-AB8C-937540E5B982}" destId="{985E7E2E-9F76-410C-AC1F-79835135649E}" srcOrd="3" destOrd="0" presId="urn:microsoft.com/office/officeart/2005/8/layout/arrow2"/>
    <dgm:cxn modelId="{B3A71DE9-3ADA-4354-83F1-E1AC130D84F4}" type="presParOf" srcId="{FB145A76-8D00-4EEF-AB8C-937540E5B982}" destId="{7B29B2F4-9338-4DB2-9B2B-6E666DCF164E}" srcOrd="4" destOrd="0" presId="urn:microsoft.com/office/officeart/2005/8/layout/arrow2"/>
    <dgm:cxn modelId="{AB974C8D-F669-4D18-934C-F7570E22FC47}" type="presParOf" srcId="{FB145A76-8D00-4EEF-AB8C-937540E5B982}" destId="{4308D82D-56E5-414B-A908-5BD58FF71D78}" srcOrd="5" destOrd="0" presId="urn:microsoft.com/office/officeart/2005/8/layout/arrow2"/>
  </dgm:cxnLst>
  <dgm:bg>
    <a:solidFill>
      <a:srgbClr val="CCECFF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FFB699-C85D-4382-9C68-484CF1CBC24D}">
      <dsp:nvSpPr>
        <dsp:cNvPr id="0" name=""/>
        <dsp:cNvSpPr/>
      </dsp:nvSpPr>
      <dsp:spPr>
        <a:xfrm>
          <a:off x="462953" y="348853"/>
          <a:ext cx="1837891" cy="1606548"/>
        </a:xfrm>
        <a:prstGeom prst="rightArrow">
          <a:avLst>
            <a:gd name="adj1" fmla="val 70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</a:rPr>
            <a:t>เริ่มต้นโครงการ</a:t>
          </a:r>
          <a:endParaRPr lang="th-TH" sz="2400" b="1" kern="1200" dirty="0">
            <a:solidFill>
              <a:schemeClr val="bg1"/>
            </a:solidFill>
          </a:endParaRPr>
        </a:p>
      </dsp:txBody>
      <dsp:txXfrm>
        <a:off x="922426" y="348853"/>
        <a:ext cx="1378418" cy="1606548"/>
      </dsp:txXfrm>
    </dsp:sp>
    <dsp:sp modelId="{71F41A01-A532-485C-AA2A-4F4045FA616D}">
      <dsp:nvSpPr>
        <dsp:cNvPr id="0" name=""/>
        <dsp:cNvSpPr/>
      </dsp:nvSpPr>
      <dsp:spPr>
        <a:xfrm>
          <a:off x="3480" y="692655"/>
          <a:ext cx="918945" cy="9189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2531</a:t>
          </a:r>
          <a:endParaRPr lang="th-TH" sz="2400" b="1" kern="1200" dirty="0"/>
        </a:p>
      </dsp:txBody>
      <dsp:txXfrm>
        <a:off x="3480" y="692655"/>
        <a:ext cx="918945" cy="918945"/>
      </dsp:txXfrm>
    </dsp:sp>
    <dsp:sp modelId="{0F59C2F0-DD75-483E-9569-EB731E81D8D9}">
      <dsp:nvSpPr>
        <dsp:cNvPr id="0" name=""/>
        <dsp:cNvSpPr/>
      </dsp:nvSpPr>
      <dsp:spPr>
        <a:xfrm>
          <a:off x="2875186" y="348853"/>
          <a:ext cx="1837891" cy="1606548"/>
        </a:xfrm>
        <a:prstGeom prst="rightArrow">
          <a:avLst>
            <a:gd name="adj1" fmla="val 70000"/>
            <a:gd name="adj2" fmla="val 5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รณรงค์ </a:t>
          </a:r>
          <a:r>
            <a:rPr lang="en-US" sz="2400" b="1" kern="1200" dirty="0" smtClean="0"/>
            <a:t>NID </a:t>
          </a:r>
          <a:r>
            <a:rPr lang="th-TH" sz="2400" b="1" kern="1200" dirty="0" smtClean="0"/>
            <a:t>ประจำปี </a:t>
          </a:r>
          <a:endParaRPr lang="th-TH" sz="2400" b="1" kern="1200" dirty="0"/>
        </a:p>
      </dsp:txBody>
      <dsp:txXfrm>
        <a:off x="3334659" y="348853"/>
        <a:ext cx="1378418" cy="1606548"/>
      </dsp:txXfrm>
    </dsp:sp>
    <dsp:sp modelId="{9EA3BA53-5434-43BC-95F7-03C5137E3DAB}">
      <dsp:nvSpPr>
        <dsp:cNvPr id="0" name=""/>
        <dsp:cNvSpPr/>
      </dsp:nvSpPr>
      <dsp:spPr>
        <a:xfrm>
          <a:off x="2415713" y="692655"/>
          <a:ext cx="918945" cy="9189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2537</a:t>
          </a:r>
          <a:endParaRPr lang="th-TH" sz="3200" b="1" kern="1200" dirty="0">
            <a:solidFill>
              <a:schemeClr val="tx1"/>
            </a:solidFill>
          </a:endParaRPr>
        </a:p>
      </dsp:txBody>
      <dsp:txXfrm>
        <a:off x="2415713" y="692655"/>
        <a:ext cx="918945" cy="918945"/>
      </dsp:txXfrm>
    </dsp:sp>
    <dsp:sp modelId="{F56642A1-6BB0-4A31-81EF-A1292F518803}">
      <dsp:nvSpPr>
        <dsp:cNvPr id="0" name=""/>
        <dsp:cNvSpPr/>
      </dsp:nvSpPr>
      <dsp:spPr>
        <a:xfrm>
          <a:off x="5256579" y="360035"/>
          <a:ext cx="1837891" cy="1606548"/>
        </a:xfrm>
        <a:prstGeom prst="rightArrow">
          <a:avLst>
            <a:gd name="adj1" fmla="val 70000"/>
            <a:gd name="adj2" fmla="val 5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</a:rPr>
            <a:t>โปลิโอรายสุดท้ายในไทย</a:t>
          </a:r>
          <a:endParaRPr lang="th-TH" sz="2000" b="1" kern="1200" dirty="0">
            <a:solidFill>
              <a:schemeClr val="bg1"/>
            </a:solidFill>
          </a:endParaRPr>
        </a:p>
      </dsp:txBody>
      <dsp:txXfrm>
        <a:off x="5716052" y="360035"/>
        <a:ext cx="1378418" cy="1606548"/>
      </dsp:txXfrm>
    </dsp:sp>
    <dsp:sp modelId="{170FB4AA-F8C7-429D-8B77-ECEB1AE54D4D}">
      <dsp:nvSpPr>
        <dsp:cNvPr id="0" name=""/>
        <dsp:cNvSpPr/>
      </dsp:nvSpPr>
      <dsp:spPr>
        <a:xfrm>
          <a:off x="4827946" y="692655"/>
          <a:ext cx="918945" cy="9189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2540</a:t>
          </a:r>
          <a:endParaRPr lang="th-TH" sz="3200" b="1" kern="1200" dirty="0"/>
        </a:p>
      </dsp:txBody>
      <dsp:txXfrm>
        <a:off x="4827946" y="692655"/>
        <a:ext cx="918945" cy="9189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FFB699-C85D-4382-9C68-484CF1CBC24D}">
      <dsp:nvSpPr>
        <dsp:cNvPr id="0" name=""/>
        <dsp:cNvSpPr/>
      </dsp:nvSpPr>
      <dsp:spPr>
        <a:xfrm>
          <a:off x="462953" y="348853"/>
          <a:ext cx="1837891" cy="1606548"/>
        </a:xfrm>
        <a:prstGeom prst="rightArrow">
          <a:avLst>
            <a:gd name="adj1" fmla="val 70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/>
            <a:t>พบผู้ป่วยวัคซีนกลายพันธุ์</a:t>
          </a:r>
          <a:endParaRPr lang="th-TH" sz="2000" b="1" kern="1200" dirty="0"/>
        </a:p>
      </dsp:txBody>
      <dsp:txXfrm>
        <a:off x="922426" y="348853"/>
        <a:ext cx="1378418" cy="1606548"/>
      </dsp:txXfrm>
    </dsp:sp>
    <dsp:sp modelId="{71F41A01-A532-485C-AA2A-4F4045FA616D}">
      <dsp:nvSpPr>
        <dsp:cNvPr id="0" name=""/>
        <dsp:cNvSpPr/>
      </dsp:nvSpPr>
      <dsp:spPr>
        <a:xfrm>
          <a:off x="3480" y="692655"/>
          <a:ext cx="918945" cy="9189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2546</a:t>
          </a:r>
          <a:endParaRPr lang="th-TH" sz="2400" b="1" kern="1200" dirty="0"/>
        </a:p>
      </dsp:txBody>
      <dsp:txXfrm>
        <a:off x="3480" y="692655"/>
        <a:ext cx="918945" cy="918945"/>
      </dsp:txXfrm>
    </dsp:sp>
    <dsp:sp modelId="{0F59C2F0-DD75-483E-9569-EB731E81D8D9}">
      <dsp:nvSpPr>
        <dsp:cNvPr id="0" name=""/>
        <dsp:cNvSpPr/>
      </dsp:nvSpPr>
      <dsp:spPr>
        <a:xfrm>
          <a:off x="2875186" y="348853"/>
          <a:ext cx="1837891" cy="16065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</a:rPr>
            <a:t>โปลิโอรายสุดท้ายในภูมิภาค</a:t>
          </a:r>
          <a:endParaRPr lang="th-TH" sz="2000" b="1" kern="1200" dirty="0">
            <a:solidFill>
              <a:schemeClr val="bg1"/>
            </a:solidFill>
          </a:endParaRPr>
        </a:p>
      </dsp:txBody>
      <dsp:txXfrm>
        <a:off x="3334659" y="348853"/>
        <a:ext cx="1378418" cy="1606548"/>
      </dsp:txXfrm>
    </dsp:sp>
    <dsp:sp modelId="{9EA3BA53-5434-43BC-95F7-03C5137E3DAB}">
      <dsp:nvSpPr>
        <dsp:cNvPr id="0" name=""/>
        <dsp:cNvSpPr/>
      </dsp:nvSpPr>
      <dsp:spPr>
        <a:xfrm>
          <a:off x="2415713" y="692655"/>
          <a:ext cx="918945" cy="918945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2554</a:t>
          </a:r>
          <a:endParaRPr lang="th-TH" sz="3200" b="1" kern="1200" dirty="0"/>
        </a:p>
      </dsp:txBody>
      <dsp:txXfrm>
        <a:off x="2415713" y="692655"/>
        <a:ext cx="918945" cy="918945"/>
      </dsp:txXfrm>
    </dsp:sp>
    <dsp:sp modelId="{F56642A1-6BB0-4A31-81EF-A1292F518803}">
      <dsp:nvSpPr>
        <dsp:cNvPr id="0" name=""/>
        <dsp:cNvSpPr/>
      </dsp:nvSpPr>
      <dsp:spPr>
        <a:xfrm>
          <a:off x="5287419" y="348853"/>
          <a:ext cx="1837891" cy="16065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Polio free region</a:t>
          </a:r>
          <a:endParaRPr lang="th-TH" sz="2200" b="1" kern="1200" dirty="0">
            <a:solidFill>
              <a:schemeClr val="bg1"/>
            </a:solidFill>
          </a:endParaRPr>
        </a:p>
      </dsp:txBody>
      <dsp:txXfrm>
        <a:off x="5746892" y="348853"/>
        <a:ext cx="1378418" cy="1606548"/>
      </dsp:txXfrm>
    </dsp:sp>
    <dsp:sp modelId="{170FB4AA-F8C7-429D-8B77-ECEB1AE54D4D}">
      <dsp:nvSpPr>
        <dsp:cNvPr id="0" name=""/>
        <dsp:cNvSpPr/>
      </dsp:nvSpPr>
      <dsp:spPr>
        <a:xfrm>
          <a:off x="4827946" y="692655"/>
          <a:ext cx="918945" cy="91894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2557</a:t>
          </a:r>
          <a:endParaRPr lang="th-TH" sz="3200" b="1" kern="1200" dirty="0"/>
        </a:p>
      </dsp:txBody>
      <dsp:txXfrm>
        <a:off x="4827946" y="692655"/>
        <a:ext cx="918945" cy="9189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FFB699-C85D-4382-9C68-484CF1CBC24D}">
      <dsp:nvSpPr>
        <dsp:cNvPr id="0" name=""/>
        <dsp:cNvSpPr/>
      </dsp:nvSpPr>
      <dsp:spPr>
        <a:xfrm>
          <a:off x="1289122" y="0"/>
          <a:ext cx="3017153" cy="1512168"/>
        </a:xfrm>
        <a:prstGeom prst="rightArrow">
          <a:avLst>
            <a:gd name="adj1" fmla="val 70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4064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Polio end game</a:t>
          </a:r>
          <a:endParaRPr lang="th-TH" sz="3200" b="1" kern="1200" dirty="0"/>
        </a:p>
      </dsp:txBody>
      <dsp:txXfrm>
        <a:off x="2043410" y="0"/>
        <a:ext cx="2262865" cy="1512168"/>
      </dsp:txXfrm>
    </dsp:sp>
    <dsp:sp modelId="{71F41A01-A532-485C-AA2A-4F4045FA616D}">
      <dsp:nvSpPr>
        <dsp:cNvPr id="0" name=""/>
        <dsp:cNvSpPr/>
      </dsp:nvSpPr>
      <dsp:spPr>
        <a:xfrm>
          <a:off x="864093" y="283530"/>
          <a:ext cx="1053979" cy="9594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2559</a:t>
          </a:r>
          <a:endParaRPr lang="th-TH" sz="2700" b="1" kern="1200" dirty="0"/>
        </a:p>
      </dsp:txBody>
      <dsp:txXfrm>
        <a:off x="864093" y="283530"/>
        <a:ext cx="1053979" cy="9594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9ECEDA-60BB-4BDF-AA25-D8D1EDADC3E8}">
      <dsp:nvSpPr>
        <dsp:cNvPr id="0" name=""/>
        <dsp:cNvSpPr/>
      </dsp:nvSpPr>
      <dsp:spPr>
        <a:xfrm>
          <a:off x="438367" y="0"/>
          <a:ext cx="7905868" cy="494116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EB4970F-7DDD-4E85-BB1A-371DA00773AF}">
      <dsp:nvSpPr>
        <dsp:cNvPr id="0" name=""/>
        <dsp:cNvSpPr/>
      </dsp:nvSpPr>
      <dsp:spPr>
        <a:xfrm>
          <a:off x="1442412" y="3410394"/>
          <a:ext cx="205552" cy="205552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6CBD6-3090-4513-A40E-65F6C79DB6EF}">
      <dsp:nvSpPr>
        <dsp:cNvPr id="0" name=""/>
        <dsp:cNvSpPr/>
      </dsp:nvSpPr>
      <dsp:spPr>
        <a:xfrm>
          <a:off x="870660" y="3521709"/>
          <a:ext cx="5168067" cy="141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1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Introduce</a:t>
          </a:r>
          <a:endParaRPr lang="en-US" sz="2800" b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chemeClr val="tx1"/>
              </a:solidFill>
              <a:cs typeface="+mn-cs"/>
            </a:rPr>
            <a:t>เริ่มใช้วัคซีน </a:t>
          </a:r>
          <a:r>
            <a:rPr lang="en-US" sz="2800" b="1" kern="1200" dirty="0" smtClean="0">
              <a:solidFill>
                <a:schemeClr val="tx1"/>
              </a:solidFill>
              <a:cs typeface="+mn-cs"/>
            </a:rPr>
            <a:t>IPV </a:t>
          </a:r>
          <a:r>
            <a:rPr lang="th-TH" sz="2800" b="1" kern="1200" dirty="0" smtClean="0">
              <a:solidFill>
                <a:schemeClr val="tx1"/>
              </a:solidFill>
              <a:cs typeface="+mn-cs"/>
            </a:rPr>
            <a:t>ในงาน </a:t>
          </a:r>
          <a:r>
            <a:rPr lang="en-US" sz="2800" b="1" kern="1200" dirty="0" smtClean="0">
              <a:solidFill>
                <a:schemeClr val="tx1"/>
              </a:solidFill>
              <a:cs typeface="+mn-cs"/>
            </a:rPr>
            <a:t>EPI</a:t>
          </a:r>
          <a:endParaRPr lang="en-US" sz="2800" b="1" kern="1200" dirty="0">
            <a:solidFill>
              <a:schemeClr val="tx1"/>
            </a:solidFill>
            <a:cs typeface="+mn-cs"/>
          </a:endParaRPr>
        </a:p>
      </dsp:txBody>
      <dsp:txXfrm>
        <a:off x="870660" y="3521709"/>
        <a:ext cx="5168067" cy="1419458"/>
      </dsp:txXfrm>
    </dsp:sp>
    <dsp:sp modelId="{9D019696-DCC4-4873-B334-98BD4AB3BCBE}">
      <dsp:nvSpPr>
        <dsp:cNvPr id="0" name=""/>
        <dsp:cNvSpPr/>
      </dsp:nvSpPr>
      <dsp:spPr>
        <a:xfrm>
          <a:off x="3256809" y="2067384"/>
          <a:ext cx="371575" cy="371575"/>
        </a:xfrm>
        <a:prstGeom prst="ellipse">
          <a:avLst/>
        </a:prstGeom>
        <a:solidFill>
          <a:srgbClr val="00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5E7E2E-9F76-410C-AC1F-79835135649E}">
      <dsp:nvSpPr>
        <dsp:cNvPr id="0" name=""/>
        <dsp:cNvSpPr/>
      </dsp:nvSpPr>
      <dsp:spPr>
        <a:xfrm>
          <a:off x="2808312" y="2512456"/>
          <a:ext cx="3905701" cy="118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9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99"/>
              </a:solidFill>
            </a:rPr>
            <a:t>Switch</a:t>
          </a:r>
          <a:endParaRPr lang="en-US" sz="2800" b="1" kern="1200" dirty="0">
            <a:solidFill>
              <a:srgbClr val="000099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 smtClean="0">
              <a:solidFill>
                <a:srgbClr val="000099"/>
              </a:solidFill>
            </a:rPr>
            <a:t>tOPV</a:t>
          </a:r>
          <a:r>
            <a:rPr lang="en-US" sz="3200" b="1" kern="1200" dirty="0" smtClean="0">
              <a:solidFill>
                <a:srgbClr val="000099"/>
              </a:solidFill>
            </a:rPr>
            <a:t> to </a:t>
          </a:r>
          <a:r>
            <a:rPr lang="en-US" sz="3200" b="1" kern="1200" dirty="0" err="1" smtClean="0">
              <a:solidFill>
                <a:srgbClr val="000099"/>
              </a:solidFill>
            </a:rPr>
            <a:t>bOPV</a:t>
          </a:r>
          <a:endParaRPr lang="en-US" sz="3200" b="1" kern="1200" dirty="0">
            <a:solidFill>
              <a:srgbClr val="000099"/>
            </a:solidFill>
          </a:endParaRPr>
        </a:p>
      </dsp:txBody>
      <dsp:txXfrm>
        <a:off x="2808312" y="2512456"/>
        <a:ext cx="3905701" cy="1180513"/>
      </dsp:txXfrm>
    </dsp:sp>
    <dsp:sp modelId="{7B29B2F4-9338-4DB2-9B2B-6E666DCF164E}">
      <dsp:nvSpPr>
        <dsp:cNvPr id="0" name=""/>
        <dsp:cNvSpPr/>
      </dsp:nvSpPr>
      <dsp:spPr>
        <a:xfrm>
          <a:off x="5438829" y="1250115"/>
          <a:ext cx="513881" cy="51388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08D82D-56E5-414B-A908-5BD58FF71D78}">
      <dsp:nvSpPr>
        <dsp:cNvPr id="0" name=""/>
        <dsp:cNvSpPr/>
      </dsp:nvSpPr>
      <dsp:spPr>
        <a:xfrm>
          <a:off x="5194688" y="1800209"/>
          <a:ext cx="3031736" cy="125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295" tIns="0" rIns="0" bIns="0" numCol="1" spcCol="1270" anchor="t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</a:rPr>
            <a:t>Withdraw</a:t>
          </a:r>
          <a:endParaRPr lang="en-US" sz="3200" b="1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FF0000"/>
              </a:solidFill>
            </a:rPr>
            <a:t>เลิกใช้ </a:t>
          </a:r>
          <a:r>
            <a:rPr lang="en-US" sz="2800" b="1" kern="1200" dirty="0" smtClean="0">
              <a:solidFill>
                <a:srgbClr val="FF0000"/>
              </a:solidFill>
            </a:rPr>
            <a:t>OPV </a:t>
          </a:r>
          <a:r>
            <a:rPr lang="th-TH" sz="2800" b="1" kern="1200" dirty="0" smtClean="0">
              <a:solidFill>
                <a:srgbClr val="FF0000"/>
              </a:solidFill>
            </a:rPr>
            <a:t>ทุกชนิด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5194688" y="1800209"/>
        <a:ext cx="3031736" cy="1256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DF0D-FE4C-6940-BC4B-2C400C845CD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1A51-F132-EF45-A363-EE0AAEC64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0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7A8F48-11EA-4E52-BE7F-D99622EF0B3D}" type="slidenum">
              <a:rPr lang="en-US" altLang="en-US" smtClean="0">
                <a:latin typeface="Arial" pitchFamily="34" charset="0"/>
                <a:cs typeface="KodchiangUPC" pitchFamily="18" charset="-34"/>
              </a:rPr>
              <a:pPr/>
              <a:t>25</a:t>
            </a:fld>
            <a:endParaRPr lang="th-TH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64" tIns="44632" rIns="89264" bIns="44632" anchor="b"/>
          <a:lstStyle/>
          <a:p>
            <a:pPr algn="r" defTabSz="892175" eaLnBrk="1" hangingPunct="1"/>
            <a:fld id="{59205B30-C8A8-4E76-839C-088C24212413}" type="slidenum">
              <a:rPr lang="en-US" altLang="en-US" sz="1200">
                <a:latin typeface="Calibri" pitchFamily="34" charset="0"/>
                <a:cs typeface="KodchiangUPC" pitchFamily="18" charset="-34"/>
              </a:rPr>
              <a:pPr algn="r" defTabSz="892175" eaLnBrk="1" hangingPunct="1"/>
              <a:t>25</a:t>
            </a:fld>
            <a:endParaRPr lang="th-TH" altLang="en-US" sz="12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</p:spPr>
        <p:txBody>
          <a:bodyPr wrap="square" lIns="89264" tIns="44632" rIns="89264" bIns="4463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800" smtClean="0"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3C78113-AB0C-4E4B-81D7-4B2119BADD41}" type="slidenum">
              <a:rPr lang="en-US" sz="1200" smtClean="0"/>
              <a:pPr eaLnBrk="1" hangingPunct="1"/>
              <a:t>26</a:t>
            </a:fld>
            <a:endParaRPr lang="th-TH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18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9202C775-B7B8-4F1B-AFC7-55062FBDC04E}" type="slidenum">
              <a:rPr lang="en-US" sz="1200" smtClean="0"/>
              <a:pPr eaLnBrk="1" hangingPunct="1"/>
              <a:t>28</a:t>
            </a:fld>
            <a:endParaRPr lang="th-TH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E2E5D505-6B14-4DBC-90FB-04A086A84444}" type="slidenum">
              <a:rPr lang="en-US" sz="1200" smtClean="0"/>
              <a:pPr eaLnBrk="1" hangingPunct="1"/>
              <a:t>29</a:t>
            </a:fld>
            <a:endParaRPr lang="th-TH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18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45287E94-090D-4516-9A99-3787AC78F828}" type="slidenum">
              <a:rPr lang="en-US" sz="1200" smtClean="0"/>
              <a:pPr eaLnBrk="1" hangingPunct="1"/>
              <a:t>30</a:t>
            </a:fld>
            <a:endParaRPr lang="th-TH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02A80039-5D93-48EF-BBFB-D6C4B4E27F73}" type="slidenum">
              <a:rPr lang="en-US" sz="1200" smtClean="0"/>
              <a:pPr eaLnBrk="1" hangingPunct="1"/>
              <a:t>34</a:t>
            </a:fld>
            <a:endParaRPr lang="th-TH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0DE9640D-B784-4115-8F93-71BD43530C2A}" type="slidenum">
              <a:rPr lang="en-US" sz="1200" smtClean="0"/>
              <a:pPr eaLnBrk="1" hangingPunct="1"/>
              <a:t>36</a:t>
            </a:fld>
            <a:endParaRPr lang="th-TH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F49097-BA47-41EE-9CD5-BEC19DF76706}" type="slidenum">
              <a:rPr lang="en-US" smtClean="0"/>
              <a:pPr/>
              <a:t>37</a:t>
            </a:fld>
            <a:endParaRPr lang="th-TH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5374"/>
            <a:ext cx="5032190" cy="337747"/>
          </a:xfrm>
          <a:noFill/>
        </p:spPr>
        <p:txBody>
          <a:bodyPr/>
          <a:lstStyle/>
          <a:p>
            <a:endParaRPr lang="th-TH" sz="1800" smtClean="0">
              <a:latin typeface="Arial Unicode MS" pitchFamily="34" charset="-128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5AB9FEE5-0365-4617-B9EB-AA8A92EBCCE1}" type="slidenum">
              <a:rPr lang="en-US" sz="1200" smtClean="0"/>
              <a:pPr eaLnBrk="1" hangingPunct="1"/>
              <a:t>38</a:t>
            </a:fld>
            <a:endParaRPr lang="th-TH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5374"/>
            <a:ext cx="5026369" cy="41114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07E1F8EE-7317-40EF-8B20-557C8ABB44BE}" type="slidenum">
              <a:rPr lang="en-US" sz="1200" b="0" smtClean="0"/>
              <a:pPr eaLnBrk="1" hangingPunct="1"/>
              <a:t>8</a:t>
            </a:fld>
            <a:endParaRPr lang="th-TH" sz="1200" b="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360" y="720347"/>
            <a:ext cx="4923282" cy="3388573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25024"/>
            <a:ext cx="5028986" cy="410892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A4613FA-37A4-41F0-9C16-C57C5C611065}" type="slidenum">
              <a:rPr lang="en-US" sz="1200" b="0" smtClean="0"/>
              <a:pPr eaLnBrk="1" hangingPunct="1"/>
              <a:t>9</a:t>
            </a:fld>
            <a:endParaRPr lang="th-TH" sz="1200" b="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6"/>
            <a:ext cx="5028986" cy="411627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F6F37042-5B0C-4463-983A-B92FF739B0E8}" type="slidenum">
              <a:rPr lang="en-US" sz="1200" smtClean="0"/>
              <a:pPr eaLnBrk="1" hangingPunct="1"/>
              <a:t>12</a:t>
            </a:fld>
            <a:endParaRPr lang="th-TH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2450"/>
            <a:ext cx="5029635" cy="411582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18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AF751152-5615-4F5C-808D-21B0DAA04A63}" type="slidenum">
              <a:rPr lang="en-US" sz="1200" smtClean="0"/>
              <a:pPr eaLnBrk="1" hangingPunct="1"/>
              <a:t>20</a:t>
            </a:fld>
            <a:endParaRPr lang="th-TH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18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74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6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25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FF6C9-8D43-4371-B04B-512D16DF548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49907936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6B05-4288-4DD3-AFC4-5978E204F2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59578538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91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23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80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3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2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76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4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8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D993-CF9D-4C2B-B0BD-F10E8AA6EE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FEF2E-5798-4052-B493-3AEB97952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6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oeradication.org/content/general/casecoun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hosea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32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.JPG"/>
          <p:cNvPicPr>
            <a:picLocks noChangeAspect="1"/>
          </p:cNvPicPr>
          <p:nvPr/>
        </p:nvPicPr>
        <p:blipFill rotWithShape="1">
          <a:blip r:embed="rId2" cstate="print"/>
          <a:srcRect t="1827" r="38092"/>
          <a:stretch/>
        </p:blipFill>
        <p:spPr>
          <a:xfrm rot="5400000">
            <a:off x="1769859" y="-269835"/>
            <a:ext cx="5532272" cy="655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000099"/>
                </a:solidFill>
              </a:rPr>
              <a:t>การดำเนินงานกวาดล้างโปลิโอในระดับนานาชาติ </a:t>
            </a:r>
            <a:br>
              <a:rPr lang="th-TH" dirty="0" smtClean="0">
                <a:solidFill>
                  <a:srgbClr val="000099"/>
                </a:solidFill>
              </a:rPr>
            </a:br>
            <a:r>
              <a:rPr lang="th-TH" dirty="0" smtClean="0">
                <a:solidFill>
                  <a:srgbClr val="000099"/>
                </a:solidFill>
              </a:rPr>
              <a:t>และแนวทางการดำเนินงานในประเทศไทย</a:t>
            </a:r>
            <a:endParaRPr lang="th-TH" dirty="0">
              <a:solidFill>
                <a:srgbClr val="000099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07950" y="5715000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36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เอมอร    ราษฎร์จำเริญสุข</a:t>
            </a:r>
            <a:endParaRPr lang="en-US" sz="36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28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นักวิชาการสาธารณสุขชำนาญการพิเศษ   ข้าราชการบำนาญ   กรมควบคุมโรค</a:t>
            </a:r>
            <a:endParaRPr lang="th-TH" sz="8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127459"/>
              </p:ext>
            </p:extLst>
          </p:nvPr>
        </p:nvGraphicFramePr>
        <p:xfrm>
          <a:off x="107950" y="836613"/>
          <a:ext cx="8856983" cy="5328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296143"/>
                <a:gridCol w="1440160"/>
                <a:gridCol w="1224136"/>
              </a:tblGrid>
              <a:tr h="6259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Years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 AFP </a:t>
                      </a:r>
                      <a:r>
                        <a:rPr lang="en-US" sz="11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cases (&lt;15 yrs.)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 of AFP with Sabin virus isolated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 of cases with residual paralysis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 of VAPP* (cases)</a:t>
                      </a:r>
                      <a:endParaRPr lang="en-US" sz="13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Vaccine doses used (million)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Rate of VAPP cases/million OPV doses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1*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5.2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3.75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7.8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8.75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16.6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1+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14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12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(</a:t>
                      </a:r>
                      <a:r>
                        <a:rPr lang="en-US" sz="1300" u="none" strike="noStrike" dirty="0" err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iVDPV</a:t>
                      </a:r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11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: 12*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5 **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3 **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15 **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15 **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11.5 **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  <a:tr h="21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1993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: 3 **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348" marR="7348" marT="7348" marB="0" anchor="b"/>
                </a:tc>
              </a:tr>
            </a:tbl>
          </a:graphicData>
        </a:graphic>
      </p:graphicFrame>
      <p:sp>
        <p:nvSpPr>
          <p:cNvPr id="4115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Incidence of VAPP in Thailand 1993-2014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Office of Polio Eradication, DDC, MOPH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9388" y="836613"/>
            <a:ext cx="8785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9388" y="1484313"/>
            <a:ext cx="8785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9388" y="6237288"/>
            <a:ext cx="8785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2" name="TextBox 13"/>
          <p:cNvSpPr txBox="1">
            <a:spLocks noChangeArrowheads="1"/>
          </p:cNvSpPr>
          <p:nvPr/>
        </p:nvSpPr>
        <p:spPr bwMode="auto">
          <a:xfrm>
            <a:off x="250825" y="6237288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Tahoma" pitchFamily="34" charset="0"/>
                <a:cs typeface="Tahoma" pitchFamily="34" charset="0"/>
              </a:rPr>
              <a:t>* VAPP was classified by NERC (TCG Recommendation 2001)</a:t>
            </a:r>
          </a:p>
          <a:p>
            <a:r>
              <a:rPr lang="en-US" sz="900">
                <a:latin typeface="Tahoma" pitchFamily="34" charset="0"/>
                <a:cs typeface="Tahoma" pitchFamily="34" charset="0"/>
              </a:rPr>
              <a:t>** history of receiving OPV or contact with recipient - NA</a:t>
            </a:r>
            <a:endParaRPr lang="en-US" sz="9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900">
                <a:latin typeface="Tahoma" pitchFamily="34" charset="0"/>
                <a:cs typeface="Tahoma" pitchFamily="34" charset="0"/>
              </a:rPr>
              <a:t>1994 - 1996 : NIDs target gp. &lt; 10 yrs., 1997-2000 target gp.&lt; 6 yrs., 2001 target gp. &lt; 5 yrs</a:t>
            </a:r>
            <a:endParaRPr lang="en-US" sz="9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900">
                <a:latin typeface="Tahoma" pitchFamily="34" charset="0"/>
                <a:cs typeface="Tahoma" pitchFamily="34" charset="0"/>
              </a:rPr>
              <a:t>Source : Office of Polio Eradication. CDC ; Enterovirus Ref. Center. Dept Med Science, Ministry of Public Health</a:t>
            </a:r>
            <a:endParaRPr lang="en-US" sz="9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53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 flipV="1">
            <a:off x="228600" y="2209800"/>
            <a:ext cx="8534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2895600"/>
            <a:ext cx="8534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6000" b="1">
                <a:solidFill>
                  <a:srgbClr val="0000FF"/>
                </a:solidFill>
                <a:latin typeface="Angsana New" pitchFamily="18" charset="-34"/>
              </a:rPr>
              <a:t>เชื้อไวรัสโปลิโอ สายพันธุ์วัคซีน (sabin strain) ซึ่งกลายพันธุ์ไปจนมีความรุนแรงก่อโรคได้ 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371600" y="550863"/>
            <a:ext cx="53927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9600" b="1">
                <a:solidFill>
                  <a:srgbClr val="0000FF"/>
                </a:solidFill>
                <a:latin typeface="Angsana New" pitchFamily="18" charset="-34"/>
              </a:rPr>
              <a:t>VDPV หมายถึง</a:t>
            </a:r>
          </a:p>
        </p:txBody>
      </p:sp>
    </p:spTree>
    <p:extLst>
      <p:ext uri="{BB962C8B-B14F-4D97-AF65-F5344CB8AC3E}">
        <p14:creationId xmlns:p14="http://schemas.microsoft.com/office/powerpoint/2010/main" xmlns="" val="168718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 flipV="1">
            <a:off x="762000" y="1524000"/>
            <a:ext cx="7620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219200" y="374650"/>
            <a:ext cx="60975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6600" b="1">
                <a:latin typeface="Angsana New" pitchFamily="18" charset="-34"/>
              </a:rPr>
              <a:t>VDPV แบ่งเป็น 2 ประเภท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924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4800" b="1">
                <a:solidFill>
                  <a:srgbClr val="0000FF"/>
                </a:solidFill>
                <a:latin typeface="Angsana New" pitchFamily="18" charset="-34"/>
              </a:rPr>
              <a:t>1. Circulating type (c-VDPV)</a:t>
            </a:r>
            <a:endParaRPr lang="en-US" sz="4000">
              <a:solidFill>
                <a:srgbClr val="0000FF"/>
              </a:solidFill>
              <a:latin typeface="Angsana New" pitchFamily="18" charset="-34"/>
            </a:endParaRPr>
          </a:p>
          <a:p>
            <a:r>
              <a:rPr lang="en-US" sz="4000" b="1">
                <a:solidFill>
                  <a:srgbClr val="0000FF"/>
                </a:solidFill>
                <a:latin typeface="Angsana New" pitchFamily="18" charset="-34"/>
              </a:rPr>
              <a:t>เชื้อสายพันธุ์วัคซีนที่กลายพันธุ์ เนื่องจากเชื้อถ่ายทอดหมุนเวียนอยู่ในกลุ่มประชาชนที่มีภูมิคุ้มกันต่ำ ซึ่งเป็นผลจากความครอบคลุมวัคซีนต่ำ</a:t>
            </a:r>
            <a:r>
              <a:rPr lang="en-US" sz="4000" b="1">
                <a:latin typeface="Angsana New" pitchFamily="18" charset="-34"/>
              </a:rPr>
              <a:t> </a:t>
            </a:r>
          </a:p>
          <a:p>
            <a:pPr>
              <a:spcBef>
                <a:spcPct val="15000"/>
              </a:spcBef>
            </a:pPr>
            <a:r>
              <a:rPr lang="en-US" sz="4800" b="1">
                <a:solidFill>
                  <a:srgbClr val="000000"/>
                </a:solidFill>
                <a:latin typeface="Angsana New" pitchFamily="18" charset="-34"/>
              </a:rPr>
              <a:t>2. Immune deficiency type (i-VDPV)</a:t>
            </a:r>
            <a:endParaRPr lang="en-US" sz="4000">
              <a:solidFill>
                <a:srgbClr val="000000"/>
              </a:solidFill>
              <a:latin typeface="Angsana New" pitchFamily="18" charset="-34"/>
            </a:endParaRPr>
          </a:p>
          <a:p>
            <a:r>
              <a:rPr lang="en-US" sz="4000" b="1">
                <a:solidFill>
                  <a:srgbClr val="000000"/>
                </a:solidFill>
                <a:latin typeface="Angsana New" pitchFamily="18" charset="-34"/>
              </a:rPr>
              <a:t>เชื้อสายพันธุ์วัคซีนที่กลายพันธุ์ภายในร่างกายของผู้ที่มีภูมิคุ้มกันชนิดอิมมูโนโกลบุลินต่ำ (hypoglobulinemia)</a:t>
            </a:r>
          </a:p>
        </p:txBody>
      </p:sp>
    </p:spTree>
    <p:extLst>
      <p:ext uri="{BB962C8B-B14F-4D97-AF65-F5344CB8AC3E}">
        <p14:creationId xmlns:p14="http://schemas.microsoft.com/office/powerpoint/2010/main" xmlns="" val="375712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349500" y="277813"/>
            <a:ext cx="4886325" cy="7747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2800" b="1">
                <a:solidFill>
                  <a:srgbClr val="0000FF"/>
                </a:solidFill>
                <a:latin typeface="Angsana New" pitchFamily="18" charset="-34"/>
              </a:rPr>
              <a:t>ชุมชนที่มีภูมิคุ้มกันต่อโรคต่ำ เชื้อมีการถ่ายทอด</a:t>
            </a:r>
            <a:br>
              <a:rPr lang="th-TH" sz="2800" b="1">
                <a:solidFill>
                  <a:srgbClr val="0000FF"/>
                </a:solidFill>
                <a:latin typeface="Angsana New" pitchFamily="18" charset="-34"/>
              </a:rPr>
            </a:br>
            <a:r>
              <a:rPr lang="th-TH" sz="2800" b="1">
                <a:solidFill>
                  <a:srgbClr val="0000FF"/>
                </a:solidFill>
                <a:latin typeface="Angsana New" pitchFamily="18" charset="-34"/>
              </a:rPr>
              <a:t>ในชุมชนได้นาน ทำให้มีโอกาสกลายพันธุ์</a:t>
            </a:r>
          </a:p>
        </p:txBody>
      </p:sp>
      <p:sp>
        <p:nvSpPr>
          <p:cNvPr id="92163" name="Oval 3"/>
          <p:cNvSpPr>
            <a:spLocks noChangeArrowheads="1"/>
          </p:cNvSpPr>
          <p:nvPr/>
        </p:nvSpPr>
        <p:spPr bwMode="auto">
          <a:xfrm>
            <a:off x="34925" y="3352800"/>
            <a:ext cx="1103313" cy="990600"/>
          </a:xfrm>
          <a:prstGeom prst="ellipse">
            <a:avLst/>
          </a:prstGeom>
          <a:solidFill>
            <a:srgbClr val="3399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OPV</a:t>
            </a:r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1371600" y="1371600"/>
            <a:ext cx="1600200" cy="1371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ngsana New" pitchFamily="18" charset="-34"/>
              </a:rPr>
              <a:t>เด็กที่ยังไม่มีภูมิคุ้มกัน</a:t>
            </a:r>
          </a:p>
          <a:p>
            <a:pPr algn="ctr"/>
            <a:r>
              <a:rPr lang="en-US" sz="2000">
                <a:latin typeface="Angsana New" pitchFamily="18" charset="-34"/>
              </a:rPr>
              <a:t> สร้างภูมิคุ้มกันต่อโรค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990600" y="2514600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914400" y="43434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752600" y="2894013"/>
            <a:ext cx="35052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2800" b="1">
                <a:solidFill>
                  <a:srgbClr val="0000FF"/>
                </a:solidFill>
                <a:latin typeface="Angsana New" pitchFamily="18" charset="-34"/>
              </a:rPr>
              <a:t>เชื้อไวรัสสายพันธุ์วัคซีนอยู่ในลำไส้และถูกขับถ่ายออกทางอุจจาระในเวลาประมาณ 4 สัปดาห์</a:t>
            </a:r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3581400" y="1143000"/>
            <a:ext cx="1981200" cy="1371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ngsana New" pitchFamily="18" charset="-34"/>
              </a:rPr>
              <a:t>เด็กอื่นที่ยังไม่มีภูมิคุ้มกัน</a:t>
            </a:r>
          </a:p>
          <a:p>
            <a:pPr algn="ctr"/>
            <a:r>
              <a:rPr lang="en-US" sz="2000">
                <a:latin typeface="Angsana New" pitchFamily="18" charset="-34"/>
              </a:rPr>
              <a:t> สร้างภูมิคุ้มกันต่อโรค</a:t>
            </a:r>
          </a:p>
          <a:p>
            <a:pPr algn="ctr"/>
            <a:r>
              <a:rPr lang="en-US" sz="2000">
                <a:latin typeface="Angsana New" pitchFamily="18" charset="-34"/>
              </a:rPr>
              <a:t> เมื่อรับเชื้อจากสิ่งแวดล้อม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9" name="Freeform 9"/>
          <p:cNvSpPr>
            <a:spLocks/>
          </p:cNvSpPr>
          <p:nvPr/>
        </p:nvSpPr>
        <p:spPr bwMode="auto">
          <a:xfrm>
            <a:off x="2819400" y="1600200"/>
            <a:ext cx="685800" cy="228600"/>
          </a:xfrm>
          <a:custGeom>
            <a:avLst/>
            <a:gdLst>
              <a:gd name="T0" fmla="*/ 0 w 432"/>
              <a:gd name="T1" fmla="*/ 2147483647 h 144"/>
              <a:gd name="T2" fmla="*/ 2147483647 w 432"/>
              <a:gd name="T3" fmla="*/ 0 h 144"/>
              <a:gd name="T4" fmla="*/ 2147483647 w 432"/>
              <a:gd name="T5" fmla="*/ 2147483647 h 144"/>
              <a:gd name="T6" fmla="*/ 2147483647 w 43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144"/>
                  <a:pt x="288" y="144"/>
                </a:cubicBezTo>
                <a:cubicBezTo>
                  <a:pt x="336" y="144"/>
                  <a:pt x="408" y="24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Freeform 10"/>
          <p:cNvSpPr>
            <a:spLocks/>
          </p:cNvSpPr>
          <p:nvPr/>
        </p:nvSpPr>
        <p:spPr bwMode="auto">
          <a:xfrm>
            <a:off x="5486400" y="1295400"/>
            <a:ext cx="685800" cy="228600"/>
          </a:xfrm>
          <a:custGeom>
            <a:avLst/>
            <a:gdLst>
              <a:gd name="T0" fmla="*/ 0 w 432"/>
              <a:gd name="T1" fmla="*/ 2147483647 h 144"/>
              <a:gd name="T2" fmla="*/ 2147483647 w 432"/>
              <a:gd name="T3" fmla="*/ 0 h 144"/>
              <a:gd name="T4" fmla="*/ 2147483647 w 432"/>
              <a:gd name="T5" fmla="*/ 2147483647 h 144"/>
              <a:gd name="T6" fmla="*/ 2147483647 w 43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144"/>
                  <a:pt x="288" y="144"/>
                </a:cubicBezTo>
                <a:cubicBezTo>
                  <a:pt x="336" y="144"/>
                  <a:pt x="408" y="24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Freeform 11"/>
          <p:cNvSpPr>
            <a:spLocks/>
          </p:cNvSpPr>
          <p:nvPr/>
        </p:nvSpPr>
        <p:spPr bwMode="auto">
          <a:xfrm rot="287770">
            <a:off x="5029200" y="2362200"/>
            <a:ext cx="838200" cy="304800"/>
          </a:xfrm>
          <a:custGeom>
            <a:avLst/>
            <a:gdLst>
              <a:gd name="T0" fmla="*/ 0 w 384"/>
              <a:gd name="T1" fmla="*/ 0 h 144"/>
              <a:gd name="T2" fmla="*/ 2147483647 w 384"/>
              <a:gd name="T3" fmla="*/ 2147483647 h 144"/>
              <a:gd name="T4" fmla="*/ 2147483647 w 384"/>
              <a:gd name="T5" fmla="*/ 0 h 144"/>
              <a:gd name="T6" fmla="*/ 2147483647 w 38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0"/>
                </a:moveTo>
                <a:cubicBezTo>
                  <a:pt x="28" y="72"/>
                  <a:pt x="56" y="144"/>
                  <a:pt x="96" y="144"/>
                </a:cubicBezTo>
                <a:cubicBezTo>
                  <a:pt x="136" y="144"/>
                  <a:pt x="192" y="0"/>
                  <a:pt x="240" y="0"/>
                </a:cubicBezTo>
                <a:cubicBezTo>
                  <a:pt x="288" y="0"/>
                  <a:pt x="360" y="120"/>
                  <a:pt x="384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Freeform 12"/>
          <p:cNvSpPr>
            <a:spLocks/>
          </p:cNvSpPr>
          <p:nvPr/>
        </p:nvSpPr>
        <p:spPr bwMode="auto">
          <a:xfrm>
            <a:off x="3348038" y="5589588"/>
            <a:ext cx="863600" cy="228600"/>
          </a:xfrm>
          <a:custGeom>
            <a:avLst/>
            <a:gdLst>
              <a:gd name="T0" fmla="*/ 0 w 432"/>
              <a:gd name="T1" fmla="*/ 0 h 144"/>
              <a:gd name="T2" fmla="*/ 2147483647 w 432"/>
              <a:gd name="T3" fmla="*/ 2147483647 h 144"/>
              <a:gd name="T4" fmla="*/ 2147483647 w 432"/>
              <a:gd name="T5" fmla="*/ 0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0"/>
                </a:moveTo>
                <a:cubicBezTo>
                  <a:pt x="60" y="72"/>
                  <a:pt x="120" y="144"/>
                  <a:pt x="192" y="144"/>
                </a:cubicBezTo>
                <a:cubicBezTo>
                  <a:pt x="264" y="144"/>
                  <a:pt x="392" y="24"/>
                  <a:pt x="432" y="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Freeform 13"/>
          <p:cNvSpPr>
            <a:spLocks/>
          </p:cNvSpPr>
          <p:nvPr/>
        </p:nvSpPr>
        <p:spPr bwMode="auto">
          <a:xfrm>
            <a:off x="5867400" y="5516563"/>
            <a:ext cx="792163" cy="217487"/>
          </a:xfrm>
          <a:custGeom>
            <a:avLst/>
            <a:gdLst>
              <a:gd name="T0" fmla="*/ 0 w 432"/>
              <a:gd name="T1" fmla="*/ 0 h 144"/>
              <a:gd name="T2" fmla="*/ 2147483647 w 432"/>
              <a:gd name="T3" fmla="*/ 2147483647 h 144"/>
              <a:gd name="T4" fmla="*/ 2147483647 w 432"/>
              <a:gd name="T5" fmla="*/ 0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0"/>
                </a:moveTo>
                <a:cubicBezTo>
                  <a:pt x="60" y="72"/>
                  <a:pt x="120" y="144"/>
                  <a:pt x="192" y="144"/>
                </a:cubicBezTo>
                <a:cubicBezTo>
                  <a:pt x="264" y="144"/>
                  <a:pt x="392" y="24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6227763" y="4313238"/>
            <a:ext cx="2952750" cy="9874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2800" b="1">
                <a:latin typeface="Angsana New" pitchFamily="18" charset="-34"/>
              </a:rPr>
              <a:t>ชุมชนที่มีภูมิคุ้มกันต่อโรคสูง เชื้อถูกกำจัดอย่างรวดเร็ว โอกาสกลายพันธุ์มีน้อยมาก</a:t>
            </a:r>
          </a:p>
        </p:txBody>
      </p:sp>
      <p:sp>
        <p:nvSpPr>
          <p:cNvPr id="92175" name="Freeform 15"/>
          <p:cNvSpPr>
            <a:spLocks/>
          </p:cNvSpPr>
          <p:nvPr/>
        </p:nvSpPr>
        <p:spPr bwMode="auto">
          <a:xfrm>
            <a:off x="8077200" y="762000"/>
            <a:ext cx="685800" cy="228600"/>
          </a:xfrm>
          <a:custGeom>
            <a:avLst/>
            <a:gdLst>
              <a:gd name="T0" fmla="*/ 0 w 432"/>
              <a:gd name="T1" fmla="*/ 2147483647 h 144"/>
              <a:gd name="T2" fmla="*/ 2147483647 w 432"/>
              <a:gd name="T3" fmla="*/ 0 h 144"/>
              <a:gd name="T4" fmla="*/ 2147483647 w 432"/>
              <a:gd name="T5" fmla="*/ 2147483647 h 144"/>
              <a:gd name="T6" fmla="*/ 2147483647 w 43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144"/>
                  <a:pt x="288" y="144"/>
                </a:cubicBezTo>
                <a:cubicBezTo>
                  <a:pt x="336" y="144"/>
                  <a:pt x="408" y="24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5219700" y="5661025"/>
            <a:ext cx="285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Angsana New" pitchFamily="18" charset="-34"/>
              </a:rPr>
              <a:t>ไม่ถ่ายทอดเชื้อต่อ</a:t>
            </a:r>
            <a:endParaRPr lang="en-US" sz="2000" b="1">
              <a:cs typeface="Arial" pitchFamily="34" charset="0"/>
            </a:endParaRP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0" y="441325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cs typeface="Arial" pitchFamily="34" charset="0"/>
              </a:rPr>
              <a:t>c- VDPV</a:t>
            </a:r>
          </a:p>
        </p:txBody>
      </p:sp>
      <p:sp>
        <p:nvSpPr>
          <p:cNvPr id="92178" name="Oval 18"/>
          <p:cNvSpPr>
            <a:spLocks noChangeArrowheads="1"/>
          </p:cNvSpPr>
          <p:nvPr/>
        </p:nvSpPr>
        <p:spPr bwMode="auto">
          <a:xfrm>
            <a:off x="6248400" y="609600"/>
            <a:ext cx="2057400" cy="1371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ngsana New" pitchFamily="18" charset="-34"/>
              </a:rPr>
              <a:t>เด็กอื่นที่ยังไม่มีภูมิคุ้มกัน</a:t>
            </a:r>
          </a:p>
          <a:p>
            <a:pPr algn="ctr"/>
            <a:r>
              <a:rPr lang="en-US" sz="2000">
                <a:latin typeface="Angsana New" pitchFamily="18" charset="-34"/>
              </a:rPr>
              <a:t> สร้างภูมิคุ้มกันต่อโรค</a:t>
            </a:r>
          </a:p>
          <a:p>
            <a:pPr algn="ctr"/>
            <a:r>
              <a:rPr lang="en-US" sz="2000">
                <a:latin typeface="Angsana New" pitchFamily="18" charset="-34"/>
              </a:rPr>
              <a:t> เมื่อรับเชื้อจากสิ่งแวดล้อม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9" name="Oval 19"/>
          <p:cNvSpPr>
            <a:spLocks noChangeArrowheads="1"/>
          </p:cNvSpPr>
          <p:nvPr/>
        </p:nvSpPr>
        <p:spPr bwMode="auto">
          <a:xfrm>
            <a:off x="6019800" y="2133600"/>
            <a:ext cx="2057400" cy="1371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ngsana New" pitchFamily="18" charset="-34"/>
              </a:rPr>
              <a:t>เด็กอื่นที่ยังไม่มีภูมิคุ้มกัน</a:t>
            </a:r>
          </a:p>
          <a:p>
            <a:pPr algn="ctr"/>
            <a:r>
              <a:rPr lang="en-US" sz="2000">
                <a:latin typeface="Angsana New" pitchFamily="18" charset="-34"/>
              </a:rPr>
              <a:t> สร้างภูมิคุ้มกันต่อโรค</a:t>
            </a:r>
          </a:p>
          <a:p>
            <a:pPr algn="ctr"/>
            <a:r>
              <a:rPr lang="en-US" sz="2000">
                <a:latin typeface="Angsana New" pitchFamily="18" charset="-34"/>
              </a:rPr>
              <a:t> เมื่อรับเชื้อจากสิ่งแวดล้อม</a:t>
            </a:r>
          </a:p>
        </p:txBody>
      </p:sp>
      <p:sp>
        <p:nvSpPr>
          <p:cNvPr id="92180" name="Freeform 20"/>
          <p:cNvSpPr>
            <a:spLocks/>
          </p:cNvSpPr>
          <p:nvPr/>
        </p:nvSpPr>
        <p:spPr bwMode="auto">
          <a:xfrm rot="287770">
            <a:off x="7848600" y="2971800"/>
            <a:ext cx="838200" cy="304800"/>
          </a:xfrm>
          <a:custGeom>
            <a:avLst/>
            <a:gdLst>
              <a:gd name="T0" fmla="*/ 0 w 384"/>
              <a:gd name="T1" fmla="*/ 0 h 144"/>
              <a:gd name="T2" fmla="*/ 2147483647 w 384"/>
              <a:gd name="T3" fmla="*/ 2147483647 h 144"/>
              <a:gd name="T4" fmla="*/ 2147483647 w 384"/>
              <a:gd name="T5" fmla="*/ 0 h 144"/>
              <a:gd name="T6" fmla="*/ 2147483647 w 38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0"/>
                </a:moveTo>
                <a:cubicBezTo>
                  <a:pt x="28" y="72"/>
                  <a:pt x="56" y="144"/>
                  <a:pt x="96" y="144"/>
                </a:cubicBezTo>
                <a:cubicBezTo>
                  <a:pt x="136" y="144"/>
                  <a:pt x="192" y="0"/>
                  <a:pt x="240" y="0"/>
                </a:cubicBezTo>
                <a:cubicBezTo>
                  <a:pt x="288" y="0"/>
                  <a:pt x="360" y="120"/>
                  <a:pt x="384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1" name="Freeform 21"/>
          <p:cNvSpPr>
            <a:spLocks/>
          </p:cNvSpPr>
          <p:nvPr/>
        </p:nvSpPr>
        <p:spPr bwMode="auto">
          <a:xfrm rot="287770">
            <a:off x="8001000" y="1524000"/>
            <a:ext cx="838200" cy="304800"/>
          </a:xfrm>
          <a:custGeom>
            <a:avLst/>
            <a:gdLst>
              <a:gd name="T0" fmla="*/ 0 w 384"/>
              <a:gd name="T1" fmla="*/ 0 h 144"/>
              <a:gd name="T2" fmla="*/ 2147483647 w 384"/>
              <a:gd name="T3" fmla="*/ 2147483647 h 144"/>
              <a:gd name="T4" fmla="*/ 2147483647 w 384"/>
              <a:gd name="T5" fmla="*/ 0 h 144"/>
              <a:gd name="T6" fmla="*/ 2147483647 w 38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0"/>
                </a:moveTo>
                <a:cubicBezTo>
                  <a:pt x="28" y="72"/>
                  <a:pt x="56" y="144"/>
                  <a:pt x="96" y="144"/>
                </a:cubicBezTo>
                <a:cubicBezTo>
                  <a:pt x="136" y="144"/>
                  <a:pt x="192" y="0"/>
                  <a:pt x="240" y="0"/>
                </a:cubicBezTo>
                <a:cubicBezTo>
                  <a:pt x="288" y="0"/>
                  <a:pt x="360" y="120"/>
                  <a:pt x="384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2" name="Freeform 22"/>
          <p:cNvSpPr>
            <a:spLocks/>
          </p:cNvSpPr>
          <p:nvPr/>
        </p:nvSpPr>
        <p:spPr bwMode="auto">
          <a:xfrm>
            <a:off x="7848600" y="2286000"/>
            <a:ext cx="685800" cy="228600"/>
          </a:xfrm>
          <a:custGeom>
            <a:avLst/>
            <a:gdLst>
              <a:gd name="T0" fmla="*/ 0 w 432"/>
              <a:gd name="T1" fmla="*/ 2147483647 h 144"/>
              <a:gd name="T2" fmla="*/ 2147483647 w 432"/>
              <a:gd name="T3" fmla="*/ 0 h 144"/>
              <a:gd name="T4" fmla="*/ 2147483647 w 432"/>
              <a:gd name="T5" fmla="*/ 2147483647 h 144"/>
              <a:gd name="T6" fmla="*/ 2147483647 w 43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44"/>
              <a:gd name="T14" fmla="*/ 432 w 43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44">
                <a:moveTo>
                  <a:pt x="0" y="144"/>
                </a:moveTo>
                <a:cubicBezTo>
                  <a:pt x="48" y="72"/>
                  <a:pt x="96" y="0"/>
                  <a:pt x="144" y="0"/>
                </a:cubicBezTo>
                <a:cubicBezTo>
                  <a:pt x="192" y="0"/>
                  <a:pt x="240" y="144"/>
                  <a:pt x="288" y="144"/>
                </a:cubicBezTo>
                <a:cubicBezTo>
                  <a:pt x="336" y="144"/>
                  <a:pt x="408" y="24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3" name="Oval 23"/>
          <p:cNvSpPr>
            <a:spLocks noChangeArrowheads="1"/>
          </p:cNvSpPr>
          <p:nvPr/>
        </p:nvSpPr>
        <p:spPr bwMode="auto">
          <a:xfrm>
            <a:off x="1587500" y="4391025"/>
            <a:ext cx="1905000" cy="1447800"/>
          </a:xfrm>
          <a:prstGeom prst="ellipse">
            <a:avLst/>
          </a:prstGeom>
          <a:solidFill>
            <a:srgbClr val="00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ngsana New" pitchFamily="18" charset="-34"/>
              </a:rPr>
              <a:t>เด็กที่มีภูมิคุ้มกันแล้ว </a:t>
            </a:r>
          </a:p>
          <a:p>
            <a:pPr algn="ctr"/>
            <a:r>
              <a:rPr lang="en-US" sz="2000" b="1">
                <a:latin typeface="Angsana New" pitchFamily="18" charset="-34"/>
              </a:rPr>
              <a:t>ภูมิคุ้มกันถูกกระตุ้นเพิ่มขึ้น</a:t>
            </a:r>
          </a:p>
          <a:p>
            <a:pPr algn="ctr"/>
            <a:r>
              <a:rPr lang="en-US" sz="2000" b="1">
                <a:latin typeface="Angsana New" pitchFamily="18" charset="-34"/>
              </a:rPr>
              <a:t> </a:t>
            </a:r>
          </a:p>
        </p:txBody>
      </p:sp>
      <p:sp>
        <p:nvSpPr>
          <p:cNvPr id="92184" name="Oval 24"/>
          <p:cNvSpPr>
            <a:spLocks noChangeArrowheads="1"/>
          </p:cNvSpPr>
          <p:nvPr/>
        </p:nvSpPr>
        <p:spPr bwMode="auto">
          <a:xfrm>
            <a:off x="3921125" y="4292600"/>
            <a:ext cx="2057400" cy="1447800"/>
          </a:xfrm>
          <a:prstGeom prst="ellipse">
            <a:avLst/>
          </a:prstGeom>
          <a:solidFill>
            <a:srgbClr val="00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ngsana New" pitchFamily="18" charset="-34"/>
              </a:rPr>
              <a:t>เด็กที่มีภูมิคุ้มกันแล้ว </a:t>
            </a:r>
          </a:p>
          <a:p>
            <a:pPr algn="ctr"/>
            <a:r>
              <a:rPr lang="en-US" sz="2000" b="1">
                <a:latin typeface="Angsana New" pitchFamily="18" charset="-34"/>
              </a:rPr>
              <a:t>ภูมิคุ้มกันถูกกระตุ้นเพิ่มขึ้น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2051050" y="5967413"/>
            <a:ext cx="30241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 b="1">
                <a:solidFill>
                  <a:srgbClr val="0000FF"/>
                </a:solidFill>
                <a:latin typeface="Angsana New" pitchFamily="18" charset="-34"/>
              </a:rPr>
              <a:t>เชื้อไวรัสสายพันธุ์วัคซีนอยู่ในลำไส้ได้เป็นระยะเวลาสั้นๆ</a:t>
            </a:r>
          </a:p>
        </p:txBody>
      </p:sp>
    </p:spTree>
    <p:extLst>
      <p:ext uri="{BB962C8B-B14F-4D97-AF65-F5344CB8AC3E}">
        <p14:creationId xmlns:p14="http://schemas.microsoft.com/office/powerpoint/2010/main" xmlns="" val="1548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107950" y="3357563"/>
            <a:ext cx="1081088" cy="990600"/>
          </a:xfrm>
          <a:prstGeom prst="ellipse">
            <a:avLst/>
          </a:prstGeom>
          <a:solidFill>
            <a:srgbClr val="3399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OPV</a:t>
            </a: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1295400" y="1295400"/>
            <a:ext cx="1828800" cy="1371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ngsana New" pitchFamily="18" charset="-34"/>
              </a:rPr>
              <a:t>เด็กที่มีปัญหา </a:t>
            </a:r>
          </a:p>
          <a:p>
            <a:pPr algn="ctr"/>
            <a:r>
              <a:rPr lang="en-US" sz="2400" b="1">
                <a:latin typeface="Angsana New" pitchFamily="18" charset="-34"/>
              </a:rPr>
              <a:t>hypoglobulinemia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 flipV="1">
            <a:off x="990600" y="2514600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914400" y="43434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3190" name="Freeform 6"/>
          <p:cNvSpPr>
            <a:spLocks/>
          </p:cNvSpPr>
          <p:nvPr/>
        </p:nvSpPr>
        <p:spPr bwMode="auto">
          <a:xfrm>
            <a:off x="3276600" y="5867400"/>
            <a:ext cx="685800" cy="228600"/>
          </a:xfrm>
          <a:custGeom>
            <a:avLst/>
            <a:gdLst>
              <a:gd name="T0" fmla="*/ 0 w 432"/>
              <a:gd name="T1" fmla="*/ 0 h 144"/>
              <a:gd name="T2" fmla="*/ 2147483647 w 432"/>
              <a:gd name="T3" fmla="*/ 2147483647 h 144"/>
              <a:gd name="T4" fmla="*/ 2147483647 w 432"/>
              <a:gd name="T5" fmla="*/ 0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0"/>
                </a:moveTo>
                <a:cubicBezTo>
                  <a:pt x="60" y="72"/>
                  <a:pt x="120" y="144"/>
                  <a:pt x="192" y="144"/>
                </a:cubicBezTo>
                <a:cubicBezTo>
                  <a:pt x="264" y="144"/>
                  <a:pt x="392" y="24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Freeform 7"/>
          <p:cNvSpPr>
            <a:spLocks/>
          </p:cNvSpPr>
          <p:nvPr/>
        </p:nvSpPr>
        <p:spPr bwMode="auto">
          <a:xfrm>
            <a:off x="5614988" y="5715000"/>
            <a:ext cx="685800" cy="228600"/>
          </a:xfrm>
          <a:custGeom>
            <a:avLst/>
            <a:gdLst>
              <a:gd name="T0" fmla="*/ 0 w 432"/>
              <a:gd name="T1" fmla="*/ 0 h 144"/>
              <a:gd name="T2" fmla="*/ 2147483647 w 432"/>
              <a:gd name="T3" fmla="*/ 2147483647 h 144"/>
              <a:gd name="T4" fmla="*/ 2147483647 w 432"/>
              <a:gd name="T5" fmla="*/ 0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0"/>
                </a:moveTo>
                <a:cubicBezTo>
                  <a:pt x="60" y="72"/>
                  <a:pt x="120" y="144"/>
                  <a:pt x="192" y="144"/>
                </a:cubicBezTo>
                <a:cubicBezTo>
                  <a:pt x="264" y="144"/>
                  <a:pt x="392" y="24"/>
                  <a:pt x="432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Freeform 8"/>
          <p:cNvSpPr>
            <a:spLocks/>
          </p:cNvSpPr>
          <p:nvPr/>
        </p:nvSpPr>
        <p:spPr bwMode="auto">
          <a:xfrm rot="287770">
            <a:off x="3962400" y="2286000"/>
            <a:ext cx="762000" cy="228600"/>
          </a:xfrm>
          <a:custGeom>
            <a:avLst/>
            <a:gdLst>
              <a:gd name="T0" fmla="*/ 0 w 384"/>
              <a:gd name="T1" fmla="*/ 0 h 144"/>
              <a:gd name="T2" fmla="*/ 2147483647 w 384"/>
              <a:gd name="T3" fmla="*/ 2147483647 h 144"/>
              <a:gd name="T4" fmla="*/ 2147483647 w 384"/>
              <a:gd name="T5" fmla="*/ 0 h 144"/>
              <a:gd name="T6" fmla="*/ 2147483647 w 38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0"/>
                </a:moveTo>
                <a:cubicBezTo>
                  <a:pt x="28" y="72"/>
                  <a:pt x="56" y="144"/>
                  <a:pt x="96" y="144"/>
                </a:cubicBezTo>
                <a:cubicBezTo>
                  <a:pt x="136" y="144"/>
                  <a:pt x="192" y="0"/>
                  <a:pt x="240" y="0"/>
                </a:cubicBezTo>
                <a:cubicBezTo>
                  <a:pt x="288" y="0"/>
                  <a:pt x="360" y="120"/>
                  <a:pt x="384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3276600" y="2057400"/>
            <a:ext cx="403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429000" y="26670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ไวรัสถูกขับถ่ายออกมาเป็นเวลานาน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th-TH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5" name="Freeform 11"/>
          <p:cNvSpPr>
            <a:spLocks/>
          </p:cNvSpPr>
          <p:nvPr/>
        </p:nvSpPr>
        <p:spPr bwMode="auto">
          <a:xfrm rot="287770">
            <a:off x="5105400" y="2362200"/>
            <a:ext cx="762000" cy="228600"/>
          </a:xfrm>
          <a:custGeom>
            <a:avLst/>
            <a:gdLst>
              <a:gd name="T0" fmla="*/ 0 w 384"/>
              <a:gd name="T1" fmla="*/ 0 h 144"/>
              <a:gd name="T2" fmla="*/ 2147483647 w 384"/>
              <a:gd name="T3" fmla="*/ 2147483647 h 144"/>
              <a:gd name="T4" fmla="*/ 2147483647 w 384"/>
              <a:gd name="T5" fmla="*/ 0 h 144"/>
              <a:gd name="T6" fmla="*/ 2147483647 w 38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0"/>
                </a:moveTo>
                <a:cubicBezTo>
                  <a:pt x="28" y="72"/>
                  <a:pt x="56" y="144"/>
                  <a:pt x="96" y="144"/>
                </a:cubicBezTo>
                <a:cubicBezTo>
                  <a:pt x="136" y="144"/>
                  <a:pt x="192" y="0"/>
                  <a:pt x="240" y="0"/>
                </a:cubicBezTo>
                <a:cubicBezTo>
                  <a:pt x="288" y="0"/>
                  <a:pt x="360" y="120"/>
                  <a:pt x="384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Freeform 12"/>
          <p:cNvSpPr>
            <a:spLocks/>
          </p:cNvSpPr>
          <p:nvPr/>
        </p:nvSpPr>
        <p:spPr bwMode="auto">
          <a:xfrm rot="287770">
            <a:off x="6248400" y="2362200"/>
            <a:ext cx="762000" cy="228600"/>
          </a:xfrm>
          <a:custGeom>
            <a:avLst/>
            <a:gdLst>
              <a:gd name="T0" fmla="*/ 0 w 384"/>
              <a:gd name="T1" fmla="*/ 0 h 144"/>
              <a:gd name="T2" fmla="*/ 2147483647 w 384"/>
              <a:gd name="T3" fmla="*/ 2147483647 h 144"/>
              <a:gd name="T4" fmla="*/ 2147483647 w 384"/>
              <a:gd name="T5" fmla="*/ 0 h 144"/>
              <a:gd name="T6" fmla="*/ 2147483647 w 38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"/>
              <a:gd name="T14" fmla="*/ 384 w 38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">
                <a:moveTo>
                  <a:pt x="0" y="0"/>
                </a:moveTo>
                <a:cubicBezTo>
                  <a:pt x="28" y="72"/>
                  <a:pt x="56" y="144"/>
                  <a:pt x="96" y="144"/>
                </a:cubicBezTo>
                <a:cubicBezTo>
                  <a:pt x="136" y="144"/>
                  <a:pt x="192" y="0"/>
                  <a:pt x="240" y="0"/>
                </a:cubicBezTo>
                <a:cubicBezTo>
                  <a:pt x="288" y="0"/>
                  <a:pt x="360" y="120"/>
                  <a:pt x="384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250825" y="115888"/>
            <a:ext cx="2971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cs typeface="Arial" pitchFamily="34" charset="0"/>
              </a:rPr>
              <a:t>i- VDPV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7345363" y="1700213"/>
            <a:ext cx="183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cs typeface="Arial" pitchFamily="34" charset="0"/>
              </a:rPr>
              <a:t>VDPV</a:t>
            </a:r>
            <a:endParaRPr lang="en-US" sz="4400">
              <a:latin typeface="Angsana New" pitchFamily="18" charset="-34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1447800" y="4648200"/>
            <a:ext cx="1905000" cy="1447800"/>
          </a:xfrm>
          <a:prstGeom prst="ellipse">
            <a:avLst/>
          </a:prstGeom>
          <a:solidFill>
            <a:srgbClr val="00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ngsana New" pitchFamily="18" charset="-34"/>
              </a:rPr>
              <a:t>เด็กที่มีภูมิคุ้มกันแล้ว </a:t>
            </a:r>
          </a:p>
          <a:p>
            <a:pPr algn="ctr"/>
            <a:r>
              <a:rPr lang="en-US" sz="2000" b="1">
                <a:latin typeface="Angsana New" pitchFamily="18" charset="-34"/>
              </a:rPr>
              <a:t>ภูมิคุ้มกันถูกกระตุ้นเพิ่มขึ้น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3657600" y="4572000"/>
            <a:ext cx="1981200" cy="1447800"/>
          </a:xfrm>
          <a:prstGeom prst="ellipse">
            <a:avLst/>
          </a:prstGeom>
          <a:solidFill>
            <a:srgbClr val="00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ngsana New" pitchFamily="18" charset="-34"/>
              </a:rPr>
              <a:t>เด็กที่มีภูมิคุ้มกันแล้ว </a:t>
            </a:r>
          </a:p>
          <a:p>
            <a:pPr algn="ctr"/>
            <a:r>
              <a:rPr lang="en-US" sz="2000" b="1">
                <a:latin typeface="Angsana New" pitchFamily="18" charset="-34"/>
              </a:rPr>
              <a:t>ภูมิคุ้มกันถูกกระตุ้นเพิ่มขึ้น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6338888" y="4648200"/>
            <a:ext cx="1905000" cy="1447800"/>
          </a:xfrm>
          <a:prstGeom prst="ellipse">
            <a:avLst/>
          </a:prstGeom>
          <a:solidFill>
            <a:srgbClr val="00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ngsana New" pitchFamily="18" charset="-34"/>
              </a:rPr>
              <a:t>เด็กที่มีภูมิคุ้มกันแล้ว </a:t>
            </a:r>
          </a:p>
          <a:p>
            <a:pPr algn="ctr"/>
            <a:r>
              <a:rPr lang="en-US" sz="2000" b="1">
                <a:latin typeface="Angsana New" pitchFamily="18" charset="-34"/>
              </a:rPr>
              <a:t>ภูมิคุ้มกันถูกกระตุ้นเพิ่มขึ้น</a:t>
            </a:r>
          </a:p>
          <a:p>
            <a:pPr algn="ctr"/>
            <a:r>
              <a:rPr lang="en-US" sz="2000" b="1">
                <a:latin typeface="Angsana New" pitchFamily="18" charset="-34"/>
              </a:rPr>
              <a:t> 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3124200" y="1020763"/>
            <a:ext cx="5607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3200" b="1">
                <a:latin typeface="Angsana New" pitchFamily="18" charset="-34"/>
              </a:rPr>
              <a:t>ไวรัสอยู่ในลำไส้ได้นานหลายปี จนกลายพันธุ์</a:t>
            </a:r>
          </a:p>
        </p:txBody>
      </p:sp>
    </p:spTree>
    <p:extLst>
      <p:ext uri="{BB962C8B-B14F-4D97-AF65-F5344CB8AC3E}">
        <p14:creationId xmlns:p14="http://schemas.microsoft.com/office/powerpoint/2010/main" xmlns="" val="218087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1219200"/>
          </a:xfrm>
          <a:solidFill>
            <a:srgbClr val="FFFF0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Relationship between Wild and VDPV by </a:t>
            </a:r>
            <a:b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genomic VP1 sequences identity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8" y="2997200"/>
            <a:ext cx="2209800" cy="685800"/>
          </a:xfrm>
        </p:spPr>
        <p:txBody>
          <a:bodyPr>
            <a:normAutofit fontScale="92500" lnSpcReduction="20000"/>
          </a:bodyPr>
          <a:lstStyle/>
          <a:p>
            <a:pPr marL="466725" indent="-466725" algn="ctr" eaLnBrk="1" hangingPunct="1">
              <a:spcBef>
                <a:spcPct val="100000"/>
              </a:spcBef>
              <a:buFontTx/>
              <a:buNone/>
            </a:pPr>
            <a:r>
              <a:rPr lang="th-TH" sz="4000" b="1" smtClean="0">
                <a:solidFill>
                  <a:srgbClr val="800000"/>
                </a:solidFill>
                <a:latin typeface="Times New Roman" pitchFamily="18" charset="0"/>
              </a:rPr>
              <a:t>&lt; </a:t>
            </a:r>
            <a:r>
              <a:rPr lang="th-TH" sz="4800" b="1" smtClean="0">
                <a:solidFill>
                  <a:srgbClr val="800000"/>
                </a:solidFill>
                <a:latin typeface="Times New Roman" pitchFamily="18" charset="0"/>
              </a:rPr>
              <a:t>85 %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086600" y="3933825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>
              <a:spcBef>
                <a:spcPct val="20000"/>
              </a:spcBef>
            </a:pPr>
            <a:r>
              <a:rPr lang="th-TH" sz="4000" b="1">
                <a:solidFill>
                  <a:srgbClr val="0000FF"/>
                </a:solidFill>
                <a:latin typeface="Times New Roman" pitchFamily="18" charset="0"/>
              </a:rPr>
              <a:t>&gt; </a:t>
            </a:r>
            <a:r>
              <a:rPr lang="th-TH" sz="3600" b="1">
                <a:solidFill>
                  <a:srgbClr val="0000FF"/>
                </a:solidFill>
                <a:latin typeface="Times New Roman" pitchFamily="18" charset="0"/>
              </a:rPr>
              <a:t>99.5</a:t>
            </a:r>
            <a:r>
              <a:rPr lang="th-TH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th-TH" sz="3600" b="1">
                <a:solidFill>
                  <a:srgbClr val="0000FF"/>
                </a:solidFill>
                <a:latin typeface="Times New Roman" pitchFamily="18" charset="0"/>
              </a:rPr>
              <a:t>%</a:t>
            </a:r>
            <a:endParaRPr lang="th-TH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3573463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 algn="ctr">
              <a:spcBef>
                <a:spcPct val="20000"/>
              </a:spcBef>
            </a:pPr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Wild virus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011863" y="2811463"/>
            <a:ext cx="27717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 algn="ctr">
              <a:lnSpc>
                <a:spcPct val="90000"/>
              </a:lnSpc>
            </a:pP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    OPV 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(Sabin)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133600" y="3098800"/>
            <a:ext cx="4419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411413" y="39624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----------</a:t>
            </a:r>
            <a:r>
              <a:rPr lang="en-US" sz="4000" b="1">
                <a:latin typeface="Times New Roman" pitchFamily="18" charset="0"/>
              </a:rPr>
              <a:t>VDPV</a:t>
            </a:r>
            <a:r>
              <a:rPr lang="en-US" sz="2800" b="1">
                <a:latin typeface="Times New Roman" pitchFamily="18" charset="0"/>
              </a:rPr>
              <a:t>-------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>
            <a:off x="5940425" y="2794000"/>
            <a:ext cx="3175" cy="2651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6096000" y="4038600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VAPP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3048000" y="2349500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 algn="ctr">
              <a:spcBef>
                <a:spcPct val="20000"/>
              </a:spcBef>
            </a:pPr>
            <a:r>
              <a:rPr lang="en-GB" sz="4400" b="1">
                <a:latin typeface="Times New Roman" pitchFamily="18" charset="0"/>
              </a:rPr>
              <a:t>similarity</a:t>
            </a:r>
            <a:endParaRPr lang="en-US" sz="4400" b="1">
              <a:latin typeface="Times New Roman" pitchFamily="18" charset="0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994025" y="4538663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 algn="ctr">
              <a:spcBef>
                <a:spcPct val="40000"/>
              </a:spcBef>
            </a:pPr>
            <a:r>
              <a:rPr lang="en-US" sz="3200" b="1">
                <a:latin typeface="Times New Roman" pitchFamily="18" charset="0"/>
              </a:rPr>
              <a:t>difference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2360613" y="4868863"/>
            <a:ext cx="2211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</a:rPr>
              <a:t>&lt; </a:t>
            </a:r>
            <a:r>
              <a:rPr lang="th-TH" sz="4800" b="1">
                <a:latin typeface="Times New Roman" pitchFamily="18" charset="0"/>
              </a:rPr>
              <a:t>15%</a:t>
            </a: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4572000" y="4972050"/>
            <a:ext cx="1417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6725" indent="-466725"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</a:rPr>
              <a:t>&gt;</a:t>
            </a:r>
            <a:r>
              <a:rPr lang="th-TH" sz="4000" b="1">
                <a:latin typeface="Times New Roman" pitchFamily="18" charset="0"/>
              </a:rPr>
              <a:t>1%</a:t>
            </a: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H="1">
            <a:off x="2411413" y="2781300"/>
            <a:ext cx="3175" cy="2651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744173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23850" y="212725"/>
            <a:ext cx="85344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chemeClr val="accent2"/>
                </a:solidFill>
                <a:latin typeface="Comic Sans MS" pitchFamily="66" charset="0"/>
              </a:rPr>
              <a:t>Polio  Eradication,  </a:t>
            </a:r>
            <a:r>
              <a:rPr lang="th-TH" sz="4000" b="1">
                <a:solidFill>
                  <a:schemeClr val="accent2"/>
                </a:solidFill>
                <a:latin typeface="Comic Sans MS" pitchFamily="66" charset="0"/>
              </a:rPr>
              <a:t>1988</a:t>
            </a:r>
            <a:endParaRPr lang="th-TH" sz="4000">
              <a:latin typeface="Angsana New" pitchFamily="18" charset="-34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23850" y="966788"/>
          <a:ext cx="8496300" cy="5891212"/>
        </p:xfrm>
        <a:graphic>
          <a:graphicData uri="http://schemas.openxmlformats.org/presentationml/2006/ole">
            <p:oleObj spid="_x0000_s4108" name="Photo Editor Photo" r:id="rId3" imgW="4761905" imgH="2629267" progId="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331913" y="6091238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1988 </a:t>
            </a:r>
            <a:r>
              <a:rPr lang="en-US" sz="4000" b="1">
                <a:latin typeface="Angsana New" pitchFamily="18" charset="-34"/>
              </a:rPr>
              <a:t>: 350</a:t>
            </a:r>
            <a:r>
              <a:rPr lang="th-TH" sz="4000" b="1">
                <a:latin typeface="Angsana New" pitchFamily="18" charset="-34"/>
              </a:rPr>
              <a:t>,</a:t>
            </a:r>
            <a:r>
              <a:rPr lang="en-US" sz="4000" b="1">
                <a:latin typeface="Angsana New" pitchFamily="18" charset="-34"/>
              </a:rPr>
              <a:t>000 cases</a:t>
            </a:r>
            <a:endParaRPr lang="th-TH" sz="4000" b="1">
              <a:latin typeface="Angsana New" pitchFamily="18" charset="-34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500563" y="6078538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&gt; 125 countries  infected </a:t>
            </a:r>
          </a:p>
        </p:txBody>
      </p:sp>
    </p:spTree>
    <p:extLst>
      <p:ext uri="{BB962C8B-B14F-4D97-AF65-F5344CB8AC3E}">
        <p14:creationId xmlns:p14="http://schemas.microsoft.com/office/powerpoint/2010/main" xmlns="" val="8639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8350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962150" y="260350"/>
            <a:ext cx="513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VACCINE-DERIVED POLIOVIRUS : VDPV</a:t>
            </a:r>
            <a:endParaRPr lang="th-TH" altLang="en-US" sz="20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5157192"/>
            <a:ext cx="8352927" cy="100811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xmlns="" val="177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polioeradication.org/portals/0/Image/Data&amp;Monitoring/cvdpv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47813" y="2205038"/>
            <a:ext cx="6048375" cy="29527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xmlns="" val="13499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olioeradication.org/portals/0/Image/Data&amp;Monitoring/currenty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756576" cy="7722097"/>
          </a:xfrm>
          <a:prstGeom prst="rect">
            <a:avLst/>
          </a:prstGeom>
          <a:noFill/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-27384"/>
            <a:ext cx="9144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Wild Poliovirus and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cVDPV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in 2015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179512" y="3356992"/>
            <a:ext cx="1440160" cy="369332"/>
          </a:xfrm>
          <a:prstGeom prst="rect">
            <a:avLst/>
          </a:prstGeom>
          <a:solidFill>
            <a:srgbClr val="FFFEC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Guinea (1)</a:t>
            </a:r>
            <a:endParaRPr lang="en-US" b="1" dirty="0">
              <a:solidFill>
                <a:srgbClr val="00B050"/>
              </a:solidFill>
              <a:latin typeface="+mj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302" y="836712"/>
            <a:ext cx="1931170" cy="400110"/>
          </a:xfrm>
          <a:prstGeom prst="rect">
            <a:avLst/>
          </a:prstGeom>
          <a:solidFill>
            <a:srgbClr val="FFFEC9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cs typeface="Arial" charset="0"/>
              </a:rPr>
              <a:t>Afghanistan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(12)</a:t>
            </a:r>
            <a:endParaRPr lang="en-US" sz="20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1628800"/>
            <a:ext cx="1556067" cy="400110"/>
          </a:xfrm>
          <a:prstGeom prst="rect">
            <a:avLst/>
          </a:prstGeom>
          <a:solidFill>
            <a:srgbClr val="FFFEC9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cs typeface="Arial" charset="0"/>
              </a:rPr>
              <a:t>Pakistan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32)</a:t>
            </a:r>
            <a:endParaRPr lang="en-US" sz="20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7178" name="TextBox 4"/>
          <p:cNvSpPr txBox="1">
            <a:spLocks noChangeArrowheads="1"/>
          </p:cNvSpPr>
          <p:nvPr/>
        </p:nvSpPr>
        <p:spPr bwMode="auto">
          <a:xfrm>
            <a:off x="6156176" y="5229200"/>
            <a:ext cx="1858365" cy="338554"/>
          </a:xfrm>
          <a:prstGeom prst="rect">
            <a:avLst/>
          </a:prstGeom>
          <a:solidFill>
            <a:srgbClr val="FFFEC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CC"/>
                </a:solidFill>
              </a:rPr>
              <a:t>Madagascar (9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)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582031" y="2852936"/>
            <a:ext cx="894796" cy="338554"/>
          </a:xfrm>
          <a:prstGeom prst="rect">
            <a:avLst/>
          </a:prstGeom>
          <a:solidFill>
            <a:srgbClr val="FFFEC9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b="1" dirty="0">
                <a:solidFill>
                  <a:srgbClr val="00B050"/>
                </a:solidFill>
              </a:rPr>
              <a:t>Mali (1</a:t>
            </a:r>
            <a:r>
              <a:rPr lang="en-US" altLang="en-US" sz="1600" b="1" dirty="0" smtClean="0">
                <a:solidFill>
                  <a:srgbClr val="00B050"/>
                </a:solidFill>
              </a:rPr>
              <a:t>)</a:t>
            </a:r>
            <a:endParaRPr lang="en-US" altLang="en-US" sz="1600" b="1" dirty="0">
              <a:solidFill>
                <a:srgbClr val="00B050"/>
              </a:solidFill>
            </a:endParaRP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4349691" y="1196752"/>
            <a:ext cx="1245854" cy="338554"/>
          </a:xfrm>
          <a:prstGeom prst="rect">
            <a:avLst/>
          </a:prstGeom>
          <a:solidFill>
            <a:srgbClr val="FFFEC9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CC"/>
                </a:solidFill>
              </a:rPr>
              <a:t>Ukraine (2</a:t>
            </a:r>
            <a:r>
              <a:rPr lang="en-US" altLang="en-US" sz="1600" b="1" dirty="0" smtClean="0">
                <a:solidFill>
                  <a:srgbClr val="0000CC"/>
                </a:solidFill>
              </a:rPr>
              <a:t>)</a:t>
            </a:r>
            <a:endParaRPr lang="en-US" altLang="en-US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194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413" y="990600"/>
            <a:ext cx="8712200" cy="567848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th-TH" sz="2200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th-TH" sz="2200" b="1" smtClean="0">
                <a:latin typeface="Tahoma" pitchFamily="34" charset="0"/>
                <a:cs typeface="Tahoma" pitchFamily="34" charset="0"/>
              </a:rPr>
              <a:t>เชื้อต้นเหตุ</a:t>
            </a:r>
            <a:r>
              <a:rPr lang="en-US" sz="2200" b="1" smtClean="0">
                <a:latin typeface="Tahoma" pitchFamily="34" charset="0"/>
                <a:cs typeface="Tahoma" pitchFamily="34" charset="0"/>
              </a:rPr>
              <a:t> :</a:t>
            </a:r>
            <a:r>
              <a:rPr lang="th-TH" sz="22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smtClean="0">
                <a:latin typeface="Tahoma" pitchFamily="34" charset="0"/>
                <a:cs typeface="Tahoma" pitchFamily="34" charset="0"/>
              </a:rPr>
              <a:t>Poliovirus </a:t>
            </a:r>
            <a:r>
              <a:rPr lang="en-US" sz="2000" b="1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i="1" smtClean="0">
                <a:latin typeface="Tahoma" pitchFamily="34" charset="0"/>
                <a:cs typeface="Tahoma" pitchFamily="34" charset="0"/>
              </a:rPr>
              <a:t>Enterovirus</a:t>
            </a:r>
            <a:r>
              <a:rPr lang="en-US" sz="2000" b="1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2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b="1" smtClean="0">
                <a:latin typeface="Tahoma" pitchFamily="34" charset="0"/>
                <a:cs typeface="Tahoma" pitchFamily="34" charset="0"/>
              </a:rPr>
              <a:t>มี 3 ชนิด </a:t>
            </a:r>
            <a:r>
              <a:rPr lang="en-US" sz="2200" b="1" smtClean="0">
                <a:latin typeface="Tahoma" pitchFamily="34" charset="0"/>
                <a:cs typeface="Tahoma" pitchFamily="34" charset="0"/>
              </a:rPr>
              <a:t>Type I, II, III</a:t>
            </a:r>
            <a:endParaRPr lang="th-TH" sz="22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th-TH" sz="2200" b="1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h-TH" sz="22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อาการ </a:t>
            </a:r>
            <a:r>
              <a:rPr lang="en-US" sz="22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22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มีอาการไข้ เจ็บคอ อาเจียน ปวดศีรษะ ปวดตามกล้ามเนื้อ </a:t>
            </a:r>
            <a:r>
              <a:rPr lang="en-US" sz="22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2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ร้อยละ </a:t>
            </a:r>
            <a:r>
              <a:rPr lang="en-US" sz="22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1-2 </a:t>
            </a:r>
            <a:r>
              <a:rPr lang="th-TH" sz="22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จะมีอาการอัมพาตกล้ามเนื้ออ่อนแรง เดินไม่ได้ แขนขาไม่มีแรง</a:t>
            </a:r>
            <a:r>
              <a:rPr lang="th-TH" sz="220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2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มีความพิการตลอดชีวิต และบางรายอาจถึงเสียชีวิตได้</a:t>
            </a:r>
            <a:r>
              <a:rPr lang="th-TH" sz="220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20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th-TH" sz="2200" b="1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h-TH" sz="22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อาการและอาการแสดง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h-TH" sz="22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90% inapparent infection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h-TH" sz="22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4-8% อาการไม่รุนแรง </a:t>
            </a:r>
            <a:r>
              <a:rPr lang="en-US" sz="22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22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ไข้ต่ำๆ อาเจียน ปวดท้อง อ่อนเพลีย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h-TH" sz="22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1% เยื่อหุ้มสมองอักเสบ ไม่มีอัมพาต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h-TH" sz="22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1-2% มีอาการอัมพาต แบบอ่อนปวกเปียกอย่างเฉียบพลัน</a:t>
            </a:r>
            <a:r>
              <a:rPr lang="en-US" sz="2200" b="1" smtClean="0"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346075"/>
            <a:ext cx="6985000" cy="5794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โปลิโอ </a:t>
            </a:r>
            <a:r>
              <a:rPr lang="en-US" sz="32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(Polio) : </a:t>
            </a:r>
            <a:r>
              <a:rPr lang="th-TH" sz="32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ไขสันหลังอักเสบ</a:t>
            </a:r>
          </a:p>
        </p:txBody>
      </p:sp>
    </p:spTree>
    <p:extLst>
      <p:ext uri="{BB962C8B-B14F-4D97-AF65-F5344CB8AC3E}">
        <p14:creationId xmlns:p14="http://schemas.microsoft.com/office/powerpoint/2010/main" xmlns="" val="334573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liobook-2_Page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0350"/>
            <a:ext cx="4595812" cy="6524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97123" name="Text Box 3"/>
          <p:cNvSpPr txBox="1">
            <a:spLocks noChangeArrowheads="1"/>
          </p:cNvSpPr>
          <p:nvPr/>
        </p:nvSpPr>
        <p:spPr bwMode="auto">
          <a:xfrm>
            <a:off x="6600825" y="6443663"/>
            <a:ext cx="243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th-TH" sz="1800" i="1">
                <a:solidFill>
                  <a:srgbClr val="CCE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กลุ่มโรคติดต่อที่ป้องกันได้ด้วยวัคซีน</a:t>
            </a:r>
          </a:p>
        </p:txBody>
      </p:sp>
    </p:spTree>
    <p:extLst>
      <p:ext uri="{BB962C8B-B14F-4D97-AF65-F5344CB8AC3E}">
        <p14:creationId xmlns:p14="http://schemas.microsoft.com/office/powerpoint/2010/main" xmlns="" val="267322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540875" cy="1143000"/>
          </a:xfrm>
        </p:spPr>
        <p:txBody>
          <a:bodyPr/>
          <a:lstStyle/>
          <a:p>
            <a:pPr algn="l" eaLnBrk="1" hangingPunct="1"/>
            <a:r>
              <a:rPr lang="th-TH" sz="4000" b="1" smtClean="0">
                <a:solidFill>
                  <a:srgbClr val="0000FF"/>
                </a:solidFill>
                <a:latin typeface="Cordia New" pitchFamily="34" charset="-34"/>
              </a:rPr>
              <a:t>ลำดับความก้าวหน้าการดำเนินงานกวาดล้างโปลิโอของประเทศไทย</a:t>
            </a:r>
            <a:endParaRPr lang="th-TH" sz="4000" smtClean="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04800" y="1052513"/>
            <a:ext cx="85344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5413" y="1412875"/>
            <a:ext cx="8839200" cy="641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Tx/>
              <a:buChar char="•"/>
            </a:pPr>
            <a:r>
              <a:rPr lang="th-TH" sz="3600" b="1">
                <a:solidFill>
                  <a:srgbClr val="0000CC"/>
                </a:solidFill>
                <a:latin typeface="Angsana New" pitchFamily="18" charset="-34"/>
              </a:rPr>
              <a:t>2531</a:t>
            </a:r>
            <a:r>
              <a:rPr lang="th-TH" sz="3600" b="1">
                <a:solidFill>
                  <a:srgbClr val="9900CC"/>
                </a:solidFill>
                <a:latin typeface="Cordia New" pitchFamily="34" charset="-34"/>
              </a:rPr>
              <a:t> </a:t>
            </a:r>
            <a:r>
              <a:rPr lang="th-TH" sz="3600" b="1">
                <a:latin typeface="Cordia New" pitchFamily="34" charset="-34"/>
              </a:rPr>
              <a:t>ลงนามในพันธสัญญาร่วมกับนานาประเทศ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" y="2282825"/>
            <a:ext cx="8839200" cy="6413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Tx/>
              <a:buChar char="•"/>
            </a:pPr>
            <a:r>
              <a:rPr lang="th-TH" sz="3600" b="1">
                <a:solidFill>
                  <a:srgbClr val="0000CC"/>
                </a:solidFill>
                <a:latin typeface="Angsana New" pitchFamily="18" charset="-34"/>
              </a:rPr>
              <a:t>2533</a:t>
            </a:r>
            <a:r>
              <a:rPr lang="th-TH" sz="3600" b="1">
                <a:solidFill>
                  <a:srgbClr val="9900CC"/>
                </a:solidFill>
                <a:latin typeface="Cordia New" pitchFamily="34" charset="-34"/>
              </a:rPr>
              <a:t> </a:t>
            </a:r>
            <a:r>
              <a:rPr lang="th-TH" sz="3600" b="1">
                <a:latin typeface="Cordia New" pitchFamily="34" charset="-34"/>
              </a:rPr>
              <a:t>บรรจุแผนงานกวาดล้างโปลิโอในแผนพัฒนาฯ ฉบับที่ 6</a:t>
            </a:r>
            <a:endParaRPr lang="th-TH" sz="3600" b="1">
              <a:latin typeface="Angsana New" pitchFamily="18" charset="-34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" y="3219450"/>
            <a:ext cx="8839200" cy="64135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Tx/>
              <a:buChar char="•"/>
            </a:pPr>
            <a:r>
              <a:rPr lang="th-TH" sz="3600" b="1">
                <a:solidFill>
                  <a:srgbClr val="0000CC"/>
                </a:solidFill>
                <a:latin typeface="Angsana New" pitchFamily="18" charset="-34"/>
              </a:rPr>
              <a:t>2535</a:t>
            </a:r>
            <a:r>
              <a:rPr lang="th-TH" sz="3600" b="1">
                <a:solidFill>
                  <a:srgbClr val="9900CC"/>
                </a:solidFill>
                <a:latin typeface="Cordia New" pitchFamily="34" charset="-34"/>
              </a:rPr>
              <a:t> </a:t>
            </a:r>
            <a:r>
              <a:rPr lang="th-TH" sz="3600" b="1">
                <a:latin typeface="Cordia New" pitchFamily="34" charset="-34"/>
              </a:rPr>
              <a:t>เริ่มระบบเฝ้าระวังผู้ป่วย </a:t>
            </a:r>
            <a:r>
              <a:rPr lang="en-US" sz="3600" b="1">
                <a:latin typeface="Cordia New" pitchFamily="34" charset="-34"/>
              </a:rPr>
              <a:t>AFP </a:t>
            </a:r>
            <a:r>
              <a:rPr lang="th-TH" sz="3600" b="1">
                <a:latin typeface="Cordia New" pitchFamily="34" charset="-34"/>
              </a:rPr>
              <a:t>เพื่อค้นหาโรคโปลิโอ</a:t>
            </a:r>
            <a:endParaRPr lang="th-TH" sz="3600" b="1">
              <a:latin typeface="Angsana New" pitchFamily="18" charset="-34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2400" y="4110038"/>
            <a:ext cx="8839200" cy="1200150"/>
          </a:xfrm>
          <a:prstGeom prst="rect">
            <a:avLst/>
          </a:prstGeom>
          <a:solidFill>
            <a:srgbClr val="00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Tx/>
              <a:buChar char="•"/>
            </a:pPr>
            <a:r>
              <a:rPr lang="th-TH" sz="3600" b="1">
                <a:solidFill>
                  <a:schemeClr val="bg1"/>
                </a:solidFill>
                <a:latin typeface="Angsana New" pitchFamily="18" charset="-34"/>
              </a:rPr>
              <a:t>2537</a:t>
            </a:r>
            <a:r>
              <a:rPr lang="th-TH" sz="3600" b="1">
                <a:solidFill>
                  <a:schemeClr val="bg1"/>
                </a:solidFill>
                <a:latin typeface="Cordia New" pitchFamily="34" charset="-34"/>
              </a:rPr>
              <a:t> เริ่มโครงการรณรงค์ให้วัคซีนโปลิโอเป็นประเทศแรกใน</a:t>
            </a:r>
            <a:r>
              <a:rPr lang="th-TH" sz="3600" b="1">
                <a:solidFill>
                  <a:schemeClr val="bg1"/>
                </a:solidFill>
                <a:latin typeface="Angsana New" pitchFamily="18" charset="-34"/>
              </a:rPr>
              <a:t>ภูมิภาค </a:t>
            </a:r>
            <a:r>
              <a:rPr lang="en-US" sz="3600" b="1">
                <a:solidFill>
                  <a:schemeClr val="bg1"/>
                </a:solidFill>
                <a:latin typeface="Angsana New" pitchFamily="18" charset="-34"/>
              </a:rPr>
              <a:t>	SEA</a:t>
            </a:r>
            <a:endParaRPr lang="th-TH" sz="36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52400" y="5595938"/>
            <a:ext cx="8839200" cy="64135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Tx/>
              <a:buChar char="•"/>
            </a:pP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</a:rPr>
              <a:t>2540</a:t>
            </a:r>
            <a:r>
              <a:rPr lang="th-TH" sz="3600" b="1" dirty="0">
                <a:solidFill>
                  <a:schemeClr val="bg1"/>
                </a:solidFill>
                <a:latin typeface="Cordia New" pitchFamily="34" charset="-34"/>
              </a:rPr>
              <a:t> พบผู้ป่วยโปลิโอรายสุดท้าย และไม่มีการระบาดมากว่า </a:t>
            </a:r>
            <a:r>
              <a:rPr lang="en-US" sz="3600" b="1" dirty="0" smtClean="0">
                <a:solidFill>
                  <a:schemeClr val="bg1"/>
                </a:solidFill>
                <a:latin typeface="Cordia New" pitchFamily="34" charset="-34"/>
              </a:rPr>
              <a:t>18</a:t>
            </a:r>
            <a:r>
              <a:rPr lang="th-TH" sz="3600" b="1" dirty="0" smtClean="0">
                <a:solidFill>
                  <a:schemeClr val="bg1"/>
                </a:solidFill>
                <a:latin typeface="Cordia New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Cordia New" pitchFamily="34" charset="-34"/>
              </a:rPr>
              <a:t>ปี</a:t>
            </a:r>
            <a:endParaRPr lang="th-TH" sz="36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893385" name="Text Box 9"/>
          <p:cNvSpPr txBox="1">
            <a:spLocks noChangeArrowheads="1"/>
          </p:cNvSpPr>
          <p:nvPr/>
        </p:nvSpPr>
        <p:spPr bwMode="auto">
          <a:xfrm>
            <a:off x="6588125" y="6308725"/>
            <a:ext cx="243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th-TH" sz="18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กลุ่มโรคติดต่อที่ป้องกันได้ด้วยวัคซีน</a:t>
            </a:r>
          </a:p>
        </p:txBody>
      </p:sp>
    </p:spTree>
    <p:extLst>
      <p:ext uri="{BB962C8B-B14F-4D97-AF65-F5344CB8AC3E}">
        <p14:creationId xmlns:p14="http://schemas.microsoft.com/office/powerpoint/2010/main" xmlns="" val="20309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5413" y="1125538"/>
            <a:ext cx="8839200" cy="7239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th-TH" sz="3400" b="1">
                <a:solidFill>
                  <a:srgbClr val="0000CC"/>
                </a:solidFill>
                <a:latin typeface="Angsana New" pitchFamily="18" charset="-34"/>
              </a:rPr>
              <a:t>2541</a:t>
            </a:r>
            <a:r>
              <a:rPr lang="th-TH" sz="3400" b="1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th-TH" sz="3400" b="1">
                <a:latin typeface="Angsana New" pitchFamily="18" charset="-34"/>
              </a:rPr>
              <a:t>ระบบเฝ้าระวังผู้ป่วย </a:t>
            </a:r>
            <a:r>
              <a:rPr lang="en-US" sz="3400" b="1">
                <a:latin typeface="Angsana New" pitchFamily="18" charset="-34"/>
              </a:rPr>
              <a:t>AFP </a:t>
            </a:r>
            <a:r>
              <a:rPr lang="th-TH" sz="3400" b="1">
                <a:latin typeface="Angsana New" pitchFamily="18" charset="-34"/>
              </a:rPr>
              <a:t>ดำเนินการได้ตามมาตรฐานของ</a:t>
            </a:r>
            <a:r>
              <a:rPr lang="en-US" sz="3400" b="1">
                <a:latin typeface="Angsana New" pitchFamily="18" charset="-34"/>
              </a:rPr>
              <a:t> </a:t>
            </a:r>
            <a:r>
              <a:rPr lang="en-US" sz="4600" b="1">
                <a:latin typeface="Angsana New" pitchFamily="18" charset="-34"/>
              </a:rPr>
              <a:t>w</a:t>
            </a:r>
            <a:r>
              <a:rPr lang="en-US" sz="3400" b="1">
                <a:latin typeface="Angsana New" pitchFamily="18" charset="-34"/>
              </a:rPr>
              <a:t>HO</a:t>
            </a:r>
            <a:endParaRPr lang="th-TH" sz="3400" b="1">
              <a:latin typeface="Angsana New" pitchFamily="18" charset="-34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" y="1989138"/>
            <a:ext cx="8839200" cy="6096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Tx/>
              <a:buChar char="•"/>
            </a:pPr>
            <a:r>
              <a:rPr lang="th-TH" sz="3400" b="1">
                <a:solidFill>
                  <a:srgbClr val="0000CC"/>
                </a:solidFill>
                <a:latin typeface="Angsana New" pitchFamily="18" charset="-34"/>
              </a:rPr>
              <a:t>2542</a:t>
            </a:r>
            <a:r>
              <a:rPr lang="th-TH" sz="3400" b="1">
                <a:solidFill>
                  <a:srgbClr val="9900CC"/>
                </a:solidFill>
                <a:latin typeface="Angsana New" pitchFamily="18" charset="-34"/>
              </a:rPr>
              <a:t> </a:t>
            </a:r>
            <a:r>
              <a:rPr lang="th-TH" sz="3400" b="1">
                <a:latin typeface="Angsana New" pitchFamily="18" charset="-34"/>
              </a:rPr>
              <a:t>เริ่มระบบติดตามรายงาน </a:t>
            </a:r>
            <a:r>
              <a:rPr lang="en-US" sz="3400" b="1">
                <a:latin typeface="Angsana New" pitchFamily="18" charset="-34"/>
              </a:rPr>
              <a:t>Cov.OPV3 </a:t>
            </a:r>
            <a:r>
              <a:rPr lang="th-TH" sz="3400" b="1">
                <a:latin typeface="Angsana New" pitchFamily="18" charset="-34"/>
              </a:rPr>
              <a:t>รายตำบล เพื่อเร่งรัดให้สูงขึ้น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2781300"/>
            <a:ext cx="8839200" cy="112712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Tx/>
              <a:buChar char="•"/>
            </a:pPr>
            <a:r>
              <a:rPr lang="th-TH" sz="3400" b="1">
                <a:solidFill>
                  <a:srgbClr val="0000CC"/>
                </a:solidFill>
                <a:latin typeface="Angsana New" pitchFamily="18" charset="-34"/>
              </a:rPr>
              <a:t>2543 </a:t>
            </a:r>
            <a:r>
              <a:rPr lang="th-TH" sz="3400" b="1">
                <a:latin typeface="Angsana New" pitchFamily="18" charset="-34"/>
              </a:rPr>
              <a:t>ลดขนาดพื้นที่รณรงค์เฉพะในพื้นที่เสี่ยง หลังดำเนินการทั่วประเทศ     	มา 6 ปี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4076700"/>
            <a:ext cx="8839200" cy="1022350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2546 สำรวจพบความครอบคลุมการได้ </a:t>
            </a:r>
            <a:r>
              <a:rPr lang="en-US" sz="3400" b="1">
                <a:solidFill>
                  <a:schemeClr val="bg1"/>
                </a:solidFill>
                <a:latin typeface="Angsana New" pitchFamily="18" charset="-34"/>
              </a:rPr>
              <a:t>OPV3 ในเด็ก &lt; 1 ปี </a:t>
            </a:r>
            <a:br>
              <a:rPr lang="en-US" sz="3400" b="1">
                <a:solidFill>
                  <a:schemeClr val="bg1"/>
                </a:solidFill>
                <a:latin typeface="Angsana New" pitchFamily="18" charset="-34"/>
              </a:rPr>
            </a:br>
            <a:r>
              <a:rPr lang="en-US" sz="3400" b="1">
                <a:solidFill>
                  <a:schemeClr val="bg1"/>
                </a:solidFill>
                <a:latin typeface="Angsana New" pitchFamily="18" charset="-34"/>
              </a:rPr>
              <a:t>           ครอบคลุม  97</a:t>
            </a:r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.6 %  ปี </a:t>
            </a:r>
            <a:r>
              <a:rPr lang="en-US" sz="3400" b="1">
                <a:solidFill>
                  <a:schemeClr val="bg1"/>
                </a:solidFill>
                <a:latin typeface="Angsana New" pitchFamily="18" charset="-34"/>
              </a:rPr>
              <a:t>2551  98.7 %</a:t>
            </a:r>
            <a:endParaRPr lang="th-TH" sz="34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2400" y="5300663"/>
            <a:ext cx="8839200" cy="1487487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2547</a:t>
            </a:r>
            <a:r>
              <a:rPr lang="th-TH" sz="3400" b="1">
                <a:latin typeface="Angsana New" pitchFamily="18" charset="-34"/>
              </a:rPr>
              <a:t> </a:t>
            </a:r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(สค.) </a:t>
            </a:r>
            <a:r>
              <a:rPr lang="en-US" sz="3400" b="1">
                <a:solidFill>
                  <a:schemeClr val="bg1"/>
                </a:solidFill>
                <a:latin typeface="Angsana New" pitchFamily="18" charset="-34"/>
              </a:rPr>
              <a:t>WHO </a:t>
            </a:r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ตรวจสอบผลงานของประเทศไทย ผลโดยรวม</a:t>
            </a:r>
            <a:br>
              <a:rPr lang="th-TH" sz="3400" b="1">
                <a:solidFill>
                  <a:schemeClr val="bg1"/>
                </a:solidFill>
                <a:latin typeface="Angsana New" pitchFamily="18" charset="-34"/>
              </a:rPr>
            </a:br>
            <a:r>
              <a:rPr lang="th-TH" sz="3400" b="1">
                <a:solidFill>
                  <a:schemeClr val="bg1"/>
                </a:solidFill>
                <a:latin typeface="Angsana New" pitchFamily="18" charset="-34"/>
              </a:rPr>
              <a:t>	เป็นที่น่าพอใจ   แนะนำให้ปรับปรุงพัฒนาบางกิจกรรมเพื่อเพิ่ม	ประสิทธิภาพระบบเฝ้าระวัง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540875" cy="1143001"/>
          </a:xfrm>
          <a:noFill/>
        </p:spPr>
        <p:txBody>
          <a:bodyPr/>
          <a:lstStyle/>
          <a:p>
            <a:pPr algn="l" eaLnBrk="1" hangingPunct="1"/>
            <a:r>
              <a:rPr lang="th-TH" sz="4000" b="1" smtClean="0">
                <a:solidFill>
                  <a:srgbClr val="0000FF"/>
                </a:solidFill>
              </a:rPr>
              <a:t>ลำดับความก้าวหน้าการดำเนินงานกวาดล้างโปลิโอของประเทศไทย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04800" y="836613"/>
            <a:ext cx="85344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588125" y="6446838"/>
            <a:ext cx="2435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th-TH" sz="1800" i="1">
                <a:solidFill>
                  <a:schemeClr val="bg1"/>
                </a:solidFill>
              </a:rPr>
              <a:t>กลุ่มโรคติดต่อที่ป้องกันได้ด้วยวัคซีน</a:t>
            </a:r>
          </a:p>
        </p:txBody>
      </p:sp>
    </p:spTree>
    <p:extLst>
      <p:ext uri="{BB962C8B-B14F-4D97-AF65-F5344CB8AC3E}">
        <p14:creationId xmlns:p14="http://schemas.microsoft.com/office/powerpoint/2010/main" xmlns="" val="406296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61975" y="115888"/>
            <a:ext cx="8020050" cy="838200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4800" b="1">
                <a:solidFill>
                  <a:srgbClr val="0000FF"/>
                </a:solidFill>
                <a:latin typeface="EucrosiaUPC" pitchFamily="18" charset="-34"/>
              </a:rPr>
              <a:t>4 มาตรการหลัก ในการกวาดล้างโรคโปลิโอ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3188" y="1052513"/>
            <a:ext cx="89328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Font typeface="Monotype Sorts" charset="2"/>
              <a:buNone/>
              <a:tabLst>
                <a:tab pos="857250" algn="l"/>
              </a:tabLst>
            </a:pPr>
            <a:r>
              <a:rPr lang="en-US" sz="3200" b="1">
                <a:latin typeface="EucrosiaUPC" pitchFamily="18" charset="-34"/>
              </a:rPr>
              <a:t>1.  เพิ่มระดับความครอบคลุม OPV3 </a:t>
            </a:r>
            <a:r>
              <a:rPr lang="th-TH" sz="3200" b="1">
                <a:latin typeface="EucrosiaUPC" pitchFamily="18" charset="-34"/>
              </a:rPr>
              <a:t>ในเด็กอายุครบ 1 ปี</a:t>
            </a:r>
            <a:endParaRPr lang="en-US" sz="3000" b="1">
              <a:latin typeface="Eucrosia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 charset="2"/>
              <a:buNone/>
              <a:tabLst>
                <a:tab pos="857250" algn="l"/>
              </a:tabLst>
            </a:pPr>
            <a:r>
              <a:rPr lang="en-US" sz="3000" b="1"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2600" b="1"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 b="1">
                <a:latin typeface="EucrosiaUPC" pitchFamily="18" charset="-34"/>
                <a:sym typeface="Wingdings" pitchFamily="2" charset="2"/>
              </a:rPr>
              <a:t>	ทุกตำบล/เทศบาล มีความครอบคลุม OPV3 &gt; 90%</a:t>
            </a:r>
            <a:endParaRPr lang="en-US" sz="3000" b="1">
              <a:latin typeface="EucrosiaUPC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Font typeface="Monotype Sorts" charset="2"/>
              <a:buNone/>
              <a:tabLst>
                <a:tab pos="857250" algn="l"/>
              </a:tabLst>
            </a:pPr>
            <a:r>
              <a:rPr lang="en-US" sz="3200" b="1">
                <a:solidFill>
                  <a:srgbClr val="0000FF"/>
                </a:solidFill>
                <a:latin typeface="EucrosiaUPC" pitchFamily="18" charset="-34"/>
              </a:rPr>
              <a:t>2.  เฝ้าระวังผู้ป่วย AFP</a:t>
            </a:r>
            <a:r>
              <a:rPr lang="en-US" sz="3600" b="1">
                <a:solidFill>
                  <a:srgbClr val="0000FF"/>
                </a:solidFill>
                <a:latin typeface="EucrosiaUPC" pitchFamily="18" charset="-34"/>
              </a:rPr>
              <a:t> </a:t>
            </a:r>
            <a:endParaRPr lang="en-US" sz="3000" b="1">
              <a:solidFill>
                <a:srgbClr val="0000FF"/>
              </a:solidFill>
              <a:latin typeface="Eucrosia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 charset="2"/>
              <a:buNone/>
              <a:tabLst>
                <a:tab pos="857250" algn="l"/>
              </a:tabLst>
            </a:pPr>
            <a:r>
              <a:rPr lang="en-US" sz="3000" b="1">
                <a:solidFill>
                  <a:srgbClr val="0000FF"/>
                </a:solidFill>
                <a:latin typeface="EucrosiaUPC" pitchFamily="18" charset="-34"/>
              </a:rPr>
              <a:t>	</a:t>
            </a:r>
            <a:r>
              <a:rPr lang="en-US" sz="26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รายงานผู้ป่วย AFP อายุ &lt; 15 ปี ทุกราย 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 (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</a:t>
            </a:r>
            <a:r>
              <a:rPr lang="en-US" sz="3000" b="1" u="sng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&gt;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2/แสน เด็กอายุ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&lt;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15 ปี)</a:t>
            </a:r>
            <a:endParaRPr lang="en-US" sz="3000">
              <a:solidFill>
                <a:srgbClr val="0000FF"/>
              </a:solidFill>
              <a:latin typeface="EucrosiaUPC" pitchFamily="18" charset="-34"/>
              <a:sym typeface="Wingdings" pitchFamily="2" charset="2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 charset="2"/>
              <a:buNone/>
              <a:tabLst>
                <a:tab pos="857250" algn="l"/>
              </a:tabLst>
            </a:pPr>
            <a:r>
              <a:rPr lang="en-US" sz="2600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26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เก็บอุจจาระ 2 ตัวอย่าง ภายใน 14 วันหลัง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เริ่ม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มีอาการ AFP ในปริมาณ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/>
            </a:r>
            <a:b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</a:b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      ที่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เพียงพอ 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( 8 กรัม) 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ส่ง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ไปยัง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กรมวิทย์ฯ </a:t>
            </a:r>
            <a:r>
              <a:rPr lang="th-TH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ภายใต้ระบบลูกโซ่ความเย็น</a:t>
            </a:r>
            <a:endParaRPr lang="en-US" sz="3000" b="1">
              <a:solidFill>
                <a:srgbClr val="0000FF"/>
              </a:solidFill>
              <a:latin typeface="EucrosiaUPC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Font typeface="Monotype Sorts" charset="2"/>
              <a:buNone/>
              <a:tabLst>
                <a:tab pos="857250" algn="l"/>
              </a:tabLst>
            </a:pPr>
            <a:r>
              <a:rPr lang="en-US" sz="3200" b="1">
                <a:latin typeface="EucrosiaUPC" pitchFamily="18" charset="-34"/>
              </a:rPr>
              <a:t>3.  สอบสวนและควบคุมโรค</a:t>
            </a:r>
            <a:endParaRPr lang="en-US" sz="3000" b="1">
              <a:latin typeface="Eucrosia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 charset="2"/>
              <a:buNone/>
              <a:tabLst>
                <a:tab pos="857250" algn="l"/>
              </a:tabLst>
            </a:pPr>
            <a:r>
              <a:rPr lang="en-US" sz="3000" b="1"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2600" b="1"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 b="1">
                <a:latin typeface="EucrosiaUPC" pitchFamily="18" charset="-34"/>
                <a:sym typeface="Wingdings" pitchFamily="2" charset="2"/>
              </a:rPr>
              <a:t>    สอบสวนโรคทุกรายภายใน 48 ชั่วโมง หลังจากพบผู้ป่วย </a:t>
            </a:r>
          </a:p>
          <a:p>
            <a:pPr marL="342900" indent="-342900" eaLnBrk="0" hangingPunct="0">
              <a:lnSpc>
                <a:spcPct val="90000"/>
              </a:lnSpc>
              <a:buFont typeface="Monotype Sorts" charset="2"/>
              <a:buNone/>
              <a:tabLst>
                <a:tab pos="857250" algn="l"/>
              </a:tabLst>
            </a:pPr>
            <a:r>
              <a:rPr lang="en-US" sz="3000" b="1">
                <a:latin typeface="EucrosiaUPC" pitchFamily="18" charset="-34"/>
                <a:sym typeface="Wingdings" pitchFamily="2" charset="2"/>
              </a:rPr>
              <a:t>	</a:t>
            </a:r>
            <a:r>
              <a:rPr lang="en-US" sz="2600" b="1"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 b="1">
                <a:latin typeface="EucrosiaUPC" pitchFamily="18" charset="-34"/>
                <a:sym typeface="Wingdings" pitchFamily="2" charset="2"/>
              </a:rPr>
              <a:t>    ควบคุมโรค</a:t>
            </a:r>
            <a:r>
              <a:rPr lang="th-TH" sz="3200" b="1">
                <a:latin typeface="Angsana New" pitchFamily="18" charset="-34"/>
                <a:sym typeface="Wingdings" pitchFamily="2" charset="2"/>
              </a:rPr>
              <a:t>ใน</a:t>
            </a:r>
            <a:r>
              <a:rPr lang="en-US" sz="3200" b="1">
                <a:latin typeface="Angsana New" pitchFamily="18" charset="-34"/>
                <a:sym typeface="Wingdings" pitchFamily="2" charset="2"/>
              </a:rPr>
              <a:t>ราย</a:t>
            </a:r>
            <a:r>
              <a:rPr lang="th-TH" sz="3200" b="1">
                <a:latin typeface="Angsana New" pitchFamily="18" charset="-34"/>
                <a:sym typeface="Wingdings" pitchFamily="2" charset="2"/>
              </a:rPr>
              <a:t>ที่ความครอบคลุมวัคซีนในพื้นที่</a:t>
            </a:r>
            <a:r>
              <a:rPr lang="en-US" sz="3200" b="1">
                <a:latin typeface="Angsana New" pitchFamily="18" charset="-34"/>
                <a:sym typeface="Wingdings" pitchFamily="2" charset="2"/>
              </a:rPr>
              <a:t> &lt;</a:t>
            </a:r>
            <a:r>
              <a:rPr lang="th-TH" sz="3200" b="1">
                <a:latin typeface="Angsana New" pitchFamily="18" charset="-34"/>
                <a:sym typeface="Wingdings" pitchFamily="2" charset="2"/>
              </a:rPr>
              <a:t> 90</a:t>
            </a:r>
            <a:r>
              <a:rPr lang="en-US" sz="3200" b="1">
                <a:latin typeface="Angsana New" pitchFamily="18" charset="-34"/>
                <a:sym typeface="Wingdings" pitchFamily="2" charset="2"/>
              </a:rPr>
              <a:t>%</a:t>
            </a:r>
            <a:r>
              <a:rPr lang="en-US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br>
              <a:rPr lang="en-US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</a:br>
            <a:r>
              <a:rPr lang="en-US" sz="3200" b="1">
                <a:solidFill>
                  <a:srgbClr val="000099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    </a:t>
            </a:r>
            <a:r>
              <a:rPr lang="en-US" sz="3000" b="1">
                <a:latin typeface="EucrosiaUPC" pitchFamily="18" charset="-34"/>
                <a:sym typeface="Wingdings" pitchFamily="2" charset="2"/>
              </a:rPr>
              <a:t>ภายใน 72 ชั่วโมง หลังจากพบผู้ป่วย</a:t>
            </a:r>
          </a:p>
          <a:p>
            <a:pPr marL="342900" indent="-342900" eaLnBrk="0" hangingPunct="0">
              <a:spcBef>
                <a:spcPct val="20000"/>
              </a:spcBef>
              <a:buFont typeface="Monotype Sorts" charset="2"/>
              <a:buNone/>
              <a:tabLst>
                <a:tab pos="857250" algn="l"/>
              </a:tabLst>
            </a:pPr>
            <a:r>
              <a:rPr lang="en-US" sz="3200" b="1">
                <a:solidFill>
                  <a:srgbClr val="0000FF"/>
                </a:solidFill>
                <a:latin typeface="EucrosiaUPC" pitchFamily="18" charset="-34"/>
              </a:rPr>
              <a:t>4.  รณรงค์ให้วัคซีนโปลิโอเป็นมาตรการเสริม</a:t>
            </a:r>
            <a:endParaRPr lang="en-US" sz="3000" b="1">
              <a:solidFill>
                <a:srgbClr val="0000FF"/>
              </a:solidFill>
              <a:latin typeface="EucrosiaUPC" pitchFamily="18" charset="-34"/>
            </a:endParaRPr>
          </a:p>
          <a:p>
            <a:pPr marL="342900" indent="-342900" eaLnBrk="0" hangingPunct="0">
              <a:lnSpc>
                <a:spcPct val="90000"/>
              </a:lnSpc>
              <a:buFont typeface="Monotype Sorts" charset="2"/>
              <a:buNone/>
              <a:tabLst>
                <a:tab pos="857250" algn="l"/>
              </a:tabLst>
            </a:pPr>
            <a:r>
              <a:rPr lang="en-US" sz="3000" b="1">
                <a:solidFill>
                  <a:srgbClr val="0000FF"/>
                </a:solidFill>
                <a:latin typeface="EucrosiaUPC" pitchFamily="18" charset="-34"/>
              </a:rPr>
              <a:t>	</a:t>
            </a:r>
            <a:r>
              <a:rPr lang="en-US" sz="26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</a:t>
            </a:r>
            <a:r>
              <a:rPr lang="en-US" sz="3000" b="1">
                <a:solidFill>
                  <a:srgbClr val="0000FF"/>
                </a:solidFill>
                <a:latin typeface="EucrosiaUPC" pitchFamily="18" charset="-34"/>
                <a:sym typeface="Wingdings" pitchFamily="2" charset="2"/>
              </a:rPr>
              <a:t>	ทุกตำบล/เทศบาล โดยเฉพาะกลุ่มเป้าหมายพิเศษ มีความครอบคลุม &gt; 90%</a:t>
            </a:r>
          </a:p>
        </p:txBody>
      </p:sp>
    </p:spTree>
    <p:extLst>
      <p:ext uri="{BB962C8B-B14F-4D97-AF65-F5344CB8AC3E}">
        <p14:creationId xmlns:p14="http://schemas.microsoft.com/office/powerpoint/2010/main" xmlns="" val="127721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5888"/>
            <a:ext cx="9144000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lang="en-US" altLang="en-US" sz="24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ครอบคลุม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การได้รับวัคซีนป้องกันโรคโปลิโอ 3 ครั้ง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OPV3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dirty="0" err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และจำนวนผู้ป่วยโปลิโอ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ในประเทศไทย </a:t>
            </a:r>
            <a:r>
              <a:rPr lang="en-US" altLang="en-US" sz="2400" dirty="0" err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2504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2558</a:t>
            </a:r>
            <a:endParaRPr lang="th-TH" altLang="en-US" sz="24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339" name="Group 17"/>
          <p:cNvGrpSpPr>
            <a:grpSpLocks/>
          </p:cNvGrpSpPr>
          <p:nvPr/>
        </p:nvGrpSpPr>
        <p:grpSpPr bwMode="auto">
          <a:xfrm>
            <a:off x="14288" y="981075"/>
            <a:ext cx="8948737" cy="5688013"/>
            <a:chOff x="9" y="618"/>
            <a:chExt cx="5637" cy="3344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266" y="618"/>
            <a:ext cx="5380" cy="3188"/>
          </p:xfrm>
          <a:graphic>
            <a:graphicData uri="http://schemas.openxmlformats.org/presentationml/2006/ole">
              <p:oleObj spid="_x0000_s3102" name="Worksheet" r:id="rId3" imgW="8544052" imgH="5057902" progId="Excel.Sheet.8">
                <p:embed/>
              </p:oleObj>
            </a:graphicData>
          </a:graphic>
        </p:graphicFrame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992" y="2622"/>
              <a:ext cx="1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219" y="2269"/>
              <a:ext cx="52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2537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NID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3484" y="2622"/>
              <a:ext cx="1744" cy="8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3490" y="2626"/>
              <a:ext cx="1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3632" y="2269"/>
              <a:ext cx="69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2543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sNID</a:t>
              </a: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139" y="3226"/>
              <a:ext cx="532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 rot="-5400000">
              <a:off x="-69" y="3326"/>
              <a:ext cx="4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EucrosiaUPC" panose="02020603050405020304" pitchFamily="18" charset="-34"/>
                  <a:cs typeface="EucrosiaUPC" panose="02020603050405020304" pitchFamily="18" charset="-34"/>
                </a:rPr>
                <a:t>2495</a:t>
              </a:r>
              <a:endParaRPr lang="th-TH" altLang="en-US" sz="2200">
                <a:latin typeface="EucrosiaUPC" panose="02020603050405020304" pitchFamily="18" charset="-34"/>
                <a:cs typeface="EucrosiaUPC" panose="02020603050405020304" pitchFamily="18" charset="-34"/>
              </a:endParaRPr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9" y="3662"/>
              <a:ext cx="87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400">
                  <a:latin typeface="Tahoma" panose="020B0604030504040204" pitchFamily="34" charset="0"/>
                  <a:cs typeface="Tahoma" panose="020B0604030504040204" pitchFamily="34" charset="0"/>
                </a:rPr>
                <a:t>ระบาดครั้งแรก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400">
                  <a:latin typeface="Tahoma" panose="020B0604030504040204" pitchFamily="34" charset="0"/>
                  <a:cs typeface="Tahoma" panose="020B0604030504040204" pitchFamily="34" charset="0"/>
                </a:rPr>
                <a:t>(394 ราย)</a:t>
              </a: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V="1">
              <a:off x="336" y="3173"/>
              <a:ext cx="115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 flipV="1">
              <a:off x="381" y="3169"/>
              <a:ext cx="11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กล่องข้อความ 1"/>
          <p:cNvSpPr txBox="1"/>
          <p:nvPr/>
        </p:nvSpPr>
        <p:spPr>
          <a:xfrm>
            <a:off x="5098883" y="2994514"/>
            <a:ext cx="167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2540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Last polio cases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ลูกศรเชื่อมต่อแบบตรง 3"/>
          <p:cNvCxnSpPr>
            <a:stCxn id="2" idx="2"/>
          </p:cNvCxnSpPr>
          <p:nvPr/>
        </p:nvCxnSpPr>
        <p:spPr>
          <a:xfrm>
            <a:off x="5938838" y="3640845"/>
            <a:ext cx="0" cy="14667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948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786688" y="0"/>
            <a:ext cx="1357312" cy="1368426"/>
            <a:chOff x="113" y="210"/>
            <a:chExt cx="3221" cy="3220"/>
          </a:xfrm>
        </p:grpSpPr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113" y="210"/>
              <a:ext cx="3221" cy="32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E1E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libri" pitchFamily="34" charset="0"/>
                <a:cs typeface="Cordia New" pitchFamily="34" charset="-34"/>
              </a:endParaRPr>
            </a:p>
          </p:txBody>
        </p:sp>
        <p:pic>
          <p:nvPicPr>
            <p:cNvPr id="20490" name="Picture 10"/>
            <p:cNvPicPr>
              <a:picLocks noChangeArrowheads="1"/>
            </p:cNvPicPr>
            <p:nvPr/>
          </p:nvPicPr>
          <p:blipFill>
            <a:blip r:embed="rId3" cstate="print">
              <a:lum bright="6000" contrast="24000"/>
            </a:blip>
            <a:srcRect/>
            <a:stretch>
              <a:fillRect/>
            </a:stretch>
          </p:blipFill>
          <p:spPr bwMode="auto">
            <a:xfrm>
              <a:off x="252" y="242"/>
              <a:ext cx="2809" cy="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57238" y="198438"/>
            <a:ext cx="9253538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altLang="en-US" sz="2800" b="1" dirty="0" smtClean="0">
                <a:latin typeface="Tahoma" pitchFamily="34" charset="0"/>
                <a:cs typeface="Tahoma" pitchFamily="34" charset="0"/>
              </a:rPr>
              <a:t>ความครอบคลุมวัคซีนจากการสำรวจ</a:t>
            </a:r>
            <a:r>
              <a:rPr lang="en-US" altLang="en-US" sz="28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en-US" sz="2800" b="1" dirty="0" smtClean="0">
                <a:latin typeface="Tahoma" pitchFamily="34" charset="0"/>
                <a:cs typeface="Tahoma" pitchFamily="34" charset="0"/>
              </a:rPr>
            </a:br>
            <a:endParaRPr lang="en-US" altLang="en-US" sz="2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46175"/>
            <a:ext cx="882015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th-TH" altLang="en-US" sz="2400" b="1" dirty="0" smtClean="0">
                <a:cs typeface="Tahoma" pitchFamily="34" charset="0"/>
              </a:rPr>
              <a:t>	                      </a:t>
            </a:r>
            <a:r>
              <a:rPr lang="en-US" altLang="en-US" sz="2400" b="1" dirty="0" smtClean="0">
                <a:cs typeface="Tahoma" pitchFamily="34" charset="0"/>
              </a:rPr>
              <a:t>2542  </a:t>
            </a:r>
            <a:r>
              <a:rPr lang="th-TH" altLang="en-US" sz="2400" b="1" dirty="0" smtClean="0">
                <a:cs typeface="Tahoma" pitchFamily="34" charset="0"/>
              </a:rPr>
              <a:t>      </a:t>
            </a:r>
            <a:r>
              <a:rPr lang="en-US" altLang="en-US" sz="2400" b="1" dirty="0" smtClean="0">
                <a:cs typeface="Tahoma" pitchFamily="34" charset="0"/>
              </a:rPr>
              <a:t>      2546              2551               2556</a:t>
            </a: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endParaRPr lang="en-US" altLang="en-US" sz="2400" b="1" dirty="0" smtClean="0"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BCG                              98	               99	       99.9               </a:t>
            </a:r>
            <a:r>
              <a:rPr lang="th-TH" altLang="en-US" sz="2400" b="1" dirty="0" smtClean="0">
                <a:cs typeface="Tahoma" pitchFamily="34" charset="0"/>
              </a:rPr>
              <a:t>100</a:t>
            </a:r>
            <a:endParaRPr lang="en-US" altLang="en-US" sz="2400" b="1" dirty="0" smtClean="0"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DTP3                            97	               98                98.7               </a:t>
            </a:r>
            <a:r>
              <a:rPr lang="th-TH" altLang="en-US" sz="2400" b="1" dirty="0" smtClean="0">
                <a:latin typeface="Tahoma" pitchFamily="34" charset="0"/>
                <a:cs typeface="Tahoma" pitchFamily="34" charset="0"/>
              </a:rPr>
              <a:t>99.4</a:t>
            </a:r>
            <a:endParaRPr lang="en-US" alt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OPV3                           97	               98    	       98.7               </a:t>
            </a:r>
            <a:r>
              <a:rPr lang="th-TH" altLang="en-US" sz="2400" b="1" dirty="0" smtClean="0">
                <a:solidFill>
                  <a:srgbClr val="FF0000"/>
                </a:solidFill>
                <a:cs typeface="Tahoma" pitchFamily="34" charset="0"/>
              </a:rPr>
              <a:t>99.4</a:t>
            </a:r>
            <a:endParaRPr lang="en-US" altLang="en-US" sz="2400" b="1" dirty="0" smtClean="0">
              <a:solidFill>
                <a:srgbClr val="FF0000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HB3                              95	               96	       98.4               </a:t>
            </a:r>
            <a:r>
              <a:rPr lang="th-TH" altLang="en-US" sz="2400" b="1" dirty="0" smtClean="0">
                <a:cs typeface="Tahoma" pitchFamily="34" charset="0"/>
              </a:rPr>
              <a:t>99.4</a:t>
            </a:r>
            <a:endParaRPr lang="en-US" altLang="en-US" sz="2400" b="1" dirty="0" smtClean="0"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Measles                      94	               96	       98.1               </a:t>
            </a:r>
            <a:r>
              <a:rPr lang="th-TH" altLang="en-US" sz="2400" b="1" dirty="0" smtClean="0">
                <a:cs typeface="Tahoma" pitchFamily="34" charset="0"/>
              </a:rPr>
              <a:t>98.7</a:t>
            </a:r>
            <a:endParaRPr lang="en-US" altLang="en-US" sz="2400" b="1" dirty="0" smtClean="0"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 JE2                              84  	               87  	       94.6               </a:t>
            </a:r>
            <a:r>
              <a:rPr lang="th-TH" altLang="en-US" sz="2400" b="1" dirty="0" smtClean="0">
                <a:cs typeface="Tahoma" pitchFamily="34" charset="0"/>
              </a:rPr>
              <a:t>96.1</a:t>
            </a:r>
            <a:endParaRPr lang="en-US" altLang="en-US" sz="2400" b="1" dirty="0" smtClean="0"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 JE3                                -	               62	       89.3               </a:t>
            </a:r>
            <a:r>
              <a:rPr lang="th-TH" altLang="en-US" sz="2400" b="1" dirty="0" smtClean="0">
                <a:cs typeface="Tahoma" pitchFamily="34" charset="0"/>
              </a:rPr>
              <a:t>91.9</a:t>
            </a:r>
            <a:endParaRPr lang="en-US" altLang="en-US" sz="2400" b="1" dirty="0" smtClean="0"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 DTP4                          90   	               93	       96.5               </a:t>
            </a:r>
            <a:r>
              <a:rPr lang="th-TH" altLang="en-US" sz="2400" b="1" dirty="0" smtClean="0">
                <a:solidFill>
                  <a:srgbClr val="FF0000"/>
                </a:solidFill>
                <a:cs typeface="Tahoma" pitchFamily="34" charset="0"/>
              </a:rPr>
              <a:t>97.8</a:t>
            </a:r>
            <a:endParaRPr lang="en-US" altLang="en-US" sz="2400" b="1" dirty="0" smtClean="0">
              <a:solidFill>
                <a:srgbClr val="FF0000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 DTP5                            -	               54	       79.4               </a:t>
            </a:r>
            <a:r>
              <a:rPr lang="th-TH" altLang="en-US" sz="2400" b="1" dirty="0" smtClean="0">
                <a:solidFill>
                  <a:srgbClr val="FF0000"/>
                </a:solidFill>
                <a:cs typeface="Tahoma" pitchFamily="34" charset="0"/>
              </a:rPr>
              <a:t>90.3</a:t>
            </a:r>
            <a:endParaRPr lang="en-US" altLang="en-US" sz="2400" b="1" dirty="0" smtClean="0">
              <a:solidFill>
                <a:srgbClr val="FF0000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3136900" algn="l"/>
                <a:tab pos="3319463" algn="l"/>
                <a:tab pos="5108575" algn="l"/>
                <a:tab pos="6459538" algn="l"/>
              </a:tabLst>
            </a:pPr>
            <a:r>
              <a:rPr lang="en-US" altLang="en-US" sz="2400" b="1" dirty="0" smtClean="0">
                <a:cs typeface="Tahoma" pitchFamily="34" charset="0"/>
              </a:rPr>
              <a:t> T2 (or booster)         90  	               93	       93                  </a:t>
            </a:r>
            <a:r>
              <a:rPr lang="th-TH" altLang="en-US" sz="2400" b="1" dirty="0" smtClean="0">
                <a:cs typeface="Tahoma" pitchFamily="34" charset="0"/>
              </a:rPr>
              <a:t>98.4</a:t>
            </a:r>
            <a:endParaRPr lang="en-US" altLang="en-US" sz="2400" b="1" dirty="0" smtClean="0">
              <a:cs typeface="Tahoma" pitchFamily="34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50825" y="1052513"/>
            <a:ext cx="8642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50825" y="1771650"/>
            <a:ext cx="8642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50825" y="6105525"/>
            <a:ext cx="864235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Arial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517650" y="6237312"/>
            <a:ext cx="762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th-TH" altLang="en-US" sz="1600" i="1" dirty="0" smtClean="0">
                <a:latin typeface="Tahoma" pitchFamily="34" charset="0"/>
                <a:cs typeface="Tahoma" pitchFamily="34" charset="0"/>
              </a:rPr>
              <a:t>สำนักโรคติต่อทั่วไป กรมควบคุมโรค</a:t>
            </a:r>
            <a:endParaRPr lang="en-US" altLang="en-US" sz="1600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2493963"/>
            <a:ext cx="80708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Monotype Sorts" pitchFamily="2" charset="2"/>
              <a:buNone/>
            </a:pPr>
            <a:r>
              <a:rPr lang="en-US" sz="8800" b="1">
                <a:solidFill>
                  <a:srgbClr val="FFFF00"/>
                </a:solidFill>
                <a:latin typeface="Angsana New" pitchFamily="18" charset="-34"/>
              </a:rPr>
              <a:t>2. การเฝ้าระวังผู้ป่วย AFP</a:t>
            </a:r>
            <a:r>
              <a:rPr lang="en-US" sz="4500" b="1">
                <a:latin typeface="Angsana New" pitchFamily="18" charset="-34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732588" y="908050"/>
            <a:ext cx="1655762" cy="60801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0000FF"/>
                </a:solidFill>
              </a:rPr>
              <a:t>หน้า 72-73</a:t>
            </a:r>
            <a:endParaRPr lang="th-TH" sz="3200" b="1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4365625"/>
            <a:ext cx="8532812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hlinkClick r:id="rId3"/>
              </a:rPr>
              <a:t>http://www.polioeradication.org/content/general/casecount.pdf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hlinkClick r:id="rId4"/>
              </a:rPr>
              <a:t>www.whosea.org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95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8313" y="188913"/>
            <a:ext cx="6831012" cy="762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4500" b="1">
                <a:solidFill>
                  <a:srgbClr val="0000FF"/>
                </a:solidFill>
                <a:latin typeface="EucrosiaUPC" pitchFamily="18" charset="-34"/>
              </a:rPr>
              <a:t>ACUTE   FLACCID   PARALYSIS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964612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buFont typeface="Monotype Sorts" pitchFamily="2" charset="2"/>
              <a:buChar char="P"/>
            </a:pPr>
            <a:r>
              <a:rPr lang="th-TH" sz="3800" b="1">
                <a:solidFill>
                  <a:srgbClr val="0000FF"/>
                </a:solidFill>
                <a:latin typeface="EucrosiaUPC" pitchFamily="18" charset="-34"/>
              </a:rPr>
              <a:t>มีอาการอ่อนแรงของขา หรือแขน หรือทั้งขาและแขนข้างใดข้างหนึ่ง หรือทั้งสองข้างเกิดขึ้นอย่างรวดเร็ว (</a:t>
            </a:r>
            <a:r>
              <a:rPr lang="en-US" sz="3800" b="1">
                <a:solidFill>
                  <a:srgbClr val="0000FF"/>
                </a:solidFill>
                <a:latin typeface="EucrosiaUPC" pitchFamily="18" charset="-34"/>
              </a:rPr>
              <a:t>Acute onset)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P"/>
            </a:pPr>
            <a:r>
              <a:rPr lang="th-TH" sz="3400" b="1">
                <a:latin typeface="EucrosiaUPC" pitchFamily="18" charset="-34"/>
              </a:rPr>
              <a:t>กล้ามเนื้อของส่วนขา หรือแขน ที่เป็นอัมพาต จะอ่อนปวกเปียก</a:t>
            </a:r>
            <a:r>
              <a:rPr lang="th-TH" sz="2600" b="1">
                <a:latin typeface="EucrosiaUPC" pitchFamily="18" charset="-34"/>
              </a:rPr>
              <a:t>(</a:t>
            </a:r>
            <a:r>
              <a:rPr lang="en-US" sz="2600" b="1">
                <a:latin typeface="EucrosiaUPC" pitchFamily="18" charset="-34"/>
              </a:rPr>
              <a:t>Flaccid)</a:t>
            </a:r>
            <a:r>
              <a:rPr lang="en-US" sz="3800" b="1">
                <a:latin typeface="EucrosiaUPC" pitchFamily="18" charset="-34"/>
              </a:rPr>
              <a:t> </a:t>
            </a:r>
            <a:r>
              <a:rPr lang="th-TH" sz="3400" b="1">
                <a:latin typeface="EucrosiaUPC" pitchFamily="18" charset="-34"/>
              </a:rPr>
              <a:t>เคลื่อนไหวขาหรือแขนข้างที่เป็นอัมพาตไม่ได้ ยืนหรือเดินไม่ได้</a:t>
            </a:r>
          </a:p>
          <a:p>
            <a:pPr>
              <a:spcBef>
                <a:spcPct val="20000"/>
              </a:spcBef>
              <a:buFont typeface="Monotype Sorts" pitchFamily="2" charset="2"/>
              <a:buChar char="P"/>
            </a:pPr>
            <a:r>
              <a:rPr lang="th-TH" sz="3800" b="1">
                <a:solidFill>
                  <a:srgbClr val="0000FF"/>
                </a:solidFill>
                <a:latin typeface="EucrosiaUPC" pitchFamily="18" charset="-34"/>
              </a:rPr>
              <a:t>บางครั้งอาจมีอัมพาตของกล้ามเนื้อที่ช่วยในการหายใจ </a:t>
            </a:r>
            <a:br>
              <a:rPr lang="th-TH" sz="3800" b="1">
                <a:solidFill>
                  <a:srgbClr val="0000FF"/>
                </a:solidFill>
                <a:latin typeface="EucrosiaUPC" pitchFamily="18" charset="-34"/>
              </a:rPr>
            </a:br>
            <a:r>
              <a:rPr lang="th-TH" sz="3800" b="1">
                <a:solidFill>
                  <a:srgbClr val="0000FF"/>
                </a:solidFill>
                <a:latin typeface="EucrosiaUPC" pitchFamily="18" charset="-34"/>
              </a:rPr>
              <a:t>และการกลืนร่วมด้วย ทำให้มีการหายใจลำบาก และสำลัก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P"/>
            </a:pPr>
            <a:r>
              <a:rPr lang="th-TH" sz="3800" b="1">
                <a:latin typeface="EucrosiaUPC" pitchFamily="18" charset="-34"/>
              </a:rPr>
              <a:t>ระยะตั้งแต่เริ่มมีอาการ จนถึงอัมพาตเต็มที่ประมาณ </a:t>
            </a:r>
            <a:r>
              <a:rPr lang="th-TH" sz="3800" b="1" u="sng">
                <a:latin typeface="EucrosiaUPC" pitchFamily="18" charset="-34"/>
              </a:rPr>
              <a:t>1-10 วัน</a:t>
            </a:r>
          </a:p>
          <a:p>
            <a:pPr>
              <a:spcBef>
                <a:spcPct val="20000"/>
              </a:spcBef>
              <a:buFont typeface="Monotype Sorts" pitchFamily="2" charset="2"/>
              <a:buChar char="P"/>
            </a:pPr>
            <a:r>
              <a:rPr lang="th-TH" sz="3800" b="1">
                <a:solidFill>
                  <a:srgbClr val="0000FF"/>
                </a:solidFill>
                <a:latin typeface="EucrosiaUPC" pitchFamily="18" charset="-34"/>
              </a:rPr>
              <a:t>การตรวจ </a:t>
            </a:r>
            <a:r>
              <a:rPr lang="en-US" sz="3800" b="1">
                <a:solidFill>
                  <a:srgbClr val="0000FF"/>
                </a:solidFill>
                <a:latin typeface="EucrosiaUPC" pitchFamily="18" charset="-34"/>
              </a:rPr>
              <a:t>Deep Tendon Reflex </a:t>
            </a:r>
            <a:r>
              <a:rPr lang="th-TH" sz="3800" b="1">
                <a:solidFill>
                  <a:srgbClr val="0000FF"/>
                </a:solidFill>
                <a:latin typeface="EucrosiaUPC" pitchFamily="18" charset="-34"/>
              </a:rPr>
              <a:t>จะพบว่า ลดลงในระยะแรก และไม่มีการตอบสนอง เมื่อมีอัมพาตเกิดขึ้น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26338" y="260350"/>
            <a:ext cx="1366837" cy="60801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0000FF"/>
                </a:solidFill>
              </a:rPr>
              <a:t> หน้า 25</a:t>
            </a:r>
            <a:endParaRPr lang="th-TH" sz="3200" b="1"/>
          </a:p>
        </p:txBody>
      </p:sp>
    </p:spTree>
    <p:extLst>
      <p:ext uri="{BB962C8B-B14F-4D97-AF65-F5344CB8AC3E}">
        <p14:creationId xmlns:p14="http://schemas.microsoft.com/office/powerpoint/2010/main" xmlns="" val="51664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68413"/>
            <a:ext cx="39957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47700" y="404813"/>
            <a:ext cx="781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4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บันทึกการตรวจร่างกายของระบบประสาท และกล้ามเนื้อ         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4356100" y="1512888"/>
            <a:ext cx="4643438" cy="4248150"/>
            <a:chOff x="2835" y="1480"/>
            <a:chExt cx="2925" cy="2676"/>
          </a:xfrm>
        </p:grpSpPr>
        <p:pic>
          <p:nvPicPr>
            <p:cNvPr id="14341" name="Picture 5" descr="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86"/>
              <a:ext cx="2781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342" name="Object 6"/>
            <p:cNvGraphicFramePr>
              <a:graphicFrameLocks noChangeAspect="1"/>
            </p:cNvGraphicFramePr>
            <p:nvPr/>
          </p:nvGraphicFramePr>
          <p:xfrm>
            <a:off x="4301" y="1616"/>
            <a:ext cx="1459" cy="1459"/>
          </p:xfrm>
          <a:graphic>
            <a:graphicData uri="http://schemas.openxmlformats.org/presentationml/2006/ole">
              <p:oleObj spid="_x0000_s5132" name="ภาพนิ่ง" r:id="rId6" imgW="2255558" imgH="2255464" progId="PowerPoint.Slide.8">
                <p:embed/>
              </p:oleObj>
            </a:graphicData>
          </a:graphic>
        </p:graphicFrame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4559" y="1527"/>
              <a:ext cx="104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th-TH" sz="1800" b="1">
                  <a:solidFill>
                    <a:srgbClr val="0000CC"/>
                  </a:solidFill>
                  <a:cs typeface="Tahoma" pitchFamily="34" charset="0"/>
                </a:rPr>
                <a:t>DTR</a:t>
              </a:r>
              <a:r>
                <a:rPr lang="en-US" sz="1800" b="1">
                  <a:solidFill>
                    <a:srgbClr val="0000CC"/>
                  </a:solidFill>
                  <a:cs typeface="Tahoma" pitchFamily="34" charset="0"/>
                </a:rPr>
                <a:t>:</a:t>
              </a:r>
              <a:r>
                <a:rPr lang="th-TH" sz="1800" b="1">
                  <a:solidFill>
                    <a:srgbClr val="0000CC"/>
                  </a:solidFill>
                  <a:cs typeface="Tahoma" pitchFamily="34" charset="0"/>
                </a:rPr>
                <a:t> 0 </a:t>
              </a:r>
              <a:r>
                <a:rPr lang="th-TH" sz="1800" b="1">
                  <a:solidFill>
                    <a:srgbClr val="0000CC"/>
                  </a:solidFill>
                  <a:latin typeface="Tahoma" pitchFamily="34" charset="0"/>
                  <a:cs typeface="Tahoma" pitchFamily="34" charset="0"/>
                </a:rPr>
                <a:t>–</a:t>
              </a:r>
              <a:r>
                <a:rPr lang="th-TH" sz="1800" b="1">
                  <a:solidFill>
                    <a:srgbClr val="0000CC"/>
                  </a:solidFill>
                  <a:cs typeface="Tahoma" pitchFamily="34" charset="0"/>
                </a:rPr>
                <a:t> 4+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967" y="1480"/>
              <a:ext cx="1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CC"/>
                  </a:solidFill>
                  <a:cs typeface="Tahoma" pitchFamily="34" charset="0"/>
                </a:rPr>
                <a:t>M</a:t>
              </a:r>
              <a:r>
                <a:rPr lang="th-TH" sz="1800" b="1">
                  <a:solidFill>
                    <a:srgbClr val="0000CC"/>
                  </a:solidFill>
                  <a:cs typeface="Tahoma" pitchFamily="34" charset="0"/>
                </a:rPr>
                <a:t>uscle tone </a:t>
              </a:r>
              <a:r>
                <a:rPr lang="en-US" sz="1800" b="1">
                  <a:solidFill>
                    <a:srgbClr val="0000CC"/>
                  </a:solidFill>
                  <a:cs typeface="Tahoma" pitchFamily="34" charset="0"/>
                </a:rPr>
                <a:t>:</a:t>
              </a:r>
              <a:r>
                <a:rPr lang="th-TH" sz="1800" b="1">
                  <a:solidFill>
                    <a:srgbClr val="0000CC"/>
                  </a:solidFill>
                  <a:cs typeface="Tahoma" pitchFamily="34" charset="0"/>
                </a:rPr>
                <a:t> 0 - V</a:t>
              </a: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197" y="1842"/>
              <a:ext cx="953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latin typeface="Angsana New" pitchFamily="18" charset="-34"/>
                </a:rPr>
                <a:t>V	II</a:t>
              </a:r>
            </a:p>
            <a:p>
              <a:pPr>
                <a:spcBef>
                  <a:spcPct val="50000"/>
                </a:spcBef>
              </a:pPr>
              <a:r>
                <a:rPr lang="en-US" sz="4000">
                  <a:latin typeface="Angsana New" pitchFamily="18" charset="-34"/>
                </a:rPr>
                <a:t>IV 	0</a:t>
              </a:r>
              <a:endParaRPr lang="th-TH" sz="4000">
                <a:latin typeface="Angsana New" pitchFamily="18" charset="-34"/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3651" y="1888"/>
              <a:ext cx="0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3061" y="2341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xmlns="" val="66069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  <a:solidFill>
            <a:srgbClr val="9900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b="1" smtClean="0">
                <a:solidFill>
                  <a:srgbClr val="FFFF00"/>
                </a:solidFill>
                <a:latin typeface="Angsana New" pitchFamily="18" charset="-34"/>
              </a:rPr>
              <a:t>การทำ Active 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8207375" cy="4114800"/>
          </a:xfrm>
        </p:spPr>
        <p:txBody>
          <a:bodyPr>
            <a:normAutofit fontScale="92500" lnSpcReduction="10000"/>
          </a:bodyPr>
          <a:lstStyle/>
          <a:p>
            <a:pPr marL="444500" indent="-444500" eaLnBrk="1" hangingPunct="1">
              <a:spcBef>
                <a:spcPct val="45000"/>
              </a:spcBef>
              <a:buClr>
                <a:srgbClr val="FF3300"/>
              </a:buClr>
              <a:buFont typeface="Monotype Sorts" pitchFamily="2" charset="2"/>
              <a:buChar char="µ"/>
            </a:pPr>
            <a:r>
              <a:rPr lang="th-TH" sz="4000" b="1" smtClean="0">
                <a:solidFill>
                  <a:srgbClr val="0000CC"/>
                </a:solidFill>
                <a:latin typeface="Angsana New" pitchFamily="18" charset="-34"/>
              </a:rPr>
              <a:t>แบ่งเป็น  3 ระดับ</a:t>
            </a:r>
          </a:p>
          <a:p>
            <a:pPr marL="990600" lvl="1" indent="-366713" eaLnBrk="1" hangingPunct="1">
              <a:spcBef>
                <a:spcPct val="45000"/>
              </a:spcBef>
              <a:buClr>
                <a:srgbClr val="9900CC"/>
              </a:buClr>
              <a:buFont typeface="Wingdings" pitchFamily="2" charset="2"/>
              <a:buChar char="Ø"/>
            </a:pPr>
            <a:r>
              <a:rPr lang="th-TH" sz="4000" b="1" smtClean="0">
                <a:solidFill>
                  <a:srgbClr val="0000CC"/>
                </a:solidFill>
                <a:latin typeface="Angsana New" pitchFamily="18" charset="-34"/>
              </a:rPr>
              <a:t>ระดับโรงพยาบาล</a:t>
            </a:r>
          </a:p>
          <a:p>
            <a:pPr marL="1398588" lvl="2" eaLnBrk="1" hangingPunct="1">
              <a:spcBef>
                <a:spcPct val="45000"/>
              </a:spcBef>
              <a:buClr>
                <a:srgbClr val="FF3300"/>
              </a:buClr>
            </a:pPr>
            <a:r>
              <a:rPr lang="th-TH" sz="3600" b="1" smtClean="0">
                <a:solidFill>
                  <a:srgbClr val="0000CC"/>
                </a:solidFill>
                <a:latin typeface="Angsana New" pitchFamily="18" charset="-34"/>
              </a:rPr>
              <a:t>ผู้รับผิดชอบคือฝ่ายเวชกรรมสังคม</a:t>
            </a:r>
          </a:p>
          <a:p>
            <a:pPr marL="1398588" lvl="2" eaLnBrk="1" hangingPunct="1">
              <a:spcBef>
                <a:spcPct val="45000"/>
              </a:spcBef>
              <a:buClr>
                <a:srgbClr val="FF3300"/>
              </a:buClr>
            </a:pPr>
            <a:r>
              <a:rPr lang="th-TH" sz="3600" b="1" smtClean="0">
                <a:solidFill>
                  <a:srgbClr val="0000CC"/>
                </a:solidFill>
                <a:latin typeface="Angsana New" pitchFamily="18" charset="-34"/>
              </a:rPr>
              <a:t>เป้าหมายคือผู้ป่วยอายุต่ำกว่า 15 ปี</a:t>
            </a:r>
            <a:br>
              <a:rPr lang="th-TH" sz="3600" b="1" smtClean="0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 sz="3600" b="1" smtClean="0">
                <a:solidFill>
                  <a:srgbClr val="0000CC"/>
                </a:solidFill>
                <a:latin typeface="Angsana New" pitchFamily="18" charset="-34"/>
              </a:rPr>
              <a:t>ที่เข้ามารับการรักษา</a:t>
            </a:r>
          </a:p>
          <a:p>
            <a:pPr marL="1398588" lvl="2" eaLnBrk="1" hangingPunct="1">
              <a:spcBef>
                <a:spcPct val="45000"/>
              </a:spcBef>
              <a:buClr>
                <a:srgbClr val="FF3300"/>
              </a:buClr>
            </a:pPr>
            <a:r>
              <a:rPr lang="th-TH" sz="3600" b="1" smtClean="0">
                <a:solidFill>
                  <a:srgbClr val="0000CC"/>
                </a:solidFill>
                <a:latin typeface="Angsana New" pitchFamily="18" charset="-34"/>
              </a:rPr>
              <a:t>ความถี่ของการดำเนินงานคือ  ทำทุกสัปดาห์</a:t>
            </a:r>
          </a:p>
          <a:p>
            <a:pPr marL="1398588" lvl="2" eaLnBrk="1" hangingPunct="1">
              <a:spcBef>
                <a:spcPct val="45000"/>
              </a:spcBef>
            </a:pPr>
            <a:endParaRPr lang="en-US" sz="2800" b="1" smtClean="0">
              <a:solidFill>
                <a:srgbClr val="0000CC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1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893175" cy="489108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h-TH" sz="20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แหล่งโรค</a:t>
            </a:r>
            <a:r>
              <a:rPr lang="en-US" sz="20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:</a:t>
            </a:r>
            <a:r>
              <a:rPr lang="th-TH" sz="20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เชื้อจะอยู่ในลำไส้ของคนเท่านั้น</a:t>
            </a:r>
            <a:r>
              <a:rPr lang="en-US" sz="20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เมื่อถูกขับถ่ายออกมาภายนอก จะไม่สามารถเพิ่มจำนวนได้ และเชื้อจะอยู่ภายนอกร่างกายในสิ่งแวดล้อมไม่ได้นาน</a:t>
            </a:r>
            <a:endParaRPr lang="en-US" sz="2000" b="1" smtClean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th-TH" sz="2000" b="1" smtClean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h-TH" sz="2000" b="1" smtClean="0">
                <a:latin typeface="Tahoma" pitchFamily="34" charset="0"/>
                <a:cs typeface="Tahoma" pitchFamily="34" charset="0"/>
              </a:rPr>
              <a:t>ระยะฟักตัว</a:t>
            </a:r>
            <a:r>
              <a:rPr lang="en-US" sz="2000" b="1" smtClean="0">
                <a:latin typeface="Tahoma" pitchFamily="34" charset="0"/>
                <a:cs typeface="Tahoma" pitchFamily="34" charset="0"/>
              </a:rPr>
              <a:t>  :  7-10 </a:t>
            </a:r>
            <a:r>
              <a:rPr lang="th-TH" sz="2000" b="1" smtClean="0">
                <a:latin typeface="Tahoma" pitchFamily="34" charset="0"/>
                <a:cs typeface="Tahoma" pitchFamily="34" charset="0"/>
              </a:rPr>
              <a:t>วัน </a:t>
            </a:r>
            <a:r>
              <a:rPr lang="en-US" sz="2000" b="1" smtClean="0">
                <a:latin typeface="Tahoma" pitchFamily="34" charset="0"/>
                <a:cs typeface="Tahoma" pitchFamily="34" charset="0"/>
              </a:rPr>
              <a:t> (3–35)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th-TH" sz="2000" b="1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h-TH" sz="20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การติดต่อ</a:t>
            </a:r>
            <a:r>
              <a:rPr lang="en-US" sz="20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: </a:t>
            </a:r>
            <a:r>
              <a:rPr lang="th-TH" sz="2000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ติดต่อจากคนหนึ่งไปยังอีกคนหนึ่งได้ง่ายมาก  เชื้อไวรัสจะเข้าไปอยู่ในลำไส้ของผู้ติดเชื้อ แล้วผ่านออกมาทางอุจจาระเป็นระยะเวลาประมาณ 1-2 เดือน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h-TH" sz="2000" b="1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 เชื้อที่ผ่านออกมาจะผ่านเข้าสู่ร่างกายของอีกคนหนึ่งทางปาก โดยติดมากับมือ หรือปนเปื้อนมากับอาหาร น้ำดื่ม</a:t>
            </a:r>
            <a:r>
              <a:rPr lang="th-TH" sz="200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000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sz="2000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30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562" name="Group 2"/>
          <p:cNvGraphicFramePr>
            <a:graphicFrameLocks noGrp="1"/>
          </p:cNvGraphicFramePr>
          <p:nvPr>
            <p:ph sz="half" idx="1"/>
          </p:nvPr>
        </p:nvGraphicFramePr>
        <p:xfrm>
          <a:off x="303213" y="909638"/>
          <a:ext cx="4191000" cy="5484815"/>
        </p:xfrm>
        <a:graphic>
          <a:graphicData uri="http://schemas.openxmlformats.org/drawingml/2006/table">
            <a:tbl>
              <a:tblPr/>
              <a:tblGrid>
                <a:gridCol w="3048000"/>
                <a:gridCol w="1143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Disease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ICD-10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AFP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G82, G82.0, G82.3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Acute Anterior Poliomyelitis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A80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Acute Myelopathy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G95.9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Guillain-Barre syndrome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G61.0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Acute Demyelinating neuropathy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G36.9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Acute Axonal Neuropathy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G58, G58.9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Peripheral Neuropathy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G62.9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Acute intermittent porphyria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E80.2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Critical illness neuropathy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G58, G58.8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Myasthenia Gravis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G70.0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Botulism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G05.1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Insecticide intoxication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T60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4606" name="Group 46"/>
          <p:cNvGraphicFramePr>
            <a:graphicFrameLocks noGrp="1"/>
          </p:cNvGraphicFramePr>
          <p:nvPr>
            <p:ph sz="half" idx="2"/>
          </p:nvPr>
        </p:nvGraphicFramePr>
        <p:xfrm>
          <a:off x="4570413" y="908050"/>
          <a:ext cx="4343400" cy="5486402"/>
        </p:xfrm>
        <a:graphic>
          <a:graphicData uri="http://schemas.openxmlformats.org/drawingml/2006/table">
            <a:tbl>
              <a:tblPr/>
              <a:tblGrid>
                <a:gridCol w="31242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Disease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ICD-10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Snake Bite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W59, X20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Tick paralysis,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T63.4,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Idiopathic inflammatory myopathy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G72.4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Trichinosis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G75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Hypokalemic, Hyperkalemic paralysis,  E’lyte Imbalance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G72.3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E87.8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Traumatic neuritis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M79.2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Transverse Myelitis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G37.3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Myalgia Weaknees(Malaise,Fatique)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M79.1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R53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Meningoencephalitis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G04.9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TB Meningitis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G01</a:t>
                      </a:r>
                      <a:endParaRPr kumimoji="0" lang="th-TH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Paralysis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G83.9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6471" name="Rectangle 87"/>
          <p:cNvSpPr>
            <a:spLocks noGrp="1" noChangeArrowheads="1"/>
          </p:cNvSpPr>
          <p:nvPr>
            <p:ph type="title"/>
          </p:nvPr>
        </p:nvSpPr>
        <p:spPr>
          <a:xfrm>
            <a:off x="0" y="58738"/>
            <a:ext cx="9144000" cy="633412"/>
          </a:xfrm>
          <a:solidFill>
            <a:srgbClr val="CCFFFF">
              <a:alpha val="74901"/>
            </a:srgbClr>
          </a:solidFill>
        </p:spPr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</a:rPr>
              <a:t>Causes of AFP and ICD-10</a:t>
            </a:r>
            <a:endParaRPr lang="th-TH" sz="2800" b="1" smtClean="0">
              <a:solidFill>
                <a:srgbClr val="0000FF"/>
              </a:solidFill>
            </a:endParaRP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4572000" y="6480175"/>
            <a:ext cx="4321175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>
                <a:latin typeface="Angsana New" pitchFamily="18" charset="-34"/>
              </a:rPr>
              <a:t>Myocytis		</a:t>
            </a:r>
            <a:r>
              <a:rPr lang="en-US" sz="2600" b="1">
                <a:latin typeface="Angsana New" pitchFamily="18" charset="-34"/>
              </a:rPr>
              <a:t>M 60.8   60.9</a:t>
            </a:r>
            <a:endParaRPr lang="th-TH" sz="2600" b="1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98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0"/>
            <a:ext cx="79486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9750" y="1409700"/>
            <a:ext cx="8135938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รายงานผู้ป่วยทุกการวินิจฉัย รวมทั้งผู้ป่วยที่มีการวินิจฉัยแน่นอนว่าไม่เกี่ยวข้องกับโปลิโอ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th-TH" sz="1400" dirty="0">
              <a:latin typeface="Tahoma" pitchFamily="34" charset="0"/>
              <a:cs typeface="Tahoma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เก็บตัวอย่างอุจจาระ 2 ตัวอย่าง (8 กรัม) ห่างกันอย่างน้อย 24 ชั่วโมง ภายใน 14 วัน หลังมีอาการ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AFP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ส่งศูนย์</a:t>
            </a:r>
            <a:r>
              <a:rPr lang="th-TH" sz="2800" dirty="0" err="1">
                <a:latin typeface="Tahoma" pitchFamily="34" charset="0"/>
                <a:cs typeface="Tahoma" pitchFamily="34" charset="0"/>
              </a:rPr>
              <a:t>วิทย์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ฯ </a:t>
            </a:r>
          </a:p>
          <a:p>
            <a:r>
              <a:rPr lang="th-TH" sz="23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(กรม</a:t>
            </a:r>
            <a:r>
              <a:rPr lang="th-TH" sz="23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วิทย์</a:t>
            </a:r>
            <a:r>
              <a:rPr lang="th-TH" sz="23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ฯ รายงานผลภายใน 14 วันหลังจากได้รับตัวอย่าง)</a:t>
            </a:r>
          </a:p>
          <a:p>
            <a:endParaRPr lang="th-TH" sz="1400" dirty="0">
              <a:latin typeface="Tahoma" pitchFamily="34" charset="0"/>
              <a:cs typeface="Tahoma" pitchFamily="34" charset="0"/>
            </a:endParaRPr>
          </a:p>
          <a:p>
            <a:r>
              <a:rPr lang="th-TH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แจ้งงานระบาดวิทยาของโรงพยาบาล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เพื่อสอบสวนโรค และรายงาน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สำนักระบาดวิทยา</a:t>
            </a:r>
          </a:p>
          <a:p>
            <a:endParaRPr lang="th-TH" sz="1400" dirty="0">
              <a:latin typeface="Tahoma" pitchFamily="34" charset="0"/>
              <a:cs typeface="Tahoma" pitchFamily="34" charset="0"/>
            </a:endParaRPr>
          </a:p>
          <a:p>
            <a:r>
              <a:rPr lang="th-TH" sz="2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4.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นัดผู้ป่วยมา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F/U 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เมื่อครบ 60 วันทุกราย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750" y="468313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เมื่อพบผู้ป่วย </a:t>
            </a:r>
            <a:r>
              <a:rPr lang="en-US" sz="3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AFP </a:t>
            </a:r>
            <a:r>
              <a:rPr lang="th-TH" sz="32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อายุต่ำกว่า 15 ปี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Grp="1" noChangeAspect="1"/>
          </p:cNvGraphicFramePr>
          <p:nvPr>
            <p:ph/>
          </p:nvPr>
        </p:nvGraphicFramePr>
        <p:xfrm>
          <a:off x="1619250" y="620713"/>
          <a:ext cx="6048375" cy="5949950"/>
        </p:xfrm>
        <a:graphic>
          <a:graphicData uri="http://schemas.openxmlformats.org/presentationml/2006/ole">
            <p:oleObj spid="_x0000_s6155" name="Acrobat Document" r:id="rId3" imgW="4770000" imgH="6716160" progId="AcroExch.Document.7">
              <p:embed/>
            </p:oleObj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4213" y="188913"/>
            <a:ext cx="763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20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สติกเกอร์เมื่อพบผู้ป่วย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AFP </a:t>
            </a:r>
            <a:r>
              <a:rPr lang="th-TH" sz="20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ในสถานบริการสาธารณสุข</a:t>
            </a:r>
          </a:p>
        </p:txBody>
      </p:sp>
    </p:spTree>
    <p:extLst>
      <p:ext uri="{BB962C8B-B14F-4D97-AF65-F5344CB8AC3E}">
        <p14:creationId xmlns:p14="http://schemas.microsoft.com/office/powerpoint/2010/main" xmlns="" val="1038245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>
              <a:lnSpc>
                <a:spcPct val="180000"/>
              </a:lnSpc>
            </a:pPr>
            <a:r>
              <a:rPr lang="th-TH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ผลการเฝ้าระวังผู้ป่วย </a:t>
            </a:r>
            <a:r>
              <a:rPr lang="en-US" b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AFP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smtClean="0">
                <a:latin typeface="Tahoma" pitchFamily="34" charset="0"/>
                <a:cs typeface="Tahoma" pitchFamily="34" charset="0"/>
              </a:rPr>
            </a:br>
            <a:r>
              <a:rPr lang="th-TH" b="1" smtClean="0">
                <a:latin typeface="Tahoma" pitchFamily="34" charset="0"/>
                <a:cs typeface="Tahoma" pitchFamily="34" charset="0"/>
              </a:rPr>
              <a:t>ประเทศไทย ปี 2549-255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7</a:t>
            </a:r>
            <a:r>
              <a:rPr lang="th-TH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endParaRPr lang="th-TH" b="1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0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4000" b="1" smtClean="0">
                <a:latin typeface="Angsana New" pitchFamily="18" charset="-34"/>
              </a:rPr>
              <a:t>อัตราป่วยต่อแสนประชากร ผู้ป่วยกล้ามเนื้ออัมพาต</a:t>
            </a:r>
            <a:br>
              <a:rPr lang="th-TH" sz="4000" b="1" smtClean="0">
                <a:latin typeface="Angsana New" pitchFamily="18" charset="-34"/>
              </a:rPr>
            </a:br>
            <a:r>
              <a:rPr lang="th-TH" sz="4000" b="1" smtClean="0">
                <a:latin typeface="Angsana New" pitchFamily="18" charset="-34"/>
              </a:rPr>
              <a:t>อ่อนปวกเปียกแบบเฉียบพลัน</a:t>
            </a:r>
            <a:r>
              <a:rPr lang="en-US" sz="4000" b="1" smtClean="0">
                <a:latin typeface="Angsana New" pitchFamily="18" charset="-34"/>
              </a:rPr>
              <a:t>(AFP) </a:t>
            </a:r>
            <a:r>
              <a:rPr lang="th-TH" sz="4000" b="1" smtClean="0">
                <a:latin typeface="Angsana New" pitchFamily="18" charset="-34"/>
              </a:rPr>
              <a:t>พ.ศ. </a:t>
            </a:r>
            <a:r>
              <a:rPr lang="en-US" sz="4000" b="1" smtClean="0">
                <a:latin typeface="Angsana New" pitchFamily="18" charset="-34"/>
              </a:rPr>
              <a:t>2549-2557</a:t>
            </a:r>
            <a:endParaRPr lang="th-TH" sz="4000" b="1" smtClean="0">
              <a:latin typeface="Angsana New" pitchFamily="18" charset="-34"/>
            </a:endParaRP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1588" y="1628775"/>
          <a:ext cx="9145588" cy="5048250"/>
        </p:xfrm>
        <a:graphic>
          <a:graphicData uri="http://schemas.openxmlformats.org/presentationml/2006/ole">
            <p:oleObj spid="_x0000_s7179" name="แผนภูมิ" r:id="rId3" imgW="8229552" imgH="4543384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1095626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4" descr="Afp2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982663"/>
            <a:ext cx="30956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5" descr="afp20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275" y="985838"/>
            <a:ext cx="30940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47638" y="214313"/>
            <a:ext cx="8996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66813" indent="-1166813" algn="ctr">
              <a:tabLst>
                <a:tab pos="1071563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Non-polio AFP rate among children under 15 years of age by province </a:t>
            </a:r>
          </a:p>
          <a:p>
            <a:pPr marL="1166813" indent="-1166813" algn="ctr">
              <a:tabLst>
                <a:tab pos="1071563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(1</a:t>
            </a:r>
            <a:r>
              <a:rPr lang="en-US" sz="18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administrative level) in Thailand (2011-2012)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SV Rojchana" pitchFamily="2" charset="-34"/>
            </a:endParaRPr>
          </a:p>
        </p:txBody>
      </p:sp>
      <p:grpSp>
        <p:nvGrpSpPr>
          <p:cNvPr id="21509" name="Group 40"/>
          <p:cNvGrpSpPr>
            <a:grpSpLocks/>
          </p:cNvGrpSpPr>
          <p:nvPr/>
        </p:nvGrpSpPr>
        <p:grpSpPr bwMode="auto">
          <a:xfrm>
            <a:off x="2978150" y="5180013"/>
            <a:ext cx="2200275" cy="915987"/>
            <a:chOff x="2032" y="3263"/>
            <a:chExt cx="1502" cy="577"/>
          </a:xfrm>
        </p:grpSpPr>
        <p:sp>
          <p:nvSpPr>
            <p:cNvPr id="21512" name="Text Box 22"/>
            <p:cNvSpPr txBox="1">
              <a:spLocks noChangeArrowheads="1"/>
            </p:cNvSpPr>
            <p:nvPr/>
          </p:nvSpPr>
          <p:spPr bwMode="auto">
            <a:xfrm>
              <a:off x="2149" y="3445"/>
              <a:ext cx="130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1600" b="1"/>
                <a:t>AFP &lt; 2/100,0000 </a:t>
              </a:r>
            </a:p>
          </p:txBody>
        </p:sp>
        <p:sp>
          <p:nvSpPr>
            <p:cNvPr id="21513" name="Text Box 23"/>
            <p:cNvSpPr txBox="1">
              <a:spLocks noChangeArrowheads="1"/>
            </p:cNvSpPr>
            <p:nvPr/>
          </p:nvSpPr>
          <p:spPr bwMode="auto">
            <a:xfrm>
              <a:off x="2149" y="3627"/>
              <a:ext cx="13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1600" b="1"/>
                <a:t>AFP &gt;= 2/100,0000 </a:t>
              </a:r>
            </a:p>
          </p:txBody>
        </p:sp>
        <p:sp>
          <p:nvSpPr>
            <p:cNvPr id="21514" name="Rectangle 25"/>
            <p:cNvSpPr>
              <a:spLocks noChangeArrowheads="1"/>
            </p:cNvSpPr>
            <p:nvPr/>
          </p:nvSpPr>
          <p:spPr bwMode="auto">
            <a:xfrm>
              <a:off x="2035" y="3480"/>
              <a:ext cx="113" cy="1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26"/>
            <p:cNvSpPr>
              <a:spLocks noChangeArrowheads="1"/>
            </p:cNvSpPr>
            <p:nvPr/>
          </p:nvSpPr>
          <p:spPr bwMode="auto">
            <a:xfrm>
              <a:off x="2032" y="3302"/>
              <a:ext cx="113" cy="1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Text Box 27"/>
            <p:cNvSpPr txBox="1">
              <a:spLocks noChangeArrowheads="1"/>
            </p:cNvSpPr>
            <p:nvPr/>
          </p:nvSpPr>
          <p:spPr bwMode="auto">
            <a:xfrm>
              <a:off x="2149" y="3263"/>
              <a:ext cx="97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sz="1600" b="1"/>
                <a:t>No AFP case</a:t>
              </a:r>
            </a:p>
          </p:txBody>
        </p:sp>
        <p:sp>
          <p:nvSpPr>
            <p:cNvPr id="21517" name="Rectangle 28"/>
            <p:cNvSpPr>
              <a:spLocks noChangeArrowheads="1"/>
            </p:cNvSpPr>
            <p:nvPr/>
          </p:nvSpPr>
          <p:spPr bwMode="auto">
            <a:xfrm>
              <a:off x="2036" y="3666"/>
              <a:ext cx="113" cy="11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0" name="Text Box 37"/>
          <p:cNvSpPr txBox="1">
            <a:spLocks noChangeArrowheads="1"/>
          </p:cNvSpPr>
          <p:nvPr/>
        </p:nvSpPr>
        <p:spPr bwMode="auto">
          <a:xfrm>
            <a:off x="1908175" y="440055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2011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21511" name="Text Box 38"/>
          <p:cNvSpPr txBox="1">
            <a:spLocks noChangeArrowheads="1"/>
          </p:cNvSpPr>
          <p:nvPr/>
        </p:nvSpPr>
        <p:spPr bwMode="auto">
          <a:xfrm>
            <a:off x="6542088" y="440055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2012</a:t>
            </a:r>
            <a:endParaRPr lang="th-TH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AFP20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33" y="1010544"/>
            <a:ext cx="2576575" cy="46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4" descr="AFP20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767" y="866180"/>
            <a:ext cx="2730966" cy="49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48565" y="227707"/>
            <a:ext cx="8995435" cy="58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2" tIns="43636" rIns="87272" bIns="43636">
            <a:spAutoFit/>
          </a:bodyPr>
          <a:lstStyle/>
          <a:p>
            <a:pPr marL="1113627" indent="-1113627">
              <a:tabLst>
                <a:tab pos="1022719" algn="l"/>
              </a:tabLst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การรายงานผู้ป่วยอาการอัมพาตเฉียบพลัน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(AFP)</a:t>
            </a:r>
            <a:r>
              <a:rPr lang="th-TH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SV Rojchana" pitchFamily="2" charset="-34"/>
            </a:endParaRPr>
          </a:p>
        </p:txBody>
      </p:sp>
      <p:sp>
        <p:nvSpPr>
          <p:cNvPr id="10245" name="Text Box 37"/>
          <p:cNvSpPr txBox="1">
            <a:spLocks noChangeArrowheads="1"/>
          </p:cNvSpPr>
          <p:nvPr/>
        </p:nvSpPr>
        <p:spPr bwMode="auto">
          <a:xfrm>
            <a:off x="2177490" y="3329286"/>
            <a:ext cx="792344" cy="38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dirty="0">
                <a:cs typeface="Angsana New" pitchFamily="18" charset="-34"/>
              </a:rPr>
              <a:t>2013</a:t>
            </a:r>
            <a:endParaRPr lang="th-TH" sz="1900" b="1" dirty="0">
              <a:cs typeface="Angsana New" pitchFamily="18" charset="-34"/>
            </a:endParaRPr>
          </a:p>
        </p:txBody>
      </p:sp>
      <p:sp>
        <p:nvSpPr>
          <p:cNvPr id="10246" name="Text Box 38"/>
          <p:cNvSpPr txBox="1">
            <a:spLocks noChangeArrowheads="1"/>
          </p:cNvSpPr>
          <p:nvPr/>
        </p:nvSpPr>
        <p:spPr bwMode="auto">
          <a:xfrm>
            <a:off x="5164802" y="3269755"/>
            <a:ext cx="792344" cy="38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dirty="0">
                <a:cs typeface="Angsana New" pitchFamily="18" charset="-34"/>
              </a:rPr>
              <a:t>2014</a:t>
            </a:r>
            <a:endParaRPr lang="th-TH" sz="1900" b="1" dirty="0">
              <a:cs typeface="Angsana New" pitchFamily="18" charset="-34"/>
            </a:endParaRPr>
          </a:p>
        </p:txBody>
      </p:sp>
      <p:pic>
        <p:nvPicPr>
          <p:cNvPr id="10247" name="Picture 13" descr="AFP2015-Mi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1274" y="977802"/>
            <a:ext cx="2693096" cy="49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38"/>
          <p:cNvSpPr txBox="1">
            <a:spLocks noChangeArrowheads="1"/>
          </p:cNvSpPr>
          <p:nvPr/>
        </p:nvSpPr>
        <p:spPr bwMode="auto">
          <a:xfrm>
            <a:off x="7112162" y="3952876"/>
            <a:ext cx="1776948" cy="3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2" tIns="43636" rIns="87272" bIns="4363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b="1" dirty="0">
                <a:cs typeface="Angsana New" pitchFamily="18" charset="-34"/>
              </a:rPr>
              <a:t>2015 (Jan-Jun)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472957" y="4137425"/>
            <a:ext cx="1901492" cy="900711"/>
            <a:chOff x="2032" y="3263"/>
            <a:chExt cx="1298" cy="567"/>
          </a:xfrm>
        </p:grpSpPr>
        <p:sp>
          <p:nvSpPr>
            <p:cNvPr id="10250" name="Text Box 22"/>
            <p:cNvSpPr txBox="1">
              <a:spLocks noChangeArrowheads="1"/>
            </p:cNvSpPr>
            <p:nvPr/>
          </p:nvSpPr>
          <p:spPr bwMode="auto">
            <a:xfrm>
              <a:off x="2149" y="3445"/>
              <a:ext cx="114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1" dirty="0"/>
                <a:t>AFP &lt; 2/100,0000  </a:t>
              </a:r>
            </a:p>
          </p:txBody>
        </p:sp>
        <p:sp>
          <p:nvSpPr>
            <p:cNvPr id="10251" name="Text Box 23"/>
            <p:cNvSpPr txBox="1">
              <a:spLocks noChangeArrowheads="1"/>
            </p:cNvSpPr>
            <p:nvPr/>
          </p:nvSpPr>
          <p:spPr bwMode="auto">
            <a:xfrm>
              <a:off x="2149" y="3627"/>
              <a:ext cx="118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1" dirty="0"/>
                <a:t>AFP &gt;= 2/100,0000 </a:t>
              </a:r>
            </a:p>
          </p:txBody>
        </p:sp>
        <p:sp>
          <p:nvSpPr>
            <p:cNvPr id="10252" name="Rectangle 25"/>
            <p:cNvSpPr>
              <a:spLocks noChangeArrowheads="1"/>
            </p:cNvSpPr>
            <p:nvPr/>
          </p:nvSpPr>
          <p:spPr bwMode="auto">
            <a:xfrm>
              <a:off x="2035" y="3480"/>
              <a:ext cx="113" cy="1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53" name="Rectangle 26"/>
            <p:cNvSpPr>
              <a:spLocks noChangeArrowheads="1"/>
            </p:cNvSpPr>
            <p:nvPr/>
          </p:nvSpPr>
          <p:spPr bwMode="auto">
            <a:xfrm>
              <a:off x="2032" y="3302"/>
              <a:ext cx="113" cy="1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54" name="Text Box 27"/>
            <p:cNvSpPr txBox="1">
              <a:spLocks noChangeArrowheads="1"/>
            </p:cNvSpPr>
            <p:nvPr/>
          </p:nvSpPr>
          <p:spPr bwMode="auto">
            <a:xfrm>
              <a:off x="2149" y="3263"/>
              <a:ext cx="78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1" dirty="0"/>
                <a:t>No AFP case</a:t>
              </a:r>
            </a:p>
          </p:txBody>
        </p:sp>
        <p:sp>
          <p:nvSpPr>
            <p:cNvPr id="10255" name="Rectangle 28"/>
            <p:cNvSpPr>
              <a:spLocks noChangeArrowheads="1"/>
            </p:cNvSpPr>
            <p:nvPr/>
          </p:nvSpPr>
          <p:spPr bwMode="auto">
            <a:xfrm>
              <a:off x="2036" y="3666"/>
              <a:ext cx="113" cy="11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>
            <a:normAutofit fontScale="90000"/>
          </a:bodyPr>
          <a:lstStyle/>
          <a:p>
            <a:r>
              <a:rPr lang="th-TH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การดำเนินการสอบสวน และควบคุมโรค ภายหลังพบผู้ป่วย </a:t>
            </a:r>
            <a:r>
              <a:rPr lang="en-US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AFP </a:t>
            </a:r>
            <a:r>
              <a:rPr lang="th-TH" sz="2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ปี 2541-2554</a:t>
            </a:r>
            <a:r>
              <a:rPr lang="en-US" sz="28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80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9075" name="Text Box 3"/>
          <p:cNvSpPr txBox="1">
            <a:spLocks noChangeArrowheads="1"/>
          </p:cNvSpPr>
          <p:nvPr/>
        </p:nvSpPr>
        <p:spPr bwMode="auto">
          <a:xfrm>
            <a:off x="7705725" y="6345238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  8 ส.ค. 54</a:t>
            </a:r>
          </a:p>
        </p:txBody>
      </p:sp>
      <p:graphicFrame>
        <p:nvGraphicFramePr>
          <p:cNvPr id="3686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125538"/>
          <a:ext cx="9144000" cy="5183187"/>
        </p:xfrm>
        <a:graphic>
          <a:graphicData uri="http://schemas.openxmlformats.org/presentationml/2006/ole">
            <p:oleObj spid="_x0000_s8203" name="แผนภูมิ" r:id="rId4" imgW="5486400" imgH="2895735" progId="MSGraph.Chart.8">
              <p:embed/>
            </p:oleObj>
          </a:graphicData>
        </a:graphic>
      </p:graphicFrame>
      <p:sp>
        <p:nvSpPr>
          <p:cNvPr id="36869" name="Line 6"/>
          <p:cNvSpPr>
            <a:spLocks noChangeShapeType="1"/>
          </p:cNvSpPr>
          <p:nvPr/>
        </p:nvSpPr>
        <p:spPr bwMode="auto">
          <a:xfrm flipV="1">
            <a:off x="903288" y="1830388"/>
            <a:ext cx="7916862" cy="142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V="1">
            <a:off x="971550" y="2217738"/>
            <a:ext cx="7848600" cy="0"/>
          </a:xfrm>
          <a:prstGeom prst="line">
            <a:avLst/>
          </a:prstGeom>
          <a:noFill/>
          <a:ln w="19050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55650" y="1108075"/>
            <a:ext cx="1008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1400" b="1">
                <a:latin typeface="Tahoma" pitchFamily="34" charset="0"/>
                <a:cs typeface="Tahoma" pitchFamily="34" charset="0"/>
              </a:rPr>
              <a:t>ร้อยละ</a:t>
            </a:r>
          </a:p>
        </p:txBody>
      </p:sp>
      <p:sp>
        <p:nvSpPr>
          <p:cNvPr id="899081" name="Text Box 9"/>
          <p:cNvSpPr txBox="1">
            <a:spLocks noChangeArrowheads="1"/>
          </p:cNvSpPr>
          <p:nvPr/>
        </p:nvSpPr>
        <p:spPr bwMode="auto">
          <a:xfrm>
            <a:off x="1042988" y="1539875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เกณฑ์ที่กำหนด  90</a:t>
            </a:r>
            <a:r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%</a:t>
            </a:r>
            <a:endParaRPr lang="th-TH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52595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h-TH" b="1" smtClean="0">
                <a:latin typeface="Angsana New" pitchFamily="18" charset="-34"/>
              </a:rPr>
              <a:t>ร้อยละของการสอบสวนผู้ป่วย </a:t>
            </a:r>
            <a:r>
              <a:rPr lang="en-US" b="1" smtClean="0">
                <a:latin typeface="Angsana New" pitchFamily="18" charset="-34"/>
              </a:rPr>
              <a:t>AFP </a:t>
            </a:r>
            <a:r>
              <a:rPr lang="th-TH" b="1" smtClean="0">
                <a:latin typeface="Angsana New" pitchFamily="18" charset="-34"/>
              </a:rPr>
              <a:t>ภายใน 48 ชั่วโมง พ.ศ. 2552-2557</a:t>
            </a: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69850" y="1628775"/>
          <a:ext cx="9080500" cy="5040313"/>
        </p:xfrm>
        <a:graphic>
          <a:graphicData uri="http://schemas.openxmlformats.org/presentationml/2006/ole">
            <p:oleObj spid="_x0000_s9227" name="แผนภูมิ" r:id="rId3" imgW="7858129" imgH="4362588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5068545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404813"/>
            <a:ext cx="8893175" cy="58769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h-TH" sz="24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การรักษาแบบประคับประคอง และการดูแลผู้ป่วย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- ในระยะแรกที่มีอาการปวดตามกล้ามเนื้อ ใช้ผ้าชุบน้ำอุ่นประคบ </a:t>
            </a:r>
            <a:b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ให้นอนพักคอยดูแลอย่างใกล้ชิด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	- ถ้ามีอัมพาต และมีการหายใจลำบากจะต้องใช้เครื่องช่วยหายใจ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	-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เมื่อไม่มีกล้ามเนื้อเป็นอัมพาตเพิ่มมากขึ้น และหายปวด </a:t>
            </a:r>
            <a:b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จึงเริ่มให้การนวดเพื่อฟื้นฟูสมรรถภาพของกล้ามเนื้อ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sz="20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h-TH" sz="24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การป้องกัน</a:t>
            </a:r>
            <a:endParaRPr lang="en-US" sz="2400" b="1" dirty="0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	- </a:t>
            </a: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รับวัคซีนโปลิโอให้ครบ 5 ครั้ง เมื่ออายุ 2, 4</a:t>
            </a:r>
            <a:r>
              <a:rPr lang="en-US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6 เดือน</a:t>
            </a:r>
            <a:r>
              <a:rPr lang="en-US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1.5 ปี และ</a:t>
            </a:r>
            <a:r>
              <a:rPr lang="en-US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4 ปี 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และไปรับวัคซีนโปลิโอในช่วงที่มีการรณรงค์อีกทุกครั้ง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	- ป้องกันการติดเชื้อและการแพร่กระจายของโรคโปลิโอได้  ดังนี้</a:t>
            </a:r>
          </a:p>
          <a:p>
            <a:pPr lvl="2">
              <a:lnSpc>
                <a:spcPct val="130000"/>
              </a:lnSpc>
              <a:spcBef>
                <a:spcPct val="0"/>
              </a:spcBef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ล้างมือก่อนรับประทานอาหารทุกครั้ง</a:t>
            </a:r>
          </a:p>
          <a:p>
            <a:pPr lvl="2">
              <a:lnSpc>
                <a:spcPct val="130000"/>
              </a:lnSpc>
              <a:spcBef>
                <a:spcPct val="0"/>
              </a:spcBef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รับประทานอาหารและน้ำดื่มที่สะอาด</a:t>
            </a:r>
          </a:p>
          <a:p>
            <a:pPr lvl="2">
              <a:lnSpc>
                <a:spcPct val="130000"/>
              </a:lnSpc>
              <a:spcBef>
                <a:spcPct val="0"/>
              </a:spcBef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ล้างมือให้สะอาดหลังจากถ่ายอุจจาระทุกครั้ง</a:t>
            </a:r>
          </a:p>
        </p:txBody>
      </p:sp>
    </p:spTree>
    <p:extLst>
      <p:ext uri="{BB962C8B-B14F-4D97-AF65-F5344CB8AC3E}">
        <p14:creationId xmlns:p14="http://schemas.microsoft.com/office/powerpoint/2010/main" xmlns="" val="299923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808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/>
              <a:t>การรณรงค์ให้วัคซีนโปลิโอในกลุ่มเสี่ยง</a:t>
            </a:r>
            <a:endParaRPr lang="th-TH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solidFill>
                  <a:srgbClr val="000099"/>
                </a:solidFill>
              </a:rPr>
              <a:t> </a:t>
            </a:r>
            <a:r>
              <a:rPr lang="th-TH" sz="3200" b="1" dirty="0" smtClean="0">
                <a:solidFill>
                  <a:srgbClr val="000099"/>
                </a:solidFill>
              </a:rPr>
              <a:t>คณะกรรมการที่ปรึกษาฯ  แนะนำให้ดำเนินการในพื้นที่เสี่ยงที่ไม่สามารถเก็บตกวัคซีนตามระบบปกติ  โดยเน้นเฉพาะเด็กกลุ่มเสี่ยงและให้ดำเนินการปีเว้นปี ยกเว้นพื้นที่สามจังหวัดภาคใต้ให้ทำทุกปี</a:t>
            </a:r>
          </a:p>
          <a:p>
            <a:pPr>
              <a:buFont typeface="Arial" pitchFamily="34" charset="0"/>
              <a:buChar char="•"/>
            </a:pPr>
            <a:endParaRPr lang="th-TH" sz="3200" dirty="0" smtClean="0">
              <a:solidFill>
                <a:srgbClr val="000099"/>
              </a:solidFill>
            </a:endParaRPr>
          </a:p>
        </p:txBody>
      </p:sp>
      <p:pic>
        <p:nvPicPr>
          <p:cNvPr id="25601" name="Picture 1" descr="C:\Users\acer\Documents\elimination\Polio&amp;ME_Oct10until30Nov13\งบประมาณ56\ส่งงานงวดแรก30พย.55\สื่อโปลิโอ 2 ภาษา\02 ไวนิลเล็กติดบางจุ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068960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564904"/>
            <a:ext cx="58326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C00000"/>
                </a:solidFill>
              </a:rPr>
              <a:t> แต่เนื่องจากกิจกรรม วัคซีน </a:t>
            </a:r>
            <a:r>
              <a:rPr lang="en-US" sz="2800" b="1" dirty="0" smtClean="0">
                <a:solidFill>
                  <a:srgbClr val="C00000"/>
                </a:solidFill>
              </a:rPr>
              <a:t>IPV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</a:rPr>
              <a:t>และ </a:t>
            </a:r>
            <a:r>
              <a:rPr lang="en-US" sz="2800" b="1" dirty="0" err="1" smtClean="0">
                <a:solidFill>
                  <a:srgbClr val="C00000"/>
                </a:solidFill>
              </a:rPr>
              <a:t>tOPV-bOPV</a:t>
            </a:r>
            <a:r>
              <a:rPr lang="en-US" sz="2800" b="1" dirty="0" smtClean="0">
                <a:solidFill>
                  <a:srgbClr val="C00000"/>
                </a:solidFill>
              </a:rPr>
              <a:t> switching </a:t>
            </a:r>
            <a:r>
              <a:rPr lang="th-TH" sz="3200" b="1" dirty="0" smtClean="0">
                <a:solidFill>
                  <a:srgbClr val="C00000"/>
                </a:solidFill>
              </a:rPr>
              <a:t>ในช่วงนี้ </a:t>
            </a:r>
            <a:r>
              <a:rPr lang="th-TH" sz="3200" b="1" u="sng" dirty="0" smtClean="0">
                <a:solidFill>
                  <a:srgbClr val="C00000"/>
                </a:solidFill>
              </a:rPr>
              <a:t>จึงงดการรณรงค์วัคซีนโปลิโอในปี 2559</a:t>
            </a:r>
          </a:p>
          <a:p>
            <a:pPr>
              <a:buFont typeface="Arial" pitchFamily="34" charset="0"/>
              <a:buChar char="•"/>
            </a:pPr>
            <a:endParaRPr lang="th-TH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h-TH" sz="3200" b="1" u="sng" dirty="0" smtClean="0">
                <a:solidFill>
                  <a:schemeClr val="accent6">
                    <a:lumMod val="50000"/>
                  </a:schemeClr>
                </a:solidFill>
              </a:rPr>
              <a:t> ยกเว้นพื้นที่สามจังหวัดภาคใต้ ให้รณรงค์ในเดือนมกราคม และกุมภาพันธ์ 2559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</a:rPr>
              <a:t>เนื่องจากเป็นพื้นที่มีปัญหาความรุนแรง หากมีการเกิดโรคขึ้น จะไม่สามารถควบคุมโรคได้โดยเร็ว </a:t>
            </a:r>
            <a:endParaRPr lang="th-TH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5888"/>
            <a:ext cx="9144000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lang="en-US" altLang="en-US" sz="24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ครอบคลุม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การได้รับวัคซีนป้องกันโรคโปลิโอ 3 ครั้ง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OPV3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dirty="0" err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และจำนวนผู้ป่วยโปลิโอ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ในประเทศไทย </a:t>
            </a:r>
            <a:r>
              <a:rPr lang="en-US" altLang="en-US" sz="2400" dirty="0" err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2504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2558</a:t>
            </a:r>
            <a:endParaRPr lang="th-TH" altLang="en-US" sz="24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339" name="Group 17"/>
          <p:cNvGrpSpPr>
            <a:grpSpLocks/>
          </p:cNvGrpSpPr>
          <p:nvPr/>
        </p:nvGrpSpPr>
        <p:grpSpPr bwMode="auto">
          <a:xfrm>
            <a:off x="14288" y="981075"/>
            <a:ext cx="8948737" cy="5688013"/>
            <a:chOff x="9" y="618"/>
            <a:chExt cx="5637" cy="3344"/>
          </a:xfrm>
        </p:grpSpPr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266" y="618"/>
            <a:ext cx="5380" cy="3188"/>
          </p:xfrm>
          <a:graphic>
            <a:graphicData uri="http://schemas.openxmlformats.org/presentationml/2006/ole">
              <p:oleObj spid="_x0000_s10251" name="Worksheet" r:id="rId3" imgW="8544052" imgH="5057902" progId="Excel.Sheet.8">
                <p:embed/>
              </p:oleObj>
            </a:graphicData>
          </a:graphic>
        </p:graphicFrame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992" y="2622"/>
              <a:ext cx="1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219" y="2269"/>
              <a:ext cx="522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2537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NID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3484" y="2622"/>
              <a:ext cx="1744" cy="8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3490" y="2626"/>
              <a:ext cx="1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3632" y="2269"/>
              <a:ext cx="69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2543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  <a:cs typeface="Tahoma" panose="020B0604030504040204" pitchFamily="34" charset="0"/>
                </a:rPr>
                <a:t>sNID</a:t>
              </a: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139" y="3226"/>
              <a:ext cx="532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 rot="-5400000">
              <a:off x="-69" y="3326"/>
              <a:ext cx="4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EucrosiaUPC" panose="02020603050405020304" pitchFamily="18" charset="-34"/>
                  <a:cs typeface="EucrosiaUPC" panose="02020603050405020304" pitchFamily="18" charset="-34"/>
                </a:rPr>
                <a:t>2495</a:t>
              </a:r>
              <a:endParaRPr lang="th-TH" altLang="en-US" sz="2200">
                <a:latin typeface="EucrosiaUPC" panose="02020603050405020304" pitchFamily="18" charset="-34"/>
                <a:cs typeface="EucrosiaUPC" panose="02020603050405020304" pitchFamily="18" charset="-34"/>
              </a:endParaRPr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9" y="3662"/>
              <a:ext cx="87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400">
                  <a:latin typeface="Tahoma" panose="020B0604030504040204" pitchFamily="34" charset="0"/>
                  <a:cs typeface="Tahoma" panose="020B0604030504040204" pitchFamily="34" charset="0"/>
                </a:rPr>
                <a:t>ระบาดครั้งแรก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400">
                  <a:latin typeface="Tahoma" panose="020B0604030504040204" pitchFamily="34" charset="0"/>
                  <a:cs typeface="Tahoma" panose="020B0604030504040204" pitchFamily="34" charset="0"/>
                </a:rPr>
                <a:t>(394 ราย)</a:t>
              </a: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V="1">
              <a:off x="336" y="3173"/>
              <a:ext cx="115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 flipV="1">
              <a:off x="381" y="3169"/>
              <a:ext cx="11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กล่องข้อความ 1"/>
          <p:cNvSpPr txBox="1"/>
          <p:nvPr/>
        </p:nvSpPr>
        <p:spPr>
          <a:xfrm>
            <a:off x="5098883" y="2994514"/>
            <a:ext cx="167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2540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Last polio cases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ลูกศรเชื่อมต่อแบบตรง 3"/>
          <p:cNvCxnSpPr>
            <a:stCxn id="2" idx="2"/>
          </p:cNvCxnSpPr>
          <p:nvPr/>
        </p:nvCxnSpPr>
        <p:spPr>
          <a:xfrm>
            <a:off x="5938838" y="3640845"/>
            <a:ext cx="0" cy="14667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661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800" b="1" dirty="0" smtClean="0">
                <a:solidFill>
                  <a:srgbClr val="000099"/>
                </a:solidFill>
              </a:rPr>
              <a:t>ผู้ป่วยโปลิโอรายสุดท้ายของไทย </a:t>
            </a:r>
          </a:p>
          <a:p>
            <a:r>
              <a:rPr lang="th-TH" sz="3600" b="1" dirty="0" smtClean="0"/>
              <a:t>เด็กชายอายุ  10 ปี </a:t>
            </a:r>
          </a:p>
          <a:p>
            <a:r>
              <a:rPr lang="th-TH" sz="3600" b="1" dirty="0" smtClean="0"/>
              <a:t>บ้านอยู่อำเภอเมือง จังหวัดเลย               </a:t>
            </a:r>
          </a:p>
          <a:p>
            <a:r>
              <a:rPr lang="th-TH" sz="3600" b="1" dirty="0" smtClean="0"/>
              <a:t>เริ่มป่วย เมษายน 2540 </a:t>
            </a:r>
          </a:p>
          <a:p>
            <a:r>
              <a:rPr lang="th-TH" sz="3600" b="1" dirty="0" smtClean="0"/>
              <a:t>บิดามารดารับจ้างก่อสร้าง โยกย้ายที่อยู่บ่อย ทำให้ผู้ป่วยได้รับ </a:t>
            </a:r>
            <a:r>
              <a:rPr lang="en-US" sz="2800" b="1" dirty="0" smtClean="0"/>
              <a:t>OPV</a:t>
            </a:r>
            <a:r>
              <a:rPr lang="en-US" sz="3600" b="1" dirty="0" smtClean="0"/>
              <a:t> </a:t>
            </a:r>
            <a:r>
              <a:rPr lang="th-TH" sz="3600" b="1" dirty="0" smtClean="0"/>
              <a:t>เพียง 1 ครั้ง    </a:t>
            </a:r>
          </a:p>
          <a:p>
            <a:r>
              <a:rPr lang="th-TH" sz="3600" b="1" dirty="0" smtClean="0"/>
              <a:t>ตรวจพบเชื้อโปลิโอ</a:t>
            </a:r>
            <a:r>
              <a:rPr lang="th-TH" sz="3600" b="1" dirty="0" err="1" smtClean="0"/>
              <a:t>ทัยป์</a:t>
            </a:r>
            <a:r>
              <a:rPr lang="th-TH" sz="3600" b="1" dirty="0" smtClean="0"/>
              <a:t> 1 </a:t>
            </a:r>
          </a:p>
          <a:p>
            <a:r>
              <a:rPr lang="th-TH" sz="3600" b="1" dirty="0" smtClean="0">
                <a:solidFill>
                  <a:srgbClr val="FF0000"/>
                </a:solidFill>
              </a:rPr>
              <a:t>ผู้ป่วยเสียชีวิต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4968552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sz="4000" b="1" dirty="0" smtClean="0">
                <a:solidFill>
                  <a:srgbClr val="000099"/>
                </a:solidFill>
              </a:rPr>
              <a:t>ผู้ป่วยโปลิโอจากเชื้อวัคซีนกลายพันธุ์ </a:t>
            </a:r>
            <a:r>
              <a:rPr lang="en-US" sz="3400" b="1" dirty="0" smtClean="0">
                <a:solidFill>
                  <a:srgbClr val="000099"/>
                </a:solidFill>
              </a:rPr>
              <a:t>(</a:t>
            </a:r>
            <a:r>
              <a:rPr lang="en-US" sz="3400" b="1" dirty="0" err="1" smtClean="0">
                <a:solidFill>
                  <a:srgbClr val="000099"/>
                </a:solidFill>
              </a:rPr>
              <a:t>iVDPV</a:t>
            </a:r>
            <a:r>
              <a:rPr lang="en-US" sz="3400" b="1" dirty="0" smtClean="0">
                <a:solidFill>
                  <a:srgbClr val="000099"/>
                </a:solidFill>
              </a:rPr>
              <a:t>)</a:t>
            </a:r>
            <a:r>
              <a:rPr lang="th-TH" sz="3400" b="1" dirty="0" smtClean="0">
                <a:solidFill>
                  <a:srgbClr val="000099"/>
                </a:solidFill>
              </a:rPr>
              <a:t> </a:t>
            </a:r>
          </a:p>
          <a:p>
            <a:pPr>
              <a:buNone/>
            </a:pPr>
            <a:endParaRPr lang="th-TH" sz="26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th-TH" b="1" dirty="0" smtClean="0"/>
              <a:t>เด็กชายอายุ 1.5 ปี </a:t>
            </a:r>
          </a:p>
          <a:p>
            <a:pPr>
              <a:lnSpc>
                <a:spcPct val="120000"/>
              </a:lnSpc>
            </a:pPr>
            <a:r>
              <a:rPr lang="th-TH" b="1" dirty="0" smtClean="0"/>
              <a:t>บ้านอยู่อำเภอผาขาว จังหวัดเลย </a:t>
            </a:r>
          </a:p>
          <a:p>
            <a:pPr>
              <a:lnSpc>
                <a:spcPct val="120000"/>
              </a:lnSpc>
            </a:pPr>
            <a:r>
              <a:rPr lang="th-TH" b="1" dirty="0" smtClean="0"/>
              <a:t>เริ่มป่วย เมษายน 2546 </a:t>
            </a:r>
          </a:p>
          <a:p>
            <a:pPr>
              <a:lnSpc>
                <a:spcPct val="120000"/>
              </a:lnSpc>
            </a:pPr>
            <a:r>
              <a:rPr lang="th-TH" b="1" dirty="0" smtClean="0"/>
              <a:t>ผู้ป่วยได้รับ </a:t>
            </a:r>
            <a:r>
              <a:rPr lang="en-US" sz="2400" b="1" dirty="0" smtClean="0"/>
              <a:t>OPV</a:t>
            </a:r>
            <a:r>
              <a:rPr lang="en-US" b="1" dirty="0" smtClean="0"/>
              <a:t> </a:t>
            </a:r>
            <a:r>
              <a:rPr lang="th-TH" b="1" dirty="0" smtClean="0"/>
              <a:t>5 ครั้ง ตามเกณฑ์ 3 ครั้ง และในช่วงรณรงค์ 2 ครั้ง </a:t>
            </a:r>
          </a:p>
          <a:p>
            <a:pPr>
              <a:lnSpc>
                <a:spcPct val="120000"/>
              </a:lnSpc>
            </a:pPr>
            <a:r>
              <a:rPr lang="th-TH" b="1" dirty="0" smtClean="0"/>
              <a:t>ตรวจพบเชื้อโปลิโอสายพันธุ์วัคซีน</a:t>
            </a:r>
            <a:r>
              <a:rPr lang="th-TH" b="1" dirty="0" err="1" smtClean="0"/>
              <a:t>ทัยป์</a:t>
            </a:r>
            <a:r>
              <a:rPr lang="th-TH" b="1" dirty="0" smtClean="0"/>
              <a:t> 2 กลายพันธุ์ และต่อมาตรวจพบว่าผู้ป่วยเป็นโรคภูมิคุ้มกันบกพร่องชนิด </a:t>
            </a:r>
            <a:r>
              <a:rPr lang="en-US" sz="2400" b="1" dirty="0" err="1" smtClean="0"/>
              <a:t>hypogammaglobulinemia</a:t>
            </a:r>
            <a:r>
              <a:rPr lang="en-US" b="1" dirty="0" smtClean="0"/>
              <a:t> </a:t>
            </a:r>
            <a:endParaRPr lang="th-TH" b="1" dirty="0" smtClean="0"/>
          </a:p>
          <a:p>
            <a:pPr>
              <a:lnSpc>
                <a:spcPct val="120000"/>
              </a:lnSpc>
            </a:pPr>
            <a:r>
              <a:rPr lang="th-TH" b="1" dirty="0" smtClean="0"/>
              <a:t>ปัจจุบันผู้ป่วยมีอาการอัมพาตขาซ้าย และได้รับการรักษาโรคภูมิคุ้มกันบกพร่องต่อเนื่อง</a:t>
            </a:r>
            <a:endParaRPr lang="th-TH" b="1" dirty="0"/>
          </a:p>
        </p:txBody>
      </p:sp>
      <p:pic>
        <p:nvPicPr>
          <p:cNvPr id="21506" name="รูปภาพ 0" descr="P1010058.jpg"/>
          <p:cNvPicPr>
            <a:picLocks noChangeAspect="1" noChangeArrowheads="1"/>
          </p:cNvPicPr>
          <p:nvPr/>
        </p:nvPicPr>
        <p:blipFill>
          <a:blip r:embed="rId2" cstate="print"/>
          <a:srcRect l="14435" t="32408" r="18848"/>
          <a:stretch>
            <a:fillRect/>
          </a:stretch>
        </p:blipFill>
        <p:spPr bwMode="auto">
          <a:xfrm>
            <a:off x="5580112" y="1196752"/>
            <a:ext cx="3296043" cy="446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5157192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วศิน อายุ 8 ปี 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296614" y="4077072"/>
            <a:ext cx="3356446" cy="3544305"/>
            <a:chOff x="-571536" y="2027265"/>
            <a:chExt cx="5148263" cy="5759453"/>
          </a:xfrm>
        </p:grpSpPr>
        <p:pic>
          <p:nvPicPr>
            <p:cNvPr id="17" name="รูปภาพ 3" descr="P101006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8293" y="2097115"/>
              <a:ext cx="4422775" cy="561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-571536" y="2027265"/>
              <a:ext cx="5148263" cy="5759453"/>
              <a:chOff x="0" y="1254"/>
              <a:chExt cx="3243" cy="3628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1587"/>
                <a:ext cx="1088" cy="27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th-TH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9pPr>
              </a:lstStyle>
              <a:p>
                <a:endParaRPr lang="th-TH"/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0" y="4155"/>
                <a:ext cx="3107" cy="7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th-TH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9pPr>
              </a:lstStyle>
              <a:p>
                <a:endParaRPr lang="th-TH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0" y="1254"/>
                <a:ext cx="3243" cy="3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th-TH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9pPr>
              </a:lstStyle>
              <a:p>
                <a:endParaRPr lang="th-TH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017" y="1616"/>
                <a:ext cx="1879" cy="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th-TH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ngsana New" pitchFamily="18" charset="-34"/>
                  </a:defRPr>
                </a:lvl9pPr>
              </a:lstStyle>
              <a:p>
                <a:endParaRPr lang="th-TH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01052961-14CD-45D2-98DF-50022118EB18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/>
              <a:t>44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6425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27</a:t>
            </a:r>
            <a:r>
              <a:rPr lang="en-US" sz="4800" b="1" dirty="0" smtClean="0">
                <a:solidFill>
                  <a:srgbClr val="000099"/>
                </a:solidFill>
              </a:rPr>
              <a:t> </a:t>
            </a:r>
            <a:r>
              <a:rPr lang="th-TH" sz="4800" b="1" dirty="0" smtClean="0">
                <a:solidFill>
                  <a:srgbClr val="000099"/>
                </a:solidFill>
              </a:rPr>
              <a:t>ปี งานกวาดล้างโปลิโอ</a:t>
            </a:r>
            <a:endParaRPr lang="en-US" sz="4800" b="1" dirty="0">
              <a:solidFill>
                <a:srgbClr val="000099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102488916"/>
              </p:ext>
            </p:extLst>
          </p:nvPr>
        </p:nvGraphicFramePr>
        <p:xfrm>
          <a:off x="323528" y="1196752"/>
          <a:ext cx="71287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1619672" y="3068960"/>
          <a:ext cx="71287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4818" name="AutoShape 2" descr="data:image/jpeg;base64,/9j/4AAQSkZJRgABAQAAAQABAAD/2wCEAAkGBxMTEhQUExQWFhUXGB8aGRgYGRkcGhofGx0bHx4dHxwaHCggGhwlHRsbITEhJSkrLi4uGh8zODQsNygtLisBCgoKDg0OGxAQGywmICY0LDQ0LCwvLCwsNDQsLC8sNDQsNCwsLCwsLC8sNCwsLCwsLCwsLCwsLCwsLCwsNCwsLP/AABEIAKAA+AMBIgACEQEDEQH/xAAcAAADAAMBAQEAAAAAAAAAAAAEBQYCAwcBAAj/xAA7EAACAQIEAwYDBgYDAAMBAAABAhEDIQAEEjEFQVEGEyJhcYEykaEHFEKxwfAjUmJy0eEzgvEVotKS/8QAGgEAAwEBAQEAAAAAAAAAAAAAAgMEAQAFBv/EAC8RAAICAQMCBAUDBQEAAAAAAAECAAMREiExBEETIlFhBXGBofAyQsEjkbHR4WL/2gAMAwEAAhEDEQA/AJ37Nf8AmqrMyJj0kT9cdRpUC4NQAGqvhafxdP8ARG2OTdiag+8FQCrFTME7eZ6zjo2Szj06hYEkGzCTEdfbAVV6hnIkyWeXgxscmlZQ0RFiJIIPQ3/9woGTqUXbuWYf0m6n2w0zgqUn72lJMXH4WB6x+xON9LNpWTUok7G5kHoZFj/nDPDt5G/yMLWnf/EDy3GEqwmYVUcbHb5eWDzkU3Qm/QxA6efrhXn6CmAUN/MH6zgJM49CwlkIIBInT+7Y1Wuzhh9phFfIgOYfeTMyfPCPMxNyN8EpX2lr4+q3Fr7c/PH0igDafNWNr3gmrnPPGuZM4PrbG2BUQDcYaDJ2GO81EGCRvGNebe5HnHytjNnubeWBXMxjCwmqJg7nArN4v3yxtYYHqEX85wtiJQgmulj2q8t7Y9prjGqLnfAbYjtswSqJGMqKXONgTGVJeeFqgzHM5IgrrvgYpg6usD1wHWG+AdY2s5mmnjIC4xigx6uFARxmKmb49bHiC2Pgbj1wOkzZmUxhTS4xtnfH1Ac+gwWjeDnAmWnHwXGYx5UbB4gZmmoRtgcJvfGRY9MeJthTZMcBgT4Jj3GTc7Y8ws5EIEyg7FAjNDUREMNQ+cHHTspTXUAzxa4MbG3S18RPYOilWuyq6ioGDJItCkmoPcEEHyxf8boCiuqfC3iJ0tAWmSYnmzu6gf248dVB5OJZUrFCYx4XmQoNNqgk/ASNwfw4DzlCojmtTUFfxATeP1GB0y9SVJIABmRMj9/XDqnQZ11mG1HxabQORH64d4aH9L/aDqbuv3g9FkrKCBaLixjrzwFxTLrpaZmOkT57Y08QyVWgddHUBMwIIP54+zPGO+pWiZErHPnBw+lbNY8wP1ibSug7faSmcoCbHA9NCSACAZG5AHPmbYbVRq0NpkFWaBMsdQVB/wBmMY572z4hqqfdqTBvFpdhszAxA8gZx7DdWqAjv6fXE8gfD2dg37T3+mfz3lYjyAeRFv0xmAbb2GBtGkACYW3yxuywLTBi15NgPO2Ki5XmQLWHOFzmD1lhJkyW/TGsL58sGjKMxpzYElSbWIAY2/tEjrjWFIp94UjVYLcwf6ouYtYbmNsJfqq05ldXRXPwIA4wIoufTDCoRBgfUE+8WnyvGBgIQmN4GCDq41CAVaslW5g1Ib48SiSJgxcn0xvpUpBw24XnRTgtTBURABXUZsDew2N/zwjqH0JqAzK+lrW2wqTiJHolQZEY1qPEo88N+JGvVeWSmi0+QbU4U7SFETgA0CtSbwAYJBH5jA0dQtoHY+kPqemaknuPWAZ43wFXOD8yPFJ88A1RcYOwbzKuBNA2xmBbGNQbY2U12woL2jydszwjHlIXOMiMOOzeVlaj8/hvy85/e2F2t4a6jDqrNjaREde04zpkARzJwVxjKEVHYkAGoQo5mwJPoJF/PGjL0pa88tvPz5XxyPqGoTXrKnSZm1gPfAzm2Cc5lm0BiNMmImfr9PbAdUxjVtDjK8TDS1Zw3M0scbUTGzLqoRmMFpAAPSDJ/K+PmEYFGySPSMdSAPeaqptj7GNY7Y+xjZzOXiXHYDMLl80rlSwOoWjdlIAB9eeKap2k+95pzVBFOhApUluJMzUIJgtaB0v1xJ8PpLTdZYWqAmNmvYA8jOD87oy+dWq4IpvZ4/DqiDbeD9CceJWR+7iVdOWatgOZa0KlNhsAoM6SBJHXfl088F8OzdOm5ABgkxA28rG+EiVaSklg6n0MA9IjfBNPM0jYVNjcyLfTf0w4eB/6nYs9pR1qqQRq0hgSurr5T88StSgVqIGcGm7Xi1rj9cMfA4jvBNuluhwm4sp8IlTYxHO8bdbYo6eqqy0Yb15HtEdRbZWmcenf3mzivFkymSDMupj4KdMNpLb31C4AEmR1OOT8HzDZrOCo4EU18KoNKKFsqqOQvhr9pGZdagUtPhKj+kHePyxh2WyQp0dZnVUgn0EwP1wXQ1+LYD9Yz4ld4VRUd9h+fKVGW0m0/XG9aQSSpBMc4PthSpO4xvObMRFzaevtj32XUNLcT5etyjBl5ErK3HaT0W8GgkQxtCqis0AgfD/+vPEtxSqzU0QAJTEAoQNRYjVBnoCCR1YYqc3l6GSoasz+EEmd2YwSAOYBVR7Y5/T4q9UJqC6mXXIIOlWZpDDk7NpJO5vPIY+dqCnqMKMrmfXXM46XU5w2JsrHr+kW5QLDGipUJ0j3xtYmbn54Z5Xg7Owlx0EggdJ+XL0649e7qRTgEczwun6Zuo1MDuP5id65EC4nf/GHuUoR3R6izRY3n5gyI5DCHNPpLAnY6ZjpvGDV4saIoqATKl9Jvz38jf64k+I2Dwwc9/4lvwpCLGGO38j8+k19oc1VpLUCMCyCCSs2JJ0j0BC40U8+1Wkrsfi2AmPMwTvywZksu+ZRyyEI4qMzA7FCABcWm9+UHCDhLL4qSNrWmxGuIBHXyEzHlGF9IaxaO+w+h7xvXG00nOwz7bjtCK5UnxGLRMbE/p1wyPCAwViALiQDOoHePTcHnscJc441QNgCcFUM+9NLIsi4JJBMYd1OsnKdvz8+0T0ZrC4fv+fn3g5yyhfEJfWUIvAgKfY3P7GN+XySRqcwoEsZECeQ6mLes9MfcEzZrVapZRDQWX3gEeYONOdZbU1sFMt0JnwkjrucSLazvhTzLnrREyw4gk774a9ns8tPUr/C4nbmsx9CRiQz2dYnwkheXU4O7LsxqMSSQqMYJ9h+eDvvQqV5iqKGDBo04rxL7xVLRpC+FRv5k/ljdwVadRqtNzBYKU/uQzH76YRUahIIXcsZwRl0Kw3OZnDK0zSFEF3xcWMddo89qdaSxCCTAiSf2cJRRk4YcVQHRVX8Qv8Av1wJTT1x3S+ZJnVEh8zCskU7j8Qv+/THhNp8reePuLJ4FB5nA9WpPUDA1keI5HriFYDoQGY7tj7Hq2GPsO3iyMyppUy38WD3Q5AXkHbFH2roiomo+KZBtFuX6jEjls7VphxGnSxEHf2HTzx1HM5U1qDU2AAenZpIvAI5dceECQCMSmgaLCOwg/ZLiLVMqhbQzL4GkXlbSYN5EH3wNxnjFVqjUMrSTWoHe1WJIWRsFNp8zzNgcJvs8qmlmKiMpKOktt4GU2Yza4JHsOmGLU6gXNtQNPvKtcsNUgaWgU4sYtP1w3xFK7Lv6ylaD4hydpLP2kzuUcHMBay89gfZgJHuD7YqM7VWsMtXpsO6rW/rHM2sD0OJjtLRZqzUwyOAikkHmRfYbg484JUHcZRFZNdIu0AKzqS5gnVG82A9+WGUX+Hkgbwb+lFhC9oD2tUZjOhJEap9R5eo2wwrOFEnwqtzI2AxXcO4VSqU1DU0KKZ1tcq25VG3AWNgTiZ44aRqMlJ9SqVc87KRI8yN4xX0PUJVWV77n54Ej+I9JZbarZ8uwPtk8wPJZmvUUVKdOUM6VAlnAJBJY+FRI88a8zxipSzD0CiB1MgyYIiRBI3jF1T4pWp5YM1Ed8pfShcEkMqsDERabzsSBjkeZq1VzpqZgMHVwagYeIdQR5DlgaettNnmbaMv+H0rXhU37cxv2pzrtmaneMWAQ6ZJgbdecThPwvvaVVRo+NBZRMrvqt5X9sNe2eV8YO0hSfQgH8sP+xipWzdVhBWjSZUM28UXnnYnEtX9MFwdwcf5lVv9VhWw2Yf6iVc2WrJRUEMTdxe3kCInpvvhpxHPNRdaSOdKHTBbVDHbe4xNHh+ZyDU8wAfAy7qdIZl1BGnZit46EYI4zxak9MrSpIoeoHJ5642B6LJwVtjWtknaL6ehOnXAG8LGouwKl2Bknlf9d/lgenVNTO6Z8KoVAPlG3vhLnOM1DUJaLHlKzGHPBci5dcwviWZaB8IIbn1mNtsbfaXrVT2B/wCfad09QSxmHcj/AL94ZnO0lSjlamVpfFUq7iZ0MBKgDq0j3wzy/Z1cuNOlGe3ebnxH8A2AC7eZuTAvr7O5BUZs/XsqN/AU7M43c/0ry6n0wPxTtvRAcIjMzTLTAk9PLCEY425lLKP3cQXPcKZz/A0a2HgQEwSN1ViPE/ODE8sSWaoVgSagYH+qf2MdX7H52nWoDRBcgFgwEKR6dDtO3LAnbjJUajpBl6gIYKRMxY+beVtQnnhrdQ7bGAOmQbrEPZakTXLg+FaGtvMmAPrOEtVtTMA0MTf9MVPDsucplnV/jqQJEwUUHSfIEscRKoDXJIkSbfvljKHCNmDemoARnk+EIuWeo6631lIBsunpG5P6Y2ZOno706dJKLImd5t9MEV86WQ01PNT/ACgjpI9bx1GNtTh71NLln11FPhgQPEqUxN7Fi9+i4USTzG4AO0msvmiivAklrfLGFShmCNR1fOPpjeiHwhb6ahBYbMYsQfMA/TDTMZhmSynfTfn7QMPstIAUHbEnrqUksRvFeS4jUK900sOVrr/rDzIVUNKdX8RmAABE7X38+flgTs1liWqiL+G39JJmTykWwdximaOgmCdLEHoTAIB9ZP8A2xguKg47zTSGwT2ini2Y1Vo5KMaCAo1MYHLz9OuCezyo1TVUDGxcwLkL+5w64lwgteoIGkKGIsJdmMdDoH1wxbBUoHeA1RtYtJlM4pMTHqMfY+4hlECIVNm1EGN4N/0x9hi9Se4im6ceso6b92zk7mWAa5E8ieYGOqcFoylJ2vqVTI/t3jpzxy7j2gVC1Cs1akY8Rpmnpa/huPFsYeL3tbHS+zOfovQpmizMFARtQhlIGzAHe++x3GIVDqSqjmMdBq8TO35zN6UKWXzBSB3bNqYaSWYFTEnncmegUC8nED9p/aoFRlqC6R4TUqAQSRcARtfDDjfaut95NJHCKANZPKmhFupJmMSnHXCPUHihzsAD1/TGBtxLiNiMwDgfFKlWoFqMxJIGs3gEgEt5AXx0Lj3C6GSyaHLEsK2sFyR3jXmmbQSgGoAjnB54592UdaWbVmXUrI9jYTpMSOdwLYvK2RoOk1QGqkA1HZrsfMD4U6Ltg204+cUgctzxEAyj1soQzOamkwS5JBmY3sCLY1fZ3kmfMhUiXpVIkAhbXMG1iN/PCfjlD7vU7yj4DMiP3cYsfs7zirnVraYU5ao7xspcgH21fnh1rrYilRjGx9/f/cVRW9djBjnJyPb2+XpLqtwEFxUNRdIqFgNUbwQL2PjE+gG+OZV+BOzPXVWYByGqP+NgTqdVJ+GbCek46lxPtllaFEKml6hHlbzOOYUddR3VNTSQqqOcc9O8XwlVHMddb5ggGT+fn94u4xmKlYF65GvYm234drbYdfZhltCVXEH+MlNR/MXH0C2N98AcV7K5j7s/g0sHkyd1A/zip+xDP0UoZjL1NPfCsKizBmV0yP7Sp9NWMIU5xNXUCMiPe1HC/u6ZjM1DAD1HUsBu1NaSRJIky59Ixz2nlBkqC0ayItVjJE6mMxpE8jBAI646l9p3alcplQlFVes1xIDBIjxkEHY88cuyvFxX7oBNbBiXapc6jeTewLEmcCdhtDzl5L9oGFQyIkSIj54ffZsXqd5SJYUEXU7AkAaptHMtcDpBOAOKtUU1abKsEk+C4BPINz98O6WY7nI0KNBdT1RrOm5d3/wBHkJx2ohcQdILZivtzx7vagRIFOmAAo+EDYADyxM5Ch3r3+EbnDypwF6TVO/NMlYLhW1BTcBTFtRmQP6ce5TJ5fSgBaSST4rEDneAfTBAhRgQSpZsmD8VeFin4YHIwR8sY8H4i6AOvjvpqKxnWBcbi1ieuMq9OnNSdQaZUdfYc8PKvAVyWU1VKOrNOQFBIlNVoIiQRe3WemOVcjaCzYIzG9btNQrUKzBiCwuji8kbDkfbE1wXJ0XXU6DVqgkkxcdNh54CzNDu6DdWqH5KsD6k4+q0F0mkHJCqG5HUzXvHIAbeeORhzOtBOB3jZMyXcUDUowdSIET4dQMktcHa49OmKqrTU5ZTpCEwlODBYAFbtuBpnxbgMYucclerpZWWQRf3HTyxSZnjlQ1KVViWVFGleQU/EPP/AEME25ExCVU+sqeN5amuWKIoLqRUlVgFpBNuQIGkDpiSzmYaqhI/mm0/UAeCPXHQ+EZXvCOYEMx6kzpHtv7jBGa7NUq9VmqgEAnSoAVYHMx8R3meowTJq3ikt05BnNOzNR+/ZyCyMpBMWMCbdYIGC+OZhMzSeq7FdDBUA2gAF58zaOkeeKvivD1SjNJDTUmIaZaRuFG0c4En2xDZ/htQZeDBVXBlTIKubOOTJNp5HHbA/SECzLn3jzgFVaeXosUPeNrWnPJGZWBnoPnjxuLoKYIqTVZvDedEiCx9Bf1GGHA6dKrRDINTUYRxPIQQwtfaD6Yne1+SWicvTphSwao5IG4cggHmYEjC8ZOY/OBF3H+LS+hVEJIBN4nePp7jHmPcvwZKi6i7Kdx4ZB+uPsH4ijYwPDY74j3snxak9WplMwNNLNhabOw8VIoWNNlJtGthPtfCvgHGq2Vq94oIJGhxyYHkfTfyxXdos9RqI7agwSV1AbeQOAuI9j6wpBndCDciJ3APvOA153MLwyNl3lT2X7KHNcNrZgQK9TMMabEfEqro7snkrNqM9YxJcO4UczVenU1U2plQ4gakYtpIYHkAG9YGG/2W9tTR7zJVTNP4qN7o03UdQTeOUe2LLjzotV6i1VSpX0B2ELqFOYubn4t/THMg05nVuS+DI+pwjL93Uc0tFY6goUE6AyhiCCYbSpVQOpbrb3O92AzKS7OogEqFXmQOZ8zyth5Qz1KKrO61VQamqTZAsz4ubEnYc98cr49x6q7MaRakrfhU3joSPEfTbyxmjUBC8QIxjbtTSSBpLHUJOpixveATijSkMjw1ZXTWrqNU/EKaSUB6EyWPqMQPZR3r5vL0apZkNQEgk2C3MH0G2LXtDxD71m1DtC6hJ5AE3wtwV2hBg24E25zs93OUDsrjMPoUwbE1WhQQ1gASBI+uGHZTJChSzNcks3gUFL+ELq5AkSSfph52s4nRFKiGqd1NQVQzA6SaZDIssIgsFnyxIdjO15FF6LIjSvggAAxJKMNpWQF8vTDDqKYiwtaWlu57wrOcT1UhUCVIckXPTzAv8sSHEKBo1qWYRWXU0MpESp3P78sXOe7QO1GkAqAKJtTYMCfwhCII2GFOZqDMlzXbu27liCPwtYD0Ek29cJXYyh9xBc9QY1AO8qKZgtT+IqRBAkwZB2Ji+EfAqGlalNwgKPqLgkzbTpsfEn4o/EWA64cZxtK0tUT3SgwZEgQb89sa+wwZ8zXSnGsKILbC7Em23LDK3wCPSIeoOR78yjqdmGNCRWq99Ewfg/t0iwHKwxGZLiIy+YDuhSxVjEOgaJYDy5jpMYtczUK0YqVk7xqghRqMi+0mWWfyxKdvuFOChLK7sLaBCwRMb41bSThjtObp0TzIoBHpKztDwCkmVNJQFerAGn4YEsXA63388R3CKcjXlEarTQBWUgAgj8UyYJ36eeNWZzNQ0h4ySECyTsCIPyFsB8EzVSjr7vSNYEgiR4Zj5ScNqTUpETfaVfMIzeQrVnZxTan/AHmGJGxn9cYZnKnLvTLzL02Oo3JYG8k/u+FmerGqxqPvvYn53Jg4pswn3w0KTx4l7wt5wAfS8/TpgmXC4i0cs+ZKZjPhkCzszGfXB70qZ7ionhkaGM+EsvL1iD5zh3xrsMiqWpVTYXEb+mIujmWpyp+EkEg+XMdDhS6SDiPYMCC0bZ/JqXNwoi07TzJw34Hwj74rOIVUYoBpJkm8wNoF/cdMecP7OZqsdQUBAD4mYAA+fpjZwjidXh9GutI06v8AFENBidG4v7YEA43hhl1bS77K5HuO8pliTIa/LcfUz8jiX7S9oGbvatDMrRVCwpyxLV5BDFV2VQdmi5x5wLjdT7tXeo5LOlRg3mBAjy6emOeZfLqYEk9Y5dMUA6VAkzDW5MpKnaqoAtKpVGYpqwOuCHawJB1TPNZPScVtDtDl6tIGo4KsCrLEbjnO52kSccszVPSYgj88VXD61GrkhTPgKXJgkautuo58owt+NUajlfLCuAVO7oZiry1aF5SFkk/UfLE+tSpVcsFZmBlo6AE78vCD8jioXJBly+Vmzt4yPOWY/LDh+zwSg9KnTQtqFRQpJkjw3tLGCbeeMStnyQIT2BSFMmanD6YZn74QFaQDa2xk2M8ox9izyHZpUGlUE6QDPiURMAWuRJGo/pj7CsZ5lA2g2az6dzoGXnvKmoTqEE8iCviJHOcCNma9dKoWm0U4Ul+c22wRxHI5twvdCm1VLkFY1AclJNrxb640ZjjebdCsGlqGkhgVIK/GNJUlmuJIIi3XHOhGMzEsVjgGJKnZ+t3lPwfxjuFPLpPM43drKxqVaNGpJ0EBgfM3HsLYp+A8Pr5elWzgcMDRXuRY/wAQkz4JJHdX/wD6OOf8QzYfMFlINwZJ38z644ZwILAZ950fj9Hv8hXFEBSaerSOQp+IqPbb0xE08jQXvKdKk1RkUszMsFptufPF39nFanUqs5qqFSnofLspuGkB+8mCD4hEDfCPtZVbL16mXKvG9NgyS9P8OpjJgfDa9sHZ+kERVGASGklWyTUYr0qZpMnwg31cjHUX3wflaNQJ3zKSpuWFwsGL9BPPHnHeIvVHiENYKu5J5C25OOncEyj01CrS+GkoYCDEzqF/ikg+uF6WZSR2hu6owEg+0tRnyFHUHeWIpqWYKuqb6RzgTf8A1hfw7Irkkpd6V7yqgrLLyoBkRp2Djz64ZdrOOATSpLFNQLAgHpAiyiOmJmu1JBMKs7AD9ziqnKgSHqaxcpXJGfSVfDuJVszC0aaVqoBIIeAFG7PNlAttgvgHDawD6qaVadZT39YsRAvanH4RyPMzGOd5nOKQJAj/AB0x1P7Oe2Xfp91rCXkaXgXX+UxsRa/ORgGTByI4M2kKxzF3bvI06VRaVBQqIoAA6wCT6mZwm7LqqMai1FDOulluGmTtyYR0wZ2myuZrujUlLQgSqARYp8LGTYMpHi/pPTFv2Z7C5erk6S1aP8SWIrAlGifCY/EtjE8vXCVTUTG+LpwRJzO0M13ehWpkH/jY97rUdIU6bfXniczOYC1VQktFvWNz5YN7QZrOZZvuzO4YSNInxA7FYuwP+sOOC9hGqZYiq5p1nYMGidAiykcwdyAccqljiMstCyKytcFYA8IJX9R+Z+WMFpxPWD+eKLi/YDM5Kkzl1qJMkqpAE/i3NpPlGDPs9opW79czSVqY0AhgY1XMg7g6efnilP6b+xkduLU9xOdr8Den5YvOx3CWNJqtIgVGproL/DYtqFjIvEnywzr/AGcZTSzDMV1lZA0owXVJUAbtNgBM/PAXCuzGayeVSpXPctVq6e7aCaYAsxGrZmkRaLXk4685Xab02Ffeb+P0cwoVPjOmW0gTfbfljm/Esse/g+pHS+3viy4hmqmWZmIppqt4QV1ei6iPfA/ZHg7Vs6q1VFgatTWOQ+FSPMkfI4nqBByJXcQcL3M18X47nKIOWasGp6ALqDAixUkAixi+Ei1h3Tof5lJ91/1gztLmVq5mo4OpdZCk8wP9zhfwbJd+9ZZIbTqAF50m4jnbFDjUkiQhbSBwMxtWylaplEZQxBBuonaQZAvFt8J+C6lClE1FjE9PTzx0PhU08vQpgiUALf3QSR8zib4gxp1AKVu+OrSBuVidiCZnbAOPLgRtZAbeLs5wqqzOXSy29MF8IyYXJUi1zVzJU/0hVmP+159sB19RlhUY2lmMgR1Mkk+QnfGzhvFRVpPSaVhg6AEWi1pHQmes4xAcERlpAYGNuD5xf/kELrqVAxImJtH64sa+YpVxVpQfAysBdTG+4OIPK5IU8wrGqXck2CxbSZ5meWHfAajpmHDgiQpvzBkfsY9Dp1Na6TJriGbUI+4/xV8rRU001B5UchTgfUdPTH2Bu0gP3dh/KwI+o/XH2IOrAS3aVUMWQTqlLJIt3CqXcKoHlNp88A9o+GrmKbUWjxAafInmOYsCJGAuL52rVXSxRdIOnRO/Vh+E2tg7hiu4pVG+JlDnyJFh7D88OznaS8TmvG6q8Pp0+6QtTZyqOTpaFu5KwZBMhbg2vOFvFKVHNUhYdUdfjpySTAHxgk3U7bjph79vNB0GXe3dMWAgbMFuCdri498Suefu6GVIsVyylifx8wPKBt63wixMbrH12Z2bie9l8hVoNUquy7Cn4TIZTfUDzEiPLBIoVM9967pv4iNrkCDTI/h00n8esK5i2nznCTM8Wp6SwYyyNAEbkC5/X2x0D7KGVKeeJTVOZv5gL4fqx+eNr3XiBZlX5kn2Y4FVpKM5UUVa+nVSpEmEBvrqEfCSAYXfniiyvbitXylbMd1ToimCvhZiZ0ggknle2KziXd5bLVUKjW1NyWFpd1MmOsAXxyvszSNThWeUbl1iNzFPbDBsIotk7yKzXEGLWNuXXlvjRSpNUcKJJYwBjqnEPs7o18uDlSFrJTXTBBp17SSTyYn8WxtYY5dkC61VizqedrjkfywOvIMoKEHBmqoZgdPf/wBxffZfkNGbWpVBUIOfIn4Z9SD9MJOEcKX7wHYwgMwd5/0cdR+z4jMZx4AFKiqtVLRBMnuxJ/qk/wDXCjZqOBCFYAJaV/AOyyK5zFdZYz3dM7RJIZhzPQHb12rKQ582M/QYWcZzZXcA3ED3H/uGgNOmHc2A+I+mGKANhEE5kzx/hgrVVqTHdzoMDf8AFHO/PlsOuNyZVV5DyHn+sDGyhWasA7Qqn4EtAUcz69cb0q6G6qbkDcefvjhzBMFr5zumFIjUzoWIgaVXa45z09cc8r5ampcZQkUhVdmEGFAUyLXKzIUHpik4xxic5VgGVVAAehn6740JWpUUqV2hU3AG7H8yThdjHgSrp61JJMhO0LZh6FLL6SWq1RTMzdgogMeupv8A6HpjrfDuA5RaXdrRUg0xTNUiXqKARMte5JN+uOXZNu/zuRI8KLTesqC4FxAnmTIknpjreXrBUJbZV3Plhqjy4MmcgsSJKVex+TygarSCN3YhgdIMDeGg6XHK0G4tMjnn/wAya+azFSij06VSnpgga1RIkmLLc/ljovazPpRyTFmHeEF/Un4Qfcj5Ygvs37upVzNN1LaqOlQDBkmI8+RjyvgsAqYAchxIjOU+7lDaLCenXC5nZIZCysDIKkgjzBGLf7gld0oVandB30NU0htD3UEgkeEtY32PliRz1MpKuNLKxVl6EGCPYg41G1rNsTw324MP4X2tqp/ynvB52Yeh5++Nub4v/HpVaJ/41gEgESZLWPK+JmYtgvICRHn+mNKjadZsMx12m7TZrMoEq1AV1TpCgDaANpgch5nCBqhRtQ9PUWtgnN3UHAVff3xhEGsk4zOi9n+ME5fWyiWYqsRqAmwLG7RB+mC+C6qtVnJJmygnpv8AXEHw/jQp01BGooTpH4ZPM/4xQ9heMqc3TUzLKVH8q84/qJi5tyw5HyRmYUOcy+4xk+9yzxvpIPl0PscfYd1cm06k9wdj5ehx9htlKWHLCEljIMCb87WCyBB1YL4fx6nTydGo7EsEvTUBmkGCPpzIxzXM9tssSQyZmneNQNOoF848JAw57K5mnXp1nWSqOVE25C5HI+V/U4hsYqMx1Kq7YzJr7R/tAq56l3IVKdGQ2j4nldiX2DeSiBcScST8QoPRVFV1cAA38JI3P+sFcayw1sIEam54nAACTvFo9dvyxunIEUG3IjCnXpBSsevKfcXtjoP2Zdo6GXWqcw4VHqSZO3hWLTJUmbjpjm+UoSFlSdTfP06gb4cPTTa3T0w0LkRLPoM7fxTtHlfu9dhVVwyN41YWlSOUkYRfZv2Crrw7W9RU74iqEKnbSANTcjF4jnjj+cy1IDcLNttvO2P0txbiSqiZSk06KYDMLWAAA99z8sC3l5jqQLOJFcIVMqoSjLoxlS7KYE2XwqAReT7YgeMcCSj3mbRiV1FagaJWoTusbqfmD64Z9ruLGhVRwwYE7HeBYaWFwPK4wT2K48qq4qor0nqB5O6sNwbfAYE+nnaMHffvPQsxjC9pPdqOD5rIrRarT/5RuDZTE6Db4gOfP2xRfZx2pTKGsK1JylfuwCoBKFdYMj8QOofLzwx4hna2fzVThhqq9Fqoqd+1zSZZaoEAsySdKgm3U7YpuL/Z3l1yj06C/wAdlmkzyWDJ4pJMbxFgBfbFIpUccyE2sflPc9Xpqham38NyNO4EkwAAdr8sO+KZ81ytFAQsy07k/wCBjlfZftLlcwKgzTLRprT8NMkwtSw1SLixMdPWMNuEfadksq3drSr1woCiqINhb8UM393PAhTMnUlyxSmJjTy8vL0wsuHusAmJEaffqcLk+1jhbIGNR0kxpemwI+kc8a37dcJqCUzdNbfC0rflyMDHGbJ7jLmlnXqQdOhRAuSykkAeZ1YlMtn6n3+jSFXSoJdQ3iCsQYHmbn3wV2v7b0hWbuW7wEQXAsDAFj1N7jHPa+fNWuXA5z8tsL0kttGKwCGdKR0y3FnBJjuF0BVIU6jJAW9t4HKMWma4wBRApMCXYDkQBztOOGcQz1aq2us5qEAAEmSANgDzice0OJVKTa1N4iG8QIPIg4oKnEm1iV/2oZ3QtOmrSKsuRN1CGAPKSdvLC3gs5MUq+4tqI3EkGTF7dN8SWZzpesKtQahI8I2gbATNvLFFxXtAcwgVZC85VQTH9tsYFJ2msQozPO0PEVbMZgHxanLALcHVfcWgzic4gAJ8yCB++WCcznCAFBn12GFdSWbqcEECZm+I1mCdgJqffBvDtieU4G7k87Cb9cN1QAADbHDeDc4C4g+YFiMCtSk3kWkeeCqlKTHLc+2MqwgE40iLVscRSwwRwvOmjWp1VuUYNHWOXuLYxNO37vjVF8COZUCDL2p9p2cYQiUkHLwlj85x5iNaoRvb0/xj7FWccmZpHpG9HMHvCGFxNxsQOZHX064tPstrxlM2Ojgz6rH6Yl66oSzo4CxLiJYD25eXlh32MpuMpWKAnvG1BRuQAQPmZxL1X6IHQb2E47Sc4zmNerT4RqOpz1nZepwspZGQRtqg33AE+I/4wTTYVKg1fh5G0Ryg85wVXqgKRbxG55nDFUYiGsIO3eDZd2Y6h4fDC/0j/ONmUbQCd4ICzzZv3JxqWsBbew+Z2GC+D5NqzTFhJ8h5n5Rg4pu+eJ7wwvSr06yeOojhtpEgztzMjFp2x7WrUplqSNTqEeIgjTuSR/VeTy3wieitNQS0JsYHifyB6elh54C45XL0lATTKn/qs29z+mAetW57Tqr3DbSd4lxGpXYPUOwgeQwVw/iRTS03mGG0gbE+fn/jAv3Rn2HhHM2AxpqoNht164Sa9sS9bvNnvOndju0dLLZlcx3euFKkAgG8X6SIx1jgnbvI5pwqPprkCKdQEGSbAHY+xx+XsrnSpg4puzmbpO5DuUYxphWO15kbXwtS67cx1hQrq4hPabhscUzrfAvfEECIJa7R+eN+VpKusILhbTzvhpn8vrqNUcyTck7sxiWPmYHywoqkAkzAF/aD/jFYG08W2ws0H1MymSJnGp6X8MFaWpgNxa4wTJLEb/rYYNRyoWmTyP8ArHYgaiDiT/EsoNIeRpO8m8Hy6g4QmKZgiY/cxh/xhCFOhQy81536HCXidBlZRvaQeoP+OeBYYlfTtqGMzariAZIB6YNWqjRIwqyOUeswRZ6xG2GWc4M9MDWHE7NMj6W9saGhvXgZmmvlFItIjnuPlj6hS0p4zfkB+c4EdnS2rUME5WXW/U4CxsDbaNpTJwdxF1aZif8AzGeWRZ+IDqf8Y9r05rQeeCM7kwtMmL2wvXx6x+gZ9ppzDKsAkOPK3z3wx4TRNQRqAK/zE36RAOJ/DHgtfS5vv1xpYgQfCRjuNoVmAUqaWHiFgBeZ/TA9aruDY9DY4b0MozZrUbgLP6YWdpVAqCMCLCTia3SqBkQcJM7z+7Y+FEGoqrc9PPAiV2GxOHHZ1nNVVO1zhmrTvASs6tzNnEuDuiaiV8wD/rH2GfaIxTPUDHuM8Vm3Me6AHaf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4820" name="AutoShape 4" descr="data:image/jpeg;base64,/9j/4AAQSkZJRgABAQAAAQABAAD/2wCEAAkGBxMTEhQUExQWFhUXGB8aGRgYGRkcGhofGx0bHx4dHxwaHCggGhwlHRsbITEhJSkrLi4uGh8zODQsNygtLisBCgoKDg0OGxAQGywmICY0LDQ0LCwvLCwsNDQsLC8sNDQsNCwsLCwsLC8sNCwsLCwsLCwsLCwsLCwsLCwsNCwsLP/AABEIAKAA+AMBIgACEQEDEQH/xAAcAAADAAMBAQEAAAAAAAAAAAAEBQYCAwcBAAj/xAA7EAACAQIEAwYDBgYDAAMBAAABAhEDIQAEEjEFQVEGEyJhcYEykaEHFEKxwfAjUmJy0eEzgvEVotKS/8QAGgEAAwEBAQEAAAAAAAAAAAAAAgMEAQAFBv/EAC8RAAICAQMCBAUDBQEAAAAAAAECAAMREiExBEETIlFhBXGBofAyQsEjkbHR4WL/2gAMAwEAAhEDEQA/AJ37Nf8AmqrMyJj0kT9cdRpUC4NQAGqvhafxdP8ARG2OTdiag+8FQCrFTME7eZ6zjo2Szj06hYEkGzCTEdfbAVV6hnIkyWeXgxscmlZQ0RFiJIIPQ3/9woGTqUXbuWYf0m6n2w0zgqUn72lJMXH4WB6x+xON9LNpWTUok7G5kHoZFj/nDPDt5G/yMLWnf/EDy3GEqwmYVUcbHb5eWDzkU3Qm/QxA6efrhXn6CmAUN/MH6zgJM49CwlkIIBInT+7Y1Wuzhh9phFfIgOYfeTMyfPCPMxNyN8EpX2lr4+q3Fr7c/PH0igDafNWNr3gmrnPPGuZM4PrbG2BUQDcYaDJ2GO81EGCRvGNebe5HnHytjNnubeWBXMxjCwmqJg7nArN4v3yxtYYHqEX85wtiJQgmulj2q8t7Y9prjGqLnfAbYjtswSqJGMqKXONgTGVJeeFqgzHM5IgrrvgYpg6usD1wHWG+AdY2s5mmnjIC4xigx6uFARxmKmb49bHiC2Pgbj1wOkzZmUxhTS4xtnfH1Ac+gwWjeDnAmWnHwXGYx5UbB4gZmmoRtgcJvfGRY9MeJthTZMcBgT4Jj3GTc7Y8ws5EIEyg7FAjNDUREMNQ+cHHTspTXUAzxa4MbG3S18RPYOilWuyq6ioGDJItCkmoPcEEHyxf8boCiuqfC3iJ0tAWmSYnmzu6gf248dVB5OJZUrFCYx4XmQoNNqgk/ASNwfw4DzlCojmtTUFfxATeP1GB0y9SVJIABmRMj9/XDqnQZ11mG1HxabQORH64d4aH9L/aDqbuv3g9FkrKCBaLixjrzwFxTLrpaZmOkT57Y08QyVWgddHUBMwIIP54+zPGO+pWiZErHPnBw+lbNY8wP1ibSug7faSmcoCbHA9NCSACAZG5AHPmbYbVRq0NpkFWaBMsdQVB/wBmMY572z4hqqfdqTBvFpdhszAxA8gZx7DdWqAjv6fXE8gfD2dg37T3+mfz3lYjyAeRFv0xmAbb2GBtGkACYW3yxuywLTBi15NgPO2Ki5XmQLWHOFzmD1lhJkyW/TGsL58sGjKMxpzYElSbWIAY2/tEjrjWFIp94UjVYLcwf6ouYtYbmNsJfqq05ldXRXPwIA4wIoufTDCoRBgfUE+8WnyvGBgIQmN4GCDq41CAVaslW5g1Ib48SiSJgxcn0xvpUpBw24XnRTgtTBURABXUZsDew2N/zwjqH0JqAzK+lrW2wqTiJHolQZEY1qPEo88N+JGvVeWSmi0+QbU4U7SFETgA0CtSbwAYJBH5jA0dQtoHY+kPqemaknuPWAZ43wFXOD8yPFJ88A1RcYOwbzKuBNA2xmBbGNQbY2U12woL2jydszwjHlIXOMiMOOzeVlaj8/hvy85/e2F2t4a6jDqrNjaREde04zpkARzJwVxjKEVHYkAGoQo5mwJPoJF/PGjL0pa88tvPz5XxyPqGoTXrKnSZm1gPfAzm2Cc5lm0BiNMmImfr9PbAdUxjVtDjK8TDS1Zw3M0scbUTGzLqoRmMFpAAPSDJ/K+PmEYFGySPSMdSAPeaqptj7GNY7Y+xjZzOXiXHYDMLl80rlSwOoWjdlIAB9eeKap2k+95pzVBFOhApUluJMzUIJgtaB0v1xJ8PpLTdZYWqAmNmvYA8jOD87oy+dWq4IpvZ4/DqiDbeD9CceJWR+7iVdOWatgOZa0KlNhsAoM6SBJHXfl088F8OzdOm5ABgkxA28rG+EiVaSklg6n0MA9IjfBNPM0jYVNjcyLfTf0w4eB/6nYs9pR1qqQRq0hgSurr5T88StSgVqIGcGm7Xi1rj9cMfA4jvBNuluhwm4sp8IlTYxHO8bdbYo6eqqy0Yb15HtEdRbZWmcenf3mzivFkymSDMupj4KdMNpLb31C4AEmR1OOT8HzDZrOCo4EU18KoNKKFsqqOQvhr9pGZdagUtPhKj+kHePyxh2WyQp0dZnVUgn0EwP1wXQ1+LYD9Yz4ld4VRUd9h+fKVGW0m0/XG9aQSSpBMc4PthSpO4xvObMRFzaevtj32XUNLcT5etyjBl5ErK3HaT0W8GgkQxtCqis0AgfD/+vPEtxSqzU0QAJTEAoQNRYjVBnoCCR1YYqc3l6GSoasz+EEmd2YwSAOYBVR7Y5/T4q9UJqC6mXXIIOlWZpDDk7NpJO5vPIY+dqCnqMKMrmfXXM46XU5w2JsrHr+kW5QLDGipUJ0j3xtYmbn54Z5Xg7Owlx0EggdJ+XL0649e7qRTgEczwun6Zuo1MDuP5id65EC4nf/GHuUoR3R6izRY3n5gyI5DCHNPpLAnY6ZjpvGDV4saIoqATKl9Jvz38jf64k+I2Dwwc9/4lvwpCLGGO38j8+k19oc1VpLUCMCyCCSs2JJ0j0BC40U8+1Wkrsfi2AmPMwTvywZksu+ZRyyEI4qMzA7FCABcWm9+UHCDhLL4qSNrWmxGuIBHXyEzHlGF9IaxaO+w+h7xvXG00nOwz7bjtCK5UnxGLRMbE/p1wyPCAwViALiQDOoHePTcHnscJc441QNgCcFUM+9NLIsi4JJBMYd1OsnKdvz8+0T0ZrC4fv+fn3g5yyhfEJfWUIvAgKfY3P7GN+XySRqcwoEsZECeQ6mLes9MfcEzZrVapZRDQWX3gEeYONOdZbU1sFMt0JnwkjrucSLazvhTzLnrREyw4gk774a9ns8tPUr/C4nbmsx9CRiQz2dYnwkheXU4O7LsxqMSSQqMYJ9h+eDvvQqV5iqKGDBo04rxL7xVLRpC+FRv5k/ljdwVadRqtNzBYKU/uQzH76YRUahIIXcsZwRl0Kw3OZnDK0zSFEF3xcWMddo89qdaSxCCTAiSf2cJRRk4YcVQHRVX8Qv8Av1wJTT1x3S+ZJnVEh8zCskU7j8Qv+/THhNp8reePuLJ4FB5nA9WpPUDA1keI5HriFYDoQGY7tj7Hq2GPsO3iyMyppUy38WD3Q5AXkHbFH2roiomo+KZBtFuX6jEjls7VphxGnSxEHf2HTzx1HM5U1qDU2AAenZpIvAI5dceECQCMSmgaLCOwg/ZLiLVMqhbQzL4GkXlbSYN5EH3wNxnjFVqjUMrSTWoHe1WJIWRsFNp8zzNgcJvs8qmlmKiMpKOktt4GU2Yza4JHsOmGLU6gXNtQNPvKtcsNUgaWgU4sYtP1w3xFK7Lv6ylaD4hydpLP2kzuUcHMBay89gfZgJHuD7YqM7VWsMtXpsO6rW/rHM2sD0OJjtLRZqzUwyOAikkHmRfYbg484JUHcZRFZNdIu0AKzqS5gnVG82A9+WGUX+Hkgbwb+lFhC9oD2tUZjOhJEap9R5eo2wwrOFEnwqtzI2AxXcO4VSqU1DU0KKZ1tcq25VG3AWNgTiZ44aRqMlJ9SqVc87KRI8yN4xX0PUJVWV77n54Ej+I9JZbarZ8uwPtk8wPJZmvUUVKdOUM6VAlnAJBJY+FRI88a8zxipSzD0CiB1MgyYIiRBI3jF1T4pWp5YM1Ed8pfShcEkMqsDERabzsSBjkeZq1VzpqZgMHVwagYeIdQR5DlgaettNnmbaMv+H0rXhU37cxv2pzrtmaneMWAQ6ZJgbdecThPwvvaVVRo+NBZRMrvqt5X9sNe2eV8YO0hSfQgH8sP+xipWzdVhBWjSZUM28UXnnYnEtX9MFwdwcf5lVv9VhWw2Yf6iVc2WrJRUEMTdxe3kCInpvvhpxHPNRdaSOdKHTBbVDHbe4xNHh+ZyDU8wAfAy7qdIZl1BGnZit46EYI4zxak9MrSpIoeoHJ5642B6LJwVtjWtknaL6ehOnXAG8LGouwKl2Bknlf9d/lgenVNTO6Z8KoVAPlG3vhLnOM1DUJaLHlKzGHPBci5dcwviWZaB8IIbn1mNtsbfaXrVT2B/wCfad09QSxmHcj/AL94ZnO0lSjlamVpfFUq7iZ0MBKgDq0j3wzy/Z1cuNOlGe3ebnxH8A2AC7eZuTAvr7O5BUZs/XsqN/AU7M43c/0ry6n0wPxTtvRAcIjMzTLTAk9PLCEY425lLKP3cQXPcKZz/A0a2HgQEwSN1ViPE/ODE8sSWaoVgSagYH+qf2MdX7H52nWoDRBcgFgwEKR6dDtO3LAnbjJUajpBl6gIYKRMxY+beVtQnnhrdQ7bGAOmQbrEPZakTXLg+FaGtvMmAPrOEtVtTMA0MTf9MVPDsucplnV/jqQJEwUUHSfIEscRKoDXJIkSbfvljKHCNmDemoARnk+EIuWeo6631lIBsunpG5P6Y2ZOno706dJKLImd5t9MEV86WQ01PNT/ACgjpI9bx1GNtTh71NLln11FPhgQPEqUxN7Fi9+i4USTzG4AO0msvmiivAklrfLGFShmCNR1fOPpjeiHwhb6ahBYbMYsQfMA/TDTMZhmSynfTfn7QMPstIAUHbEnrqUksRvFeS4jUK900sOVrr/rDzIVUNKdX8RmAABE7X38+flgTs1liWqiL+G39JJmTykWwdximaOgmCdLEHoTAIB9ZP8A2xguKg47zTSGwT2ini2Y1Vo5KMaCAo1MYHLz9OuCezyo1TVUDGxcwLkL+5w64lwgteoIGkKGIsJdmMdDoH1wxbBUoHeA1RtYtJlM4pMTHqMfY+4hlECIVNm1EGN4N/0x9hi9Se4im6ceso6b92zk7mWAa5E8ieYGOqcFoylJ2vqVTI/t3jpzxy7j2gVC1Cs1akY8Rpmnpa/huPFsYeL3tbHS+zOfovQpmizMFARtQhlIGzAHe++x3GIVDqSqjmMdBq8TO35zN6UKWXzBSB3bNqYaSWYFTEnncmegUC8nED9p/aoFRlqC6R4TUqAQSRcARtfDDjfaut95NJHCKANZPKmhFupJmMSnHXCPUHihzsAD1/TGBtxLiNiMwDgfFKlWoFqMxJIGs3gEgEt5AXx0Lj3C6GSyaHLEsK2sFyR3jXmmbQSgGoAjnB54592UdaWbVmXUrI9jYTpMSOdwLYvK2RoOk1QGqkA1HZrsfMD4U6Ltg204+cUgctzxEAyj1soQzOamkwS5JBmY3sCLY1fZ3kmfMhUiXpVIkAhbXMG1iN/PCfjlD7vU7yj4DMiP3cYsfs7zirnVraYU5ao7xspcgH21fnh1rrYilRjGx9/f/cVRW9djBjnJyPb2+XpLqtwEFxUNRdIqFgNUbwQL2PjE+gG+OZV+BOzPXVWYByGqP+NgTqdVJ+GbCek46lxPtllaFEKml6hHlbzOOYUddR3VNTSQqqOcc9O8XwlVHMddb5ggGT+fn94u4xmKlYF65GvYm234drbYdfZhltCVXEH+MlNR/MXH0C2N98AcV7K5j7s/g0sHkyd1A/zip+xDP0UoZjL1NPfCsKizBmV0yP7Sp9NWMIU5xNXUCMiPe1HC/u6ZjM1DAD1HUsBu1NaSRJIky59Ixz2nlBkqC0ayItVjJE6mMxpE8jBAI646l9p3alcplQlFVes1xIDBIjxkEHY88cuyvFxX7oBNbBiXapc6jeTewLEmcCdhtDzl5L9oGFQyIkSIj54ffZsXqd5SJYUEXU7AkAaptHMtcDpBOAOKtUU1abKsEk+C4BPINz98O6WY7nI0KNBdT1RrOm5d3/wBHkJx2ohcQdILZivtzx7vagRIFOmAAo+EDYADyxM5Ch3r3+EbnDypwF6TVO/NMlYLhW1BTcBTFtRmQP6ce5TJ5fSgBaSST4rEDneAfTBAhRgQSpZsmD8VeFin4YHIwR8sY8H4i6AOvjvpqKxnWBcbi1ieuMq9OnNSdQaZUdfYc8PKvAVyWU1VKOrNOQFBIlNVoIiQRe3WemOVcjaCzYIzG9btNQrUKzBiCwuji8kbDkfbE1wXJ0XXU6DVqgkkxcdNh54CzNDu6DdWqH5KsD6k4+q0F0mkHJCqG5HUzXvHIAbeeORhzOtBOB3jZMyXcUDUowdSIET4dQMktcHa49OmKqrTU5ZTpCEwlODBYAFbtuBpnxbgMYucclerpZWWQRf3HTyxSZnjlQ1KVViWVFGleQU/EPP/AEME25ExCVU+sqeN5amuWKIoLqRUlVgFpBNuQIGkDpiSzmYaqhI/mm0/UAeCPXHQ+EZXvCOYEMx6kzpHtv7jBGa7NUq9VmqgEAnSoAVYHMx8R3meowTJq3ikt05BnNOzNR+/ZyCyMpBMWMCbdYIGC+OZhMzSeq7FdDBUA2gAF58zaOkeeKvivD1SjNJDTUmIaZaRuFG0c4En2xDZ/htQZeDBVXBlTIKubOOTJNp5HHbA/SECzLn3jzgFVaeXosUPeNrWnPJGZWBnoPnjxuLoKYIqTVZvDedEiCx9Bf1GGHA6dKrRDINTUYRxPIQQwtfaD6Yne1+SWicvTphSwao5IG4cggHmYEjC8ZOY/OBF3H+LS+hVEJIBN4nePp7jHmPcvwZKi6i7Kdx4ZB+uPsH4ijYwPDY74j3snxak9WplMwNNLNhabOw8VIoWNNlJtGthPtfCvgHGq2Vq94oIJGhxyYHkfTfyxXdos9RqI7agwSV1AbeQOAuI9j6wpBndCDciJ3APvOA153MLwyNl3lT2X7KHNcNrZgQK9TMMabEfEqro7snkrNqM9YxJcO4UczVenU1U2plQ4gakYtpIYHkAG9YGG/2W9tTR7zJVTNP4qN7o03UdQTeOUe2LLjzotV6i1VSpX0B2ELqFOYubn4t/THMg05nVuS+DI+pwjL93Uc0tFY6goUE6AyhiCCYbSpVQOpbrb3O92AzKS7OogEqFXmQOZ8zyth5Qz1KKrO61VQamqTZAsz4ubEnYc98cr49x6q7MaRakrfhU3joSPEfTbyxmjUBC8QIxjbtTSSBpLHUJOpixveATijSkMjw1ZXTWrqNU/EKaSUB6EyWPqMQPZR3r5vL0apZkNQEgk2C3MH0G2LXtDxD71m1DtC6hJ5AE3wtwV2hBg24E25zs93OUDsrjMPoUwbE1WhQQ1gASBI+uGHZTJChSzNcks3gUFL+ELq5AkSSfph52s4nRFKiGqd1NQVQzA6SaZDIssIgsFnyxIdjO15FF6LIjSvggAAxJKMNpWQF8vTDDqKYiwtaWlu57wrOcT1UhUCVIckXPTzAv8sSHEKBo1qWYRWXU0MpESp3P78sXOe7QO1GkAqAKJtTYMCfwhCII2GFOZqDMlzXbu27liCPwtYD0Ek29cJXYyh9xBc9QY1AO8qKZgtT+IqRBAkwZB2Ji+EfAqGlalNwgKPqLgkzbTpsfEn4o/EWA64cZxtK0tUT3SgwZEgQb89sa+wwZ8zXSnGsKILbC7Em23LDK3wCPSIeoOR78yjqdmGNCRWq99Ewfg/t0iwHKwxGZLiIy+YDuhSxVjEOgaJYDy5jpMYtczUK0YqVk7xqghRqMi+0mWWfyxKdvuFOChLK7sLaBCwRMb41bSThjtObp0TzIoBHpKztDwCkmVNJQFerAGn4YEsXA63388R3CKcjXlEarTQBWUgAgj8UyYJ36eeNWZzNQ0h4ySECyTsCIPyFsB8EzVSjr7vSNYEgiR4Zj5ScNqTUpETfaVfMIzeQrVnZxTan/AHmGJGxn9cYZnKnLvTLzL02Oo3JYG8k/u+FmerGqxqPvvYn53Jg4pswn3w0KTx4l7wt5wAfS8/TpgmXC4i0cs+ZKZjPhkCzszGfXB70qZ7ionhkaGM+EsvL1iD5zh3xrsMiqWpVTYXEb+mIujmWpyp+EkEg+XMdDhS6SDiPYMCC0bZ/JqXNwoi07TzJw34Hwj74rOIVUYoBpJkm8wNoF/cdMecP7OZqsdQUBAD4mYAA+fpjZwjidXh9GutI06v8AFENBidG4v7YEA43hhl1bS77K5HuO8pliTIa/LcfUz8jiX7S9oGbvatDMrRVCwpyxLV5BDFV2VQdmi5x5wLjdT7tXeo5LOlRg3mBAjy6emOeZfLqYEk9Y5dMUA6VAkzDW5MpKnaqoAtKpVGYpqwOuCHawJB1TPNZPScVtDtDl6tIGo4KsCrLEbjnO52kSccszVPSYgj88VXD61GrkhTPgKXJgkautuo58owt+NUajlfLCuAVO7oZiry1aF5SFkk/UfLE+tSpVcsFZmBlo6AE78vCD8jioXJBly+Vmzt4yPOWY/LDh+zwSg9KnTQtqFRQpJkjw3tLGCbeeMStnyQIT2BSFMmanD6YZn74QFaQDa2xk2M8ox9izyHZpUGlUE6QDPiURMAWuRJGo/pj7CsZ5lA2g2az6dzoGXnvKmoTqEE8iCviJHOcCNma9dKoWm0U4Ul+c22wRxHI5twvdCm1VLkFY1AclJNrxb640ZjjebdCsGlqGkhgVIK/GNJUlmuJIIi3XHOhGMzEsVjgGJKnZ+t3lPwfxjuFPLpPM43drKxqVaNGpJ0EBgfM3HsLYp+A8Pr5elWzgcMDRXuRY/wAQkz4JJHdX/wD6OOf8QzYfMFlINwZJ38z644ZwILAZ950fj9Hv8hXFEBSaerSOQp+IqPbb0xE08jQXvKdKk1RkUszMsFptufPF39nFanUqs5qqFSnofLspuGkB+8mCD4hEDfCPtZVbL16mXKvG9NgyS9P8OpjJgfDa9sHZ+kERVGASGklWyTUYr0qZpMnwg31cjHUX3wflaNQJ3zKSpuWFwsGL9BPPHnHeIvVHiENYKu5J5C25OOncEyj01CrS+GkoYCDEzqF/ikg+uF6WZSR2hu6owEg+0tRnyFHUHeWIpqWYKuqb6RzgTf8A1hfw7Irkkpd6V7yqgrLLyoBkRp2Djz64ZdrOOATSpLFNQLAgHpAiyiOmJmu1JBMKs7AD9ziqnKgSHqaxcpXJGfSVfDuJVszC0aaVqoBIIeAFG7PNlAttgvgHDawD6qaVadZT39YsRAvanH4RyPMzGOd5nOKQJAj/AB0x1P7Oe2Xfp91rCXkaXgXX+UxsRa/ORgGTByI4M2kKxzF3bvI06VRaVBQqIoAA6wCT6mZwm7LqqMai1FDOulluGmTtyYR0wZ2myuZrujUlLQgSqARYp8LGTYMpHi/pPTFv2Z7C5erk6S1aP8SWIrAlGifCY/EtjE8vXCVTUTG+LpwRJzO0M13ehWpkH/jY97rUdIU6bfXniczOYC1VQktFvWNz5YN7QZrOZZvuzO4YSNInxA7FYuwP+sOOC9hGqZYiq5p1nYMGidAiykcwdyAccqljiMstCyKytcFYA8IJX9R+Z+WMFpxPWD+eKLi/YDM5Kkzl1qJMkqpAE/i3NpPlGDPs9opW79czSVqY0AhgY1XMg7g6efnilP6b+xkduLU9xOdr8Den5YvOx3CWNJqtIgVGproL/DYtqFjIvEnywzr/AGcZTSzDMV1lZA0owXVJUAbtNgBM/PAXCuzGayeVSpXPctVq6e7aCaYAsxGrZmkRaLXk4685Xab02Ffeb+P0cwoVPjOmW0gTfbfljm/Esse/g+pHS+3viy4hmqmWZmIppqt4QV1ei6iPfA/ZHg7Vs6q1VFgatTWOQ+FSPMkfI4nqBByJXcQcL3M18X47nKIOWasGp6ALqDAixUkAixi+Ei1h3Tof5lJ91/1gztLmVq5mo4OpdZCk8wP9zhfwbJd+9ZZIbTqAF50m4jnbFDjUkiQhbSBwMxtWylaplEZQxBBuonaQZAvFt8J+C6lClE1FjE9PTzx0PhU08vQpgiUALf3QSR8zib4gxp1AKVu+OrSBuVidiCZnbAOPLgRtZAbeLs5wqqzOXSy29MF8IyYXJUi1zVzJU/0hVmP+159sB19RlhUY2lmMgR1Mkk+QnfGzhvFRVpPSaVhg6AEWi1pHQmes4xAcERlpAYGNuD5xf/kELrqVAxImJtH64sa+YpVxVpQfAysBdTG+4OIPK5IU8wrGqXck2CxbSZ5meWHfAajpmHDgiQpvzBkfsY9Dp1Na6TJriGbUI+4/xV8rRU001B5UchTgfUdPTH2Bu0gP3dh/KwI+o/XH2IOrAS3aVUMWQTqlLJIt3CqXcKoHlNp88A9o+GrmKbUWjxAafInmOYsCJGAuL52rVXSxRdIOnRO/Vh+E2tg7hiu4pVG+JlDnyJFh7D88OznaS8TmvG6q8Pp0+6QtTZyqOTpaFu5KwZBMhbg2vOFvFKVHNUhYdUdfjpySTAHxgk3U7bjph79vNB0GXe3dMWAgbMFuCdri498Suefu6GVIsVyylifx8wPKBt63wixMbrH12Z2bie9l8hVoNUquy7Cn4TIZTfUDzEiPLBIoVM9967pv4iNrkCDTI/h00n8esK5i2nznCTM8Wp6SwYyyNAEbkC5/X2x0D7KGVKeeJTVOZv5gL4fqx+eNr3XiBZlX5kn2Y4FVpKM5UUVa+nVSpEmEBvrqEfCSAYXfniiyvbitXylbMd1ToimCvhZiZ0ggknle2KziXd5bLVUKjW1NyWFpd1MmOsAXxyvszSNThWeUbl1iNzFPbDBsIotk7yKzXEGLWNuXXlvjRSpNUcKJJYwBjqnEPs7o18uDlSFrJTXTBBp17SSTyYn8WxtYY5dkC61VizqedrjkfywOvIMoKEHBmqoZgdPf/wBxffZfkNGbWpVBUIOfIn4Z9SD9MJOEcKX7wHYwgMwd5/0cdR+z4jMZx4AFKiqtVLRBMnuxJ/qk/wDXCjZqOBCFYAJaV/AOyyK5zFdZYz3dM7RJIZhzPQHb12rKQ582M/QYWcZzZXcA3ED3H/uGgNOmHc2A+I+mGKANhEE5kzx/hgrVVqTHdzoMDf8AFHO/PlsOuNyZVV5DyHn+sDGyhWasA7Qqn4EtAUcz69cb0q6G6qbkDcefvjhzBMFr5zumFIjUzoWIgaVXa45z09cc8r5ampcZQkUhVdmEGFAUyLXKzIUHpik4xxic5VgGVVAAehn6740JWpUUqV2hU3AG7H8yThdjHgSrp61JJMhO0LZh6FLL6SWq1RTMzdgogMeupv8A6HpjrfDuA5RaXdrRUg0xTNUiXqKARMte5JN+uOXZNu/zuRI8KLTesqC4FxAnmTIknpjreXrBUJbZV3Plhqjy4MmcgsSJKVex+TygarSCN3YhgdIMDeGg6XHK0G4tMjnn/wAya+azFSij06VSnpgga1RIkmLLc/ljovazPpRyTFmHeEF/Un4Qfcj5Ygvs37upVzNN1LaqOlQDBkmI8+RjyvgsAqYAchxIjOU+7lDaLCenXC5nZIZCysDIKkgjzBGLf7gld0oVandB30NU0htD3UEgkeEtY32PliRz1MpKuNLKxVl6EGCPYg41G1rNsTw324MP4X2tqp/ynvB52Yeh5++Nub4v/HpVaJ/41gEgESZLWPK+JmYtgvICRHn+mNKjadZsMx12m7TZrMoEq1AV1TpCgDaANpgch5nCBqhRtQ9PUWtgnN3UHAVff3xhEGsk4zOi9n+ME5fWyiWYqsRqAmwLG7RB+mC+C6qtVnJJmygnpv8AXEHw/jQp01BGooTpH4ZPM/4xQ9heMqc3TUzLKVH8q84/qJi5tyw5HyRmYUOcy+4xk+9yzxvpIPl0PscfYd1cm06k9wdj5ehx9htlKWHLCEljIMCb87WCyBB1YL4fx6nTydGo7EsEvTUBmkGCPpzIxzXM9tssSQyZmneNQNOoF848JAw57K5mnXp1nWSqOVE25C5HI+V/U4hsYqMx1Kq7YzJr7R/tAq56l3IVKdGQ2j4nldiX2DeSiBcScST8QoPRVFV1cAA38JI3P+sFcayw1sIEam54nAACTvFo9dvyxunIEUG3IjCnXpBSsevKfcXtjoP2Zdo6GXWqcw4VHqSZO3hWLTJUmbjpjm+UoSFlSdTfP06gb4cPTTa3T0w0LkRLPoM7fxTtHlfu9dhVVwyN41YWlSOUkYRfZv2Crrw7W9RU74iqEKnbSANTcjF4jnjj+cy1IDcLNttvO2P0txbiSqiZSk06KYDMLWAAA99z8sC3l5jqQLOJFcIVMqoSjLoxlS7KYE2XwqAReT7YgeMcCSj3mbRiV1FagaJWoTusbqfmD64Z9ruLGhVRwwYE7HeBYaWFwPK4wT2K48qq4qor0nqB5O6sNwbfAYE+nnaMHffvPQsxjC9pPdqOD5rIrRarT/5RuDZTE6Db4gOfP2xRfZx2pTKGsK1JylfuwCoBKFdYMj8QOofLzwx4hna2fzVThhqq9Fqoqd+1zSZZaoEAsySdKgm3U7YpuL/Z3l1yj06C/wAdlmkzyWDJ4pJMbxFgBfbFIpUccyE2sflPc9Xpqham38NyNO4EkwAAdr8sO+KZ81ytFAQsy07k/wCBjlfZftLlcwKgzTLRprT8NMkwtSw1SLixMdPWMNuEfadksq3drSr1woCiqINhb8UM393PAhTMnUlyxSmJjTy8vL0wsuHusAmJEaffqcLk+1jhbIGNR0kxpemwI+kc8a37dcJqCUzdNbfC0rflyMDHGbJ7jLmlnXqQdOhRAuSykkAeZ1YlMtn6n3+jSFXSoJdQ3iCsQYHmbn3wV2v7b0hWbuW7wEQXAsDAFj1N7jHPa+fNWuXA5z8tsL0kttGKwCGdKR0y3FnBJjuF0BVIU6jJAW9t4HKMWma4wBRApMCXYDkQBztOOGcQz1aq2us5qEAAEmSANgDzice0OJVKTa1N4iG8QIPIg4oKnEm1iV/2oZ3QtOmrSKsuRN1CGAPKSdvLC3gs5MUq+4tqI3EkGTF7dN8SWZzpesKtQahI8I2gbATNvLFFxXtAcwgVZC85VQTH9tsYFJ2msQozPO0PEVbMZgHxanLALcHVfcWgzic4gAJ8yCB++WCcznCAFBn12GFdSWbqcEECZm+I1mCdgJqffBvDtieU4G7k87Cb9cN1QAADbHDeDc4C4g+YFiMCtSk3kWkeeCqlKTHLc+2MqwgE40iLVscRSwwRwvOmjWp1VuUYNHWOXuLYxNO37vjVF8COZUCDL2p9p2cYQiUkHLwlj85x5iNaoRvb0/xj7FWccmZpHpG9HMHvCGFxNxsQOZHX064tPstrxlM2Ojgz6rH6Yl66oSzo4CxLiJYD25eXlh32MpuMpWKAnvG1BRuQAQPmZxL1X6IHQb2E47Sc4zmNerT4RqOpz1nZepwspZGQRtqg33AE+I/4wTTYVKg1fh5G0Ryg85wVXqgKRbxG55nDFUYiGsIO3eDZd2Y6h4fDC/0j/ONmUbQCd4ICzzZv3JxqWsBbew+Z2GC+D5NqzTFhJ8h5n5Rg4pu+eJ7wwvSr06yeOojhtpEgztzMjFp2x7WrUplqSNTqEeIgjTuSR/VeTy3wieitNQS0JsYHifyB6elh54C45XL0lATTKn/qs29z+mAetW57Tqr3DbSd4lxGpXYPUOwgeQwVw/iRTS03mGG0gbE+fn/jAv3Rn2HhHM2AxpqoNht164Sa9sS9bvNnvOndju0dLLZlcx3euFKkAgG8X6SIx1jgnbvI5pwqPprkCKdQEGSbAHY+xx+XsrnSpg4puzmbpO5DuUYxphWO15kbXwtS67cx1hQrq4hPabhscUzrfAvfEECIJa7R+eN+VpKusILhbTzvhpn8vrqNUcyTck7sxiWPmYHywoqkAkzAF/aD/jFYG08W2ws0H1MymSJnGp6X8MFaWpgNxa4wTJLEb/rYYNRyoWmTyP8ArHYgaiDiT/EsoNIeRpO8m8Hy6g4QmKZgiY/cxh/xhCFOhQy81536HCXidBlZRvaQeoP+OeBYYlfTtqGMzariAZIB6YNWqjRIwqyOUeswRZ6xG2GWc4M9MDWHE7NMj6W9saGhvXgZmmvlFItIjnuPlj6hS0p4zfkB+c4EdnS2rUME5WXW/U4CxsDbaNpTJwdxF1aZif8AzGeWRZ+IDqf8Y9r05rQeeCM7kwtMmL2wvXx6x+gZ9ppzDKsAkOPK3z3wx4TRNQRqAK/zE36RAOJ/DHgtfS5vv1xpYgQfCRjuNoVmAUqaWHiFgBeZ/TA9aruDY9DY4b0MozZrUbgLP6YWdpVAqCMCLCTia3SqBkQcJM7z+7Y+FEGoqrc9PPAiV2GxOHHZ1nNVVO1zhmrTvASs6tzNnEuDuiaiV8wD/rH2GfaIxTPUDHuM8Vm3Me6AHaf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4824" name="Picture 8" descr="http://www.dhakatribune.com/sites/default/files/imagecache/870x488_article_high/article/2014/03/28/polio%2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574" y="5373216"/>
            <a:ext cx="2647053" cy="1484784"/>
          </a:xfrm>
          <a:prstGeom prst="rect">
            <a:avLst/>
          </a:prstGeom>
          <a:noFill/>
        </p:spPr>
      </p:pic>
      <p:pic>
        <p:nvPicPr>
          <p:cNvPr id="34826" name="Picture 10" descr="http://lighthouseinsights.in/wp-content/uploads/2014/04/Rotary-polio-free-india-ad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5373834"/>
            <a:ext cx="3816424" cy="148416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15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rcurtis\Pictures\Kolkata June11\DSC_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" y="1333500"/>
            <a:ext cx="9107487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>
            <a:spLocks noGrp="1" noChangeArrowheads="1"/>
          </p:cNvSpPr>
          <p:nvPr>
            <p:ph type="title"/>
          </p:nvPr>
        </p:nvSpPr>
        <p:spPr>
          <a:xfrm>
            <a:off x="0" y="163513"/>
            <a:ext cx="9144000" cy="960437"/>
          </a:xfrm>
          <a:noFill/>
        </p:spPr>
        <p:txBody>
          <a:bodyPr lIns="87863" tIns="43933" rIns="87863" bIns="43933"/>
          <a:lstStyle/>
          <a:p>
            <a:r>
              <a:rPr lang="en-US" sz="3200" b="1" dirty="0" err="1" smtClean="0">
                <a:solidFill>
                  <a:schemeClr val="accent2"/>
                </a:solidFill>
              </a:rPr>
              <a:t>Rukhsar</a:t>
            </a:r>
            <a:r>
              <a:rPr lang="en-US" sz="3200" b="1" dirty="0" smtClean="0">
                <a:solidFill>
                  <a:schemeClr val="accent2"/>
                </a:solidFill>
              </a:rPr>
              <a:t>: Is she the last polio case in India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04025" y="6165850"/>
            <a:ext cx="2386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accent2"/>
                </a:solidFill>
              </a:rPr>
              <a:t>Onset 13 January 2011</a:t>
            </a:r>
            <a:endParaRPr lang="th-TH" sz="16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84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384" y="-27384"/>
            <a:ext cx="5940152" cy="1988840"/>
          </a:xfrm>
          <a:noFill/>
        </p:spPr>
        <p:txBody>
          <a:bodyPr>
            <a:noAutofit/>
          </a:bodyPr>
          <a:lstStyle/>
          <a:p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ฉากสุดท้ายของการ</a:t>
            </a:r>
            <a:r>
              <a:rPr lang="th-TH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กวาดล้าง</a:t>
            </a:r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โปลิโอ</a:t>
            </a:r>
            <a:r>
              <a:rPr lang="th-TH" sz="32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2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 b="1" dirty="0" smtClean="0">
                <a:solidFill>
                  <a:srgbClr val="000099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ไม่มีเชื้อโปลิโอตามธรรมชาติ </a:t>
            </a:r>
            <a:r>
              <a:rPr lang="th-TH" sz="32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/>
            </a:r>
            <a:br>
              <a:rPr lang="th-TH" sz="32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 b="1" dirty="0" smtClean="0">
                <a:solidFill>
                  <a:srgbClr val="00B05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และไม่มีเชื้อโปลิโอมีชีวิตสายพันธุ์วัคซีน</a:t>
            </a:r>
            <a:endParaRPr lang="en-US" sz="3200" b="1" dirty="0">
              <a:solidFill>
                <a:srgbClr val="00B05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832208473"/>
              </p:ext>
            </p:extLst>
          </p:nvPr>
        </p:nvGraphicFramePr>
        <p:xfrm>
          <a:off x="-468560" y="44624"/>
          <a:ext cx="60486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4790352"/>
              </p:ext>
            </p:extLst>
          </p:nvPr>
        </p:nvGraphicFramePr>
        <p:xfrm>
          <a:off x="539552" y="1916833"/>
          <a:ext cx="8226425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293096"/>
            <a:ext cx="24482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th-TH" sz="3200" b="1" i="1" u="sng" dirty="0" smtClean="0"/>
              <a:t>ธันวาคม 2558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  <a:buFont typeface="Arial" pitchFamily="34" charset="0"/>
              <a:buChar char="•"/>
            </a:pPr>
            <a:r>
              <a:rPr lang="th-TH" sz="3200" b="1" dirty="0" smtClean="0"/>
              <a:t>เริ่มกระบวนการ</a:t>
            </a:r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1600" y="2492896"/>
            <a:ext cx="3648756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th-TH" sz="3200" b="1" i="1" dirty="0" smtClean="0">
                <a:solidFill>
                  <a:srgbClr val="000099"/>
                </a:solidFill>
              </a:rPr>
              <a:t>เมษายน 2559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99"/>
                </a:solidFill>
              </a:rPr>
              <a:t>กำจัดเชื้อโปลิโอ</a:t>
            </a:r>
            <a:r>
              <a:rPr lang="th-TH" sz="2400" b="1" dirty="0" err="1" smtClean="0">
                <a:solidFill>
                  <a:srgbClr val="000099"/>
                </a:solidFill>
              </a:rPr>
              <a:t>ทัยป์</a:t>
            </a:r>
            <a:r>
              <a:rPr lang="th-TH" sz="2400" b="1" dirty="0" smtClean="0">
                <a:solidFill>
                  <a:srgbClr val="000099"/>
                </a:solidFill>
              </a:rPr>
              <a:t> 2 ใน </a:t>
            </a:r>
            <a:r>
              <a:rPr lang="en-US" b="1" dirty="0" smtClean="0">
                <a:solidFill>
                  <a:srgbClr val="000099"/>
                </a:solidFill>
              </a:rPr>
              <a:t>OPV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99"/>
                </a:solidFill>
              </a:rPr>
              <a:t>ทำลายเชื้อโปลิโอ</a:t>
            </a:r>
            <a:r>
              <a:rPr lang="th-TH" sz="2400" b="1" dirty="0" err="1" smtClean="0">
                <a:solidFill>
                  <a:srgbClr val="000099"/>
                </a:solidFill>
              </a:rPr>
              <a:t>ทัยป์</a:t>
            </a:r>
            <a:r>
              <a:rPr lang="th-TH" sz="2400" b="1" dirty="0" smtClean="0">
                <a:solidFill>
                  <a:srgbClr val="000099"/>
                </a:solidFill>
              </a:rPr>
              <a:t> 2 ในห้อง </a:t>
            </a:r>
            <a:r>
              <a:rPr lang="en-US" sz="2400" b="1" dirty="0" smtClean="0">
                <a:solidFill>
                  <a:srgbClr val="000099"/>
                </a:solidFill>
              </a:rPr>
              <a:t>lab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2151466"/>
            <a:ext cx="3744416" cy="98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th-TH" sz="3600" b="1" i="1" dirty="0" smtClean="0">
                <a:solidFill>
                  <a:srgbClr val="C00000"/>
                </a:solidFill>
              </a:rPr>
              <a:t>2563</a:t>
            </a:r>
            <a:r>
              <a:rPr lang="th-TH" sz="3600" b="1" dirty="0" smtClean="0">
                <a:solidFill>
                  <a:srgbClr val="C00000"/>
                </a:solidFill>
              </a:rPr>
              <a:t> </a:t>
            </a:r>
            <a:r>
              <a:rPr lang="th-TH" sz="2800" b="1" dirty="0" smtClean="0">
                <a:solidFill>
                  <a:srgbClr val="C00000"/>
                </a:solidFill>
              </a:rPr>
              <a:t>กวาดล้างโปลิโอสำเร็จ  </a:t>
            </a:r>
            <a:br>
              <a:rPr lang="th-TH" sz="2800" b="1" dirty="0" smtClean="0">
                <a:solidFill>
                  <a:srgbClr val="C00000"/>
                </a:solidFill>
              </a:rPr>
            </a:br>
            <a:r>
              <a:rPr lang="th-TH" sz="2800" b="1" dirty="0" smtClean="0">
                <a:solidFill>
                  <a:srgbClr val="C00000"/>
                </a:solidFill>
              </a:rPr>
              <a:t>กำจัดเชื้อโปลิโอทุกสายพันธุ์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2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ewuser\Desktop\polio-274x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225166" cy="28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26878" r="409" b="35329"/>
          <a:stretch/>
        </p:blipFill>
        <p:spPr bwMode="auto">
          <a:xfrm>
            <a:off x="2648607" y="3645024"/>
            <a:ext cx="6495394" cy="20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30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3055 L 1.0092 -0.03055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19200"/>
            <a:ext cx="7612062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5" name="Rectangle 3"/>
          <p:cNvSpPr>
            <a:spLocks noChangeArrowheads="1"/>
          </p:cNvSpPr>
          <p:nvPr/>
        </p:nvSpPr>
        <p:spPr bwMode="auto">
          <a:xfrm>
            <a:off x="3175" y="5876925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th-TH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Courtesy of the Centers for Disease Control. Immunization Against Disease-1972. </a:t>
            </a:r>
            <a:br>
              <a:rPr lang="th-TH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Washington, DC, US Government Printing Office, 1973</a:t>
            </a:r>
            <a:endParaRPr lang="th-TH" sz="1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27396" name="Rectangle 4"/>
          <p:cNvSpPr>
            <a:spLocks noChangeArrowheads="1"/>
          </p:cNvSpPr>
          <p:nvPr/>
        </p:nvSpPr>
        <p:spPr bwMode="auto">
          <a:xfrm>
            <a:off x="69850" y="188913"/>
            <a:ext cx="8936038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Incidence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of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polio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in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United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States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.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The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IPV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was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introduced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            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in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1955,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and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the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OPV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was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introduced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th-TH" sz="2400" b="1" dirty="0" err="1">
                <a:solidFill>
                  <a:srgbClr val="000099"/>
                </a:solidFill>
                <a:cs typeface="Arial" pitchFamily="34" charset="0"/>
              </a:rPr>
              <a:t>in</a:t>
            </a:r>
            <a:r>
              <a:rPr lang="th-TH" sz="2400" b="1" dirty="0">
                <a:solidFill>
                  <a:srgbClr val="000099"/>
                </a:solidFill>
                <a:cs typeface="Arial" pitchFamily="34" charset="0"/>
              </a:rPr>
              <a:t> 1961-1962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51275" y="1403350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3600" b="1">
                <a:solidFill>
                  <a:srgbClr val="663300"/>
                </a:solidFill>
                <a:latin typeface="Angsana New" pitchFamily="18" charset="-34"/>
              </a:rPr>
              <a:t>Salk</a:t>
            </a:r>
            <a:endParaRPr lang="th-TH" sz="3600" b="1">
              <a:solidFill>
                <a:srgbClr val="663300"/>
              </a:solidFill>
              <a:latin typeface="Angsana New" pitchFamily="18" charset="-34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256213" y="3500438"/>
            <a:ext cx="92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Angsana New" pitchFamily="18" charset="-34"/>
              </a:rPr>
              <a:t>Sabin</a:t>
            </a:r>
            <a:endParaRPr lang="th-TH" sz="3600" b="1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563938" y="1785938"/>
            <a:ext cx="71437" cy="3960812"/>
          </a:xfrm>
          <a:prstGeom prst="line">
            <a:avLst/>
          </a:prstGeom>
          <a:noFill/>
          <a:ln w="57150">
            <a:solidFill>
              <a:srgbClr val="EA130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4140200" y="5373688"/>
            <a:ext cx="431800" cy="360362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5435600" y="5373688"/>
            <a:ext cx="431800" cy="360362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954963" y="5299075"/>
            <a:ext cx="684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1200" b="1">
                <a:latin typeface="Arial Black" pitchFamily="34" charset="0"/>
              </a:rPr>
              <a:t> …/ 79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596188" y="4421188"/>
            <a:ext cx="12969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Angsana New" pitchFamily="18" charset="-34"/>
              </a:rPr>
              <a:t>Last case </a:t>
            </a:r>
          </a:p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Angsana New" pitchFamily="18" charset="-34"/>
              </a:rPr>
              <a:t>of Polio</a:t>
            </a: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8202613" y="4797425"/>
            <a:ext cx="0" cy="3587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37901" name="Picture 13" descr="sab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413" y="1123950"/>
            <a:ext cx="1601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sal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23950"/>
            <a:ext cx="16684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341938" y="3154363"/>
            <a:ext cx="3717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/>
            <a:r>
              <a:rPr lang="en-US" sz="1200" b="1">
                <a:solidFill>
                  <a:srgbClr val="0000FF"/>
                </a:solidFill>
              </a:rPr>
              <a:t>Albert Bruce Sabin M.D.</a:t>
            </a:r>
            <a:endParaRPr lang="th-TH" sz="1200" b="1">
              <a:solidFill>
                <a:srgbClr val="0000FF"/>
              </a:solidFill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5019675" y="3154363"/>
            <a:ext cx="2478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en-US" sz="1200" b="1">
                <a:solidFill>
                  <a:srgbClr val="663300"/>
                </a:solidFill>
              </a:rPr>
              <a:t>Jonas Edward Salk M.D.</a:t>
            </a:r>
            <a:endParaRPr lang="th-TH" sz="1200" b="1">
              <a:solidFill>
                <a:srgbClr val="663300"/>
              </a:solidFill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779838" y="2133600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3600" b="1">
                <a:solidFill>
                  <a:srgbClr val="663300"/>
                </a:solidFill>
                <a:latin typeface="Angsana New" pitchFamily="18" charset="-34"/>
              </a:rPr>
              <a:t>18,305</a:t>
            </a:r>
            <a:endParaRPr lang="th-TH" sz="3600" b="1">
              <a:solidFill>
                <a:srgbClr val="66330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37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19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medscape.com/article/722/173/722173-fi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1222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2"/>
          <p:cNvSpPr>
            <a:spLocks noChangeArrowheads="1"/>
          </p:cNvSpPr>
          <p:nvPr/>
        </p:nvSpPr>
        <p:spPr bwMode="auto">
          <a:xfrm>
            <a:off x="280988" y="188913"/>
            <a:ext cx="8582025" cy="3352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3333FF"/>
                </a:solidFill>
                <a:latin typeface="EucrosiaUPC" pitchFamily="18" charset="-34"/>
              </a:rPr>
              <a:t>การเฝ้าระวังอาการภายหลังได้รับ</a:t>
            </a:r>
          </a:p>
          <a:p>
            <a:pPr algn="ctr" eaLnBrk="0" hangingPunct="0"/>
            <a:r>
              <a:rPr lang="en-US" sz="4800">
                <a:solidFill>
                  <a:srgbClr val="3333FF"/>
                </a:solidFill>
                <a:latin typeface="EucrosiaUPC" pitchFamily="18" charset="-34"/>
              </a:rPr>
              <a:t>การสร้างเสริมภูมิคุ้มกันโรค</a:t>
            </a:r>
          </a:p>
          <a:p>
            <a:pPr algn="ctr" eaLnBrk="0" hangingPunct="0"/>
            <a:r>
              <a:rPr lang="en-US" sz="3600">
                <a:solidFill>
                  <a:srgbClr val="3333FF"/>
                </a:solidFill>
                <a:latin typeface="EucrosiaUPC" pitchFamily="18" charset="-34"/>
              </a:rPr>
              <a:t>Adverse Events Following Immunization - AEFIs</a:t>
            </a:r>
          </a:p>
        </p:txBody>
      </p:sp>
      <p:pic>
        <p:nvPicPr>
          <p:cNvPr id="59395" name="Picture 3" descr="carinf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502025"/>
            <a:ext cx="217963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0" y="5702300"/>
            <a:ext cx="90360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360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เอมอร    ราษฎร์จำเริญสุข</a:t>
            </a:r>
            <a:endParaRPr lang="en-US" sz="360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280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นักวิชาการสาธารณสุขชำนาญการพิเศษ   ข้าราชการบำนาญ   กรมควบคุมโรค</a:t>
            </a:r>
            <a:endParaRPr lang="th-TH" sz="80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53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" y="163513"/>
            <a:ext cx="8991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2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กลุ่ม</a:t>
            </a:r>
            <a:r>
              <a:rPr lang="th-TH" sz="22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อาการทางระบบประสาท</a:t>
            </a:r>
            <a:r>
              <a:rPr lang="en-US" sz="22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(Nervous System Adverse Events)</a:t>
            </a:r>
            <a:r>
              <a:rPr lang="th-TH" sz="20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1185795" name="Group 3"/>
          <p:cNvGraphicFramePr>
            <a:graphicFrameLocks noGrp="1"/>
          </p:cNvGraphicFramePr>
          <p:nvPr/>
        </p:nvGraphicFramePr>
        <p:xfrm>
          <a:off x="0" y="765175"/>
          <a:ext cx="9144000" cy="5943600"/>
        </p:xfrm>
        <a:graphic>
          <a:graphicData uri="http://schemas.openxmlformats.org/drawingml/2006/table">
            <a:tbl>
              <a:tblPr/>
              <a:tblGrid>
                <a:gridCol w="3543300"/>
                <a:gridCol w="3435350"/>
                <a:gridCol w="2165350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นิยามอาการภายหลังได้รับ </a:t>
                      </a:r>
                      <a:b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การสร้างเสริมภูมิคุ้มกันโรค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การตรวจเพิ่มเติมและ</a:t>
                      </a:r>
                      <a:b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การดูแลรักษา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วัคซีนที่เกี่ยวข้องและช่วงเวลา ภายหลังได้รับวัคซีนจนถึงมีอาการ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9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188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 Vaccine-Associated Paralytic Poliomyelitis (VAPP)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:</a:t>
                      </a: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188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ภาวะที่มีอาการครบทุกข้อดังนี้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Ø"/>
                        <a:tabLst>
                          <a:tab pos="103188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กล้ามเนื้อแขนขามีอัมพาตอ่อนแรงอย่างเฉียบพลันแบบ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asymmetry</a:t>
                      </a: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Char char="Ø"/>
                        <a:tabLst>
                          <a:tab pos="103188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มีไข้ในขณะที่ผู้ป่วยเริ่มมีอาการอัมพาต และยังคงมีกล้ามเนื้ออ่อนแรงนานเกินกว่า 60 วัน นับจากวันเริ่มมีอาการ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ตรวจพบเชื้อไวรัสโปลิโอสายพันธ์วัคซีนในอุจจาระ (เก็บอุจจาระ 2 ครั้งๆ ละ 8 กรัม ภายใน 14 วันหลังเริ่มมีอาการ AFP ส่งตรวจแยกเชื้อไวรัส)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ควรตรวจหาระดับ immunoglobulin ในเลือด ผู้ที่มี hypogammaglobulin จะมีความเสี่ยงสูงที่จะเกิด VAPP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การรักษา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รักษาตามอาการและประคับประคอง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กายภาพบำบัด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ให้ IgG ถ้ามี hypogammaglobulin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OPV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เกิดขึ้นภายใน 4-30 วันหลังได้รับวัคซีน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>
                          <a:tab pos="2374900" algn="l"/>
                          <a:tab pos="2849563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หรือ 4-75 วันหลังสัมผัสกับผู้ได้รับวัคซีน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OPV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088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2250</Words>
  <Application>Microsoft Office PowerPoint</Application>
  <PresentationFormat>นำเสนอทางหน้าจอ (4:3)</PresentationFormat>
  <Paragraphs>533</Paragraphs>
  <Slides>47</Slides>
  <Notes>19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5</vt:i4>
      </vt:variant>
      <vt:variant>
        <vt:lpstr>ชื่อเรื่องภาพนิ่ง</vt:lpstr>
      </vt:variant>
      <vt:variant>
        <vt:i4>47</vt:i4>
      </vt:variant>
    </vt:vector>
  </HeadingPairs>
  <TitlesOfParts>
    <vt:vector size="53" baseType="lpstr">
      <vt:lpstr>Office Theme</vt:lpstr>
      <vt:lpstr>Photo Editor Photo</vt:lpstr>
      <vt:lpstr>Worksheet</vt:lpstr>
      <vt:lpstr>ภาพนิ่ง</vt:lpstr>
      <vt:lpstr>Acrobat Document</vt:lpstr>
      <vt:lpstr>แผนภูมิ</vt:lpstr>
      <vt:lpstr>การดำเนินงานกวาดล้างโปลิโอในระดับนานาชาติ  และแนวทางการดำเนินงานในประเทศไทย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Relationship between Wild and VDPV by   genomic VP1 sequences identity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ลำดับความก้าวหน้าการดำเนินงานกวาดล้างโปลิโอของประเทศไทย</vt:lpstr>
      <vt:lpstr>ลำดับความก้าวหน้าการดำเนินงานกวาดล้างโปลิโอของประเทศไทย</vt:lpstr>
      <vt:lpstr>ภาพนิ่ง 23</vt:lpstr>
      <vt:lpstr>ภาพนิ่ง 24</vt:lpstr>
      <vt:lpstr>ความครอบคลุมวัคซีนจากการสำรวจ </vt:lpstr>
      <vt:lpstr>ภาพนิ่ง 26</vt:lpstr>
      <vt:lpstr>ภาพนิ่ง 27</vt:lpstr>
      <vt:lpstr>ภาพนิ่ง 28</vt:lpstr>
      <vt:lpstr>การทำ Active  Search</vt:lpstr>
      <vt:lpstr>Causes of AFP and ICD-10</vt:lpstr>
      <vt:lpstr>ภาพนิ่ง 31</vt:lpstr>
      <vt:lpstr>ภาพนิ่ง 32</vt:lpstr>
      <vt:lpstr>ภาพนิ่ง 33</vt:lpstr>
      <vt:lpstr>ผลการเฝ้าระวังผู้ป่วย AFP ประเทศไทย ปี 2549-2557 </vt:lpstr>
      <vt:lpstr>อัตราป่วยต่อแสนประชากร ผู้ป่วยกล้ามเนื้ออัมพาต อ่อนปวกเปียกแบบเฉียบพลัน(AFP) พ.ศ. 2549-2557</vt:lpstr>
      <vt:lpstr>ภาพนิ่ง 36</vt:lpstr>
      <vt:lpstr>ภาพนิ่ง 37</vt:lpstr>
      <vt:lpstr>การดำเนินการสอบสวน และควบคุมโรค ภายหลังพบผู้ป่วย AFP  ปี 2541-2554 </vt:lpstr>
      <vt:lpstr>ร้อยละของการสอบสวนผู้ป่วย AFP ภายใน 48 ชั่วโมง พ.ศ. 2552-2557</vt:lpstr>
      <vt:lpstr>ภาพนิ่ง 40</vt:lpstr>
      <vt:lpstr>ภาพนิ่ง 41</vt:lpstr>
      <vt:lpstr>ภาพนิ่ง 42</vt:lpstr>
      <vt:lpstr>ภาพนิ่ง 43</vt:lpstr>
      <vt:lpstr>27 ปี งานกวาดล้างโปลิโอ</vt:lpstr>
      <vt:lpstr>Rukhsar: Is she the last polio case in India</vt:lpstr>
      <vt:lpstr>ฉากสุดท้ายของการกวาดล้างโปลิโอ ไม่มีเชื้อโปลิโอตามธรรมชาติ  และไม่มีเชื้อโปลิโอมีชีวิตสายพันธุ์วัคซีน</vt:lpstr>
      <vt:lpstr>ภาพนิ่ง 47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การขับเคลื่อนฉากสุดท้ายของ การกวาดล้างโปลิโอ ในประเทศไทย</dc:title>
  <dc:creator>newuser</dc:creator>
  <cp:lastModifiedBy>ddc</cp:lastModifiedBy>
  <cp:revision>77</cp:revision>
  <dcterms:created xsi:type="dcterms:W3CDTF">2015-09-15T09:11:50Z</dcterms:created>
  <dcterms:modified xsi:type="dcterms:W3CDTF">2015-11-04T14:25:18Z</dcterms:modified>
</cp:coreProperties>
</file>