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258" r:id="rId3"/>
    <p:sldId id="29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300" r:id="rId30"/>
    <p:sldId id="283" r:id="rId31"/>
    <p:sldId id="299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68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344AF-1CEC-4E6D-9E0D-7085CD357992}" type="datetimeFigureOut">
              <a:rPr lang="th-TH" smtClean="0"/>
              <a:pPr/>
              <a:t>07/05/58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E4822-7B2F-40FC-B6A8-803D8D175AA6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F5DEEA-DDB3-4E85-837E-EDBD28EF7095}" type="slidenum">
              <a:rPr lang="en-US" smtClean="0">
                <a:latin typeface="Arial" pitchFamily="34" charset="0"/>
              </a:rPr>
              <a:pPr/>
              <a:t>34</a:t>
            </a:fld>
            <a:endParaRPr lang="th-T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Cordia New" pitchFamily="34" charset="-34"/>
            </a:endParaRPr>
          </a:p>
        </p:txBody>
      </p:sp>
      <p:sp>
        <p:nvSpPr>
          <p:cNvPr id="4608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66928E-7E58-4FA3-A651-C5B08252F426}" type="slidenum">
              <a:rPr lang="en-US" smtClean="0">
                <a:latin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Cordia New" pitchFamily="34" charset="-34"/>
            </a:endParaRPr>
          </a:p>
        </p:txBody>
      </p:sp>
      <p:sp>
        <p:nvSpPr>
          <p:cNvPr id="4710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C36F87-A464-416E-B4F9-F862E5800E5E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E6B9-D943-44E6-8C81-ADE49A5EA287}" type="datetimeFigureOut">
              <a:rPr lang="th-TH" smtClean="0"/>
              <a:pPr/>
              <a:t>07/05/58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8198-7897-4FE9-853F-6E889A2D660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E6B9-D943-44E6-8C81-ADE49A5EA287}" type="datetimeFigureOut">
              <a:rPr lang="th-TH" smtClean="0"/>
              <a:pPr/>
              <a:t>07/05/58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8198-7897-4FE9-853F-6E889A2D660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E6B9-D943-44E6-8C81-ADE49A5EA287}" type="datetimeFigureOut">
              <a:rPr lang="th-TH" smtClean="0"/>
              <a:pPr/>
              <a:t>07/05/58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8198-7897-4FE9-853F-6E889A2D660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E6B9-D943-44E6-8C81-ADE49A5EA287}" type="datetimeFigureOut">
              <a:rPr lang="th-TH" smtClean="0"/>
              <a:pPr/>
              <a:t>07/05/58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8198-7897-4FE9-853F-6E889A2D660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E6B9-D943-44E6-8C81-ADE49A5EA287}" type="datetimeFigureOut">
              <a:rPr lang="th-TH" smtClean="0"/>
              <a:pPr/>
              <a:t>07/05/58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8198-7897-4FE9-853F-6E889A2D660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E6B9-D943-44E6-8C81-ADE49A5EA287}" type="datetimeFigureOut">
              <a:rPr lang="th-TH" smtClean="0"/>
              <a:pPr/>
              <a:t>07/05/58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8198-7897-4FE9-853F-6E889A2D660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E6B9-D943-44E6-8C81-ADE49A5EA287}" type="datetimeFigureOut">
              <a:rPr lang="th-TH" smtClean="0"/>
              <a:pPr/>
              <a:t>07/05/58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8198-7897-4FE9-853F-6E889A2D660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E6B9-D943-44E6-8C81-ADE49A5EA287}" type="datetimeFigureOut">
              <a:rPr lang="th-TH" smtClean="0"/>
              <a:pPr/>
              <a:t>07/05/58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8198-7897-4FE9-853F-6E889A2D660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E6B9-D943-44E6-8C81-ADE49A5EA287}" type="datetimeFigureOut">
              <a:rPr lang="th-TH" smtClean="0"/>
              <a:pPr/>
              <a:t>07/05/58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8198-7897-4FE9-853F-6E889A2D660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E6B9-D943-44E6-8C81-ADE49A5EA287}" type="datetimeFigureOut">
              <a:rPr lang="th-TH" smtClean="0"/>
              <a:pPr/>
              <a:t>07/05/58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8198-7897-4FE9-853F-6E889A2D660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E6B9-D943-44E6-8C81-ADE49A5EA287}" type="datetimeFigureOut">
              <a:rPr lang="th-TH" smtClean="0"/>
              <a:pPr/>
              <a:t>07/05/58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8198-7897-4FE9-853F-6E889A2D660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CE6B9-D943-44E6-8C81-ADE49A5EA287}" type="datetimeFigureOut">
              <a:rPr lang="th-TH" smtClean="0"/>
              <a:pPr/>
              <a:t>07/05/58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B8198-7897-4FE9-853F-6E889A2D6607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scm.gpo.or.th/vm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saranya.s@nhso.go.th" TargetMode="External"/><Relationship Id="rId2" Type="http://schemas.openxmlformats.org/officeDocument/2006/relationships/hyperlink" Target="mailto:Jarawee.r@nhso.go.t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.kitti@hotmail.com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152400" y="76200"/>
            <a:ext cx="8839200" cy="144621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4400" b="1">
                <a:latin typeface="TH SarabunPSK" pitchFamily="34" charset="-34"/>
                <a:cs typeface="TH SarabunPSK" pitchFamily="34" charset="-34"/>
              </a:rPr>
              <a:t>แนวทางการบริหารการให้บริการ</a:t>
            </a:r>
          </a:p>
          <a:p>
            <a:pPr algn="ctr"/>
            <a:r>
              <a:rPr lang="th-TH" sz="4400" b="1">
                <a:latin typeface="TH SarabunPSK" pitchFamily="34" charset="-34"/>
                <a:cs typeface="TH SarabunPSK" pitchFamily="34" charset="-34"/>
              </a:rPr>
              <a:t>วัคซีนป้องกันไข้หวัดใหญ่ตามฤดูกาล ปี </a:t>
            </a:r>
            <a:r>
              <a:rPr lang="en-US" sz="4400" b="1">
                <a:latin typeface="TH SarabunPSK" pitchFamily="34" charset="-34"/>
                <a:cs typeface="TH SarabunPSK" pitchFamily="34" charset="-34"/>
              </a:rPr>
              <a:t>2558</a:t>
            </a:r>
            <a:endParaRPr lang="en-US" sz="4400"/>
          </a:p>
        </p:txBody>
      </p:sp>
      <p:sp>
        <p:nvSpPr>
          <p:cNvPr id="8" name="Rounded Rectangle 7"/>
          <p:cNvSpPr/>
          <p:nvPr/>
        </p:nvSpPr>
        <p:spPr>
          <a:xfrm>
            <a:off x="685800" y="2286000"/>
            <a:ext cx="2926080" cy="1143000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INFLUENZA</a:t>
            </a:r>
          </a:p>
        </p:txBody>
      </p:sp>
      <p:pic>
        <p:nvPicPr>
          <p:cNvPr id="2053" name="Picture 15" descr="http://www.thairath.co.th/media/EyWwB5WU57MYnKOuFVTOWNRA2ZXHz0uP6LIIZHPKK9HhRRALZqYRX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06875"/>
            <a:ext cx="4748213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3" descr="https://www.bumrungrad.com/BIHFiles/96/967c40bd-d595-4c2f-881f-d8e17fa91f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00200"/>
            <a:ext cx="45148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00CC"/>
          </a:solidFill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Influvac® 2015</a:t>
            </a: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4" name="ตัวยึดเนื้อหา 3" descr="influvac 2015 01 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752600"/>
            <a:ext cx="7572375" cy="45720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00CC"/>
          </a:solidFill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Influvac® 2015</a:t>
            </a: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4" name="ตัวยึดเนื้อหา 3" descr="influvac 2015 02 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0"/>
            <a:ext cx="8229600" cy="156527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ตัวยึดเนื้อหา 3" descr="influvac 2015 03 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" y="4267200"/>
            <a:ext cx="8229600" cy="1427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00CC"/>
          </a:solidFill>
        </p:spPr>
        <p:txBody>
          <a:bodyPr/>
          <a:lstStyle/>
          <a:p>
            <a:pPr>
              <a:defRPr/>
            </a:pPr>
            <a:r>
              <a:rPr lang="th-TH" b="1" kern="1200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เป้าหมายการจัดสรรวัคซีน ปี </a:t>
            </a:r>
            <a:r>
              <a:rPr lang="en-US" b="1" kern="1200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2558</a:t>
            </a:r>
            <a:r>
              <a:rPr lang="th-TH" b="1" kern="1200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endParaRPr lang="en-US" dirty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52400" y="1989138"/>
          <a:ext cx="8839197" cy="455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133"/>
                <a:gridCol w="982133"/>
                <a:gridCol w="982133"/>
                <a:gridCol w="982133"/>
                <a:gridCol w="982133"/>
                <a:gridCol w="982133"/>
                <a:gridCol w="982133"/>
                <a:gridCol w="982133"/>
                <a:gridCol w="982133"/>
              </a:tblGrid>
              <a:tr h="726440">
                <a:tc rowSpan="2"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การจัดสรร</a:t>
                      </a:r>
                      <a:endParaRPr lang="en-US" sz="20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ประชากรเป้าหมาย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4 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กลุ่ม ปี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2558 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(ราย)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คำนวณเป้าหมายการให้บริการวัคซีนไข้หวัดใหญ่</a:t>
                      </a:r>
                      <a:r>
                        <a:rPr lang="th-TH" sz="2400" b="1" i="0" u="none" strike="noStrik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ปี </a:t>
                      </a:r>
                      <a:r>
                        <a:rPr lang="en-US" sz="2400" b="1" i="0" u="none" strike="noStrik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2558</a:t>
                      </a: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b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400" b="1" i="0" u="none" strike="noStrike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ปชช</a:t>
                      </a:r>
                      <a:r>
                        <a:rPr lang="th-TH" sz="2400" b="1" i="0" u="none" strike="noStrik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4 กลุ่ม </a:t>
                      </a:r>
                      <a:r>
                        <a:rPr lang="th-TH" sz="2400" b="1" i="0" u="none" strike="noStrike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ที่สปสช.</a:t>
                      </a:r>
                      <a:r>
                        <a:rPr lang="th-TH" sz="2400" b="1" i="0" u="none" strike="noStrik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กำหนด)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9601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ผู้ป่วยโรคเรื้อรัง</a:t>
                      </a:r>
                      <a:r>
                        <a:rPr lang="th-TH" sz="1800" b="1" i="0" u="none" strike="noStrik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 </a:t>
                      </a:r>
                      <a:r>
                        <a:rPr lang="th-TH" sz="1800" b="1" i="0" u="none" strike="noStrik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โรค ทุกกลุ่มอายุ</a:t>
                      </a:r>
                      <a:endParaRPr lang="th-TH" sz="1800" b="1" i="0" u="none" strike="noStrike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ผู้สูงอายุที่มีอายุมากกว่า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65 </a:t>
                      </a:r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</a:t>
                      </a:r>
                      <a:endParaRPr lang="en-US" sz="1800" b="1" i="0" u="none" strike="noStrike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เด็กอายุ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i="0" u="none" strike="noStrik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เดือนถึง 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 </a:t>
                      </a:r>
                      <a:r>
                        <a:rPr lang="th-TH" sz="1800" b="1" i="0" u="none" strike="noStrik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ญ. ตั้งครรภ์ อายุครรภ์มากกว่า4ด.</a:t>
                      </a:r>
                    </a:p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รวมทั้งหมด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b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ให้บริการ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(dose)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Wastage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(dose)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รวมจัดสรร</a:t>
                      </a:r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ทั้งหมด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(dose)</a:t>
                      </a:r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/>
                </a:tc>
              </a:tr>
              <a:tr h="726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77 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จังหวัด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4,130,140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4,856,976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2,018,199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318,402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11,323,717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2,857,143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142,857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2,970,724 </a:t>
                      </a:r>
                      <a:endParaRPr lang="en-US" sz="2000" b="1" i="0" u="none" strike="noStrike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/>
                </a:tc>
              </a:tr>
              <a:tr h="7264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สำรองคลัง</a:t>
                      </a:r>
                      <a:r>
                        <a:rPr lang="th-TH" sz="20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0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ส่วนกลาง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29,276</a:t>
                      </a:r>
                      <a:endParaRPr lang="en-US" sz="2000" b="1" i="0" u="none" strike="noStrike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/>
                </a:tc>
              </a:tr>
              <a:tr h="7264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3,000,000</a:t>
                      </a:r>
                      <a:endParaRPr lang="en-US" sz="2000" b="1" i="0" u="none" strike="noStrike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00CC"/>
          </a:solidFill>
        </p:spPr>
        <p:txBody>
          <a:bodyPr>
            <a:normAutofit fontScale="90000"/>
          </a:bodyPr>
          <a:lstStyle/>
          <a:p>
            <a:r>
              <a:rPr lang="th-TH" sz="4000" b="1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แนวทางการดำเนินงาน</a:t>
            </a:r>
            <a:br>
              <a:rPr lang="th-TH" sz="4000" b="1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lang="th-TH" sz="4000" b="1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ให้วัคซีนป้องกันไข้หวัดใหญ่ตามฤดูกาล</a:t>
            </a:r>
            <a:endParaRPr lang="en-US" sz="4000" smtClean="0">
              <a:ea typeface="Calibri" pitchFamily="34" charset="0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514350" indent="-514350" eaLnBrk="1" hangingPunct="1">
              <a:spcBef>
                <a:spcPct val="0"/>
              </a:spcBef>
              <a:buFontTx/>
              <a:buNone/>
              <a:defRPr/>
            </a:pPr>
            <a:r>
              <a:rPr lang="en-US" b="1" kern="1200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1.</a:t>
            </a:r>
            <a:r>
              <a:rPr lang="th-TH" b="1" kern="1200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หน่วยบริการควรจัดทำแผนเร่งรัดการดำเนินงาน </a:t>
            </a:r>
            <a:r>
              <a:rPr lang="en-US" b="1" kern="1200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2 </a:t>
            </a:r>
            <a:r>
              <a:rPr lang="th-TH" b="1" kern="1200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ช่วง ดังนี้</a:t>
            </a:r>
          </a:p>
          <a:p>
            <a:pPr marL="514350" indent="-514350" eaLnBrk="1" hangingPunct="1">
              <a:spcBef>
                <a:spcPct val="0"/>
              </a:spcBef>
              <a:buFontTx/>
              <a:buNone/>
              <a:defRPr/>
            </a:pPr>
            <a:r>
              <a:rPr lang="th-TH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1.1</a:t>
            </a:r>
            <a:r>
              <a:rPr lang="th-TH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ช่วงเร่งดำเนินการ  </a:t>
            </a:r>
            <a:r>
              <a:rPr lang="en-US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พ.ค. </a:t>
            </a:r>
            <a:r>
              <a:rPr lang="en-US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– 30</a:t>
            </a:r>
            <a:r>
              <a:rPr lang="th-TH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มิ</a:t>
            </a:r>
            <a:r>
              <a:rPr lang="en-US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ย. </a:t>
            </a:r>
            <a:r>
              <a:rPr lang="en-US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2558</a:t>
            </a:r>
            <a:r>
              <a:rPr lang="th-TH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514350" indent="-514350" eaLnBrk="1" hangingPunct="1">
              <a:spcBef>
                <a:spcPct val="0"/>
              </a:spcBef>
              <a:buFontTx/>
              <a:buNone/>
              <a:defRPr/>
            </a:pPr>
            <a:r>
              <a:rPr lang="th-TH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1.2</a:t>
            </a:r>
            <a:r>
              <a:rPr lang="th-TH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ช่วงเก็บตก </a:t>
            </a:r>
            <a:r>
              <a:rPr lang="en-US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 – 31 </a:t>
            </a:r>
            <a:r>
              <a:rPr lang="th-TH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ก.ค. </a:t>
            </a:r>
            <a:r>
              <a:rPr lang="en-US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2558</a:t>
            </a:r>
            <a:endParaRPr lang="th-TH" b="1" kern="1200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00CC"/>
          </a:solidFill>
        </p:spPr>
        <p:txBody>
          <a:bodyPr>
            <a:normAutofit fontScale="90000"/>
          </a:bodyPr>
          <a:lstStyle/>
          <a:p>
            <a:r>
              <a:rPr lang="th-TH" sz="4000" b="1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แนวทางการดำเนินงาน</a:t>
            </a:r>
            <a:br>
              <a:rPr lang="th-TH" sz="4000" b="1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lang="th-TH" sz="4000" b="1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ให้วัคซีนป้องกันไข้หวัดใหญ่ตามฤดูกาล</a:t>
            </a:r>
            <a:endParaRPr lang="en-US" sz="4000" smtClean="0">
              <a:ea typeface="Calibri" pitchFamily="34" charset="0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742950" indent="-742950">
              <a:spcBef>
                <a:spcPct val="0"/>
              </a:spcBef>
              <a:buFontTx/>
              <a:buNone/>
              <a:defRPr/>
            </a:pPr>
            <a:r>
              <a:rPr lang="en-US" sz="3000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000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. การบริหารจัดการวัคซีนหน่วยบริการได้รับวัคซีน </a:t>
            </a:r>
            <a:r>
              <a:rPr lang="en-US" sz="3000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000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งวด </a:t>
            </a:r>
          </a:p>
          <a:p>
            <a:pPr marL="742950" indent="-742950">
              <a:spcBef>
                <a:spcPct val="0"/>
              </a:spcBef>
              <a:buFontTx/>
              <a:buNone/>
              <a:defRPr/>
            </a:pPr>
            <a:endParaRPr lang="th-TH" sz="3000" b="1" u="sng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742950" indent="-742950">
              <a:spcBef>
                <a:spcPct val="0"/>
              </a:spcBef>
              <a:buFontTx/>
              <a:buNone/>
              <a:defRPr/>
            </a:pPr>
            <a:r>
              <a:rPr lang="th-TH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3000" b="1" u="sng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ประชาชนกลุ่มเสี่ยง</a:t>
            </a:r>
            <a:endParaRPr lang="th-TH" sz="3000" b="1" u="sng" kern="1200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742950" indent="-742950">
              <a:spcBef>
                <a:spcPct val="0"/>
              </a:spcBef>
              <a:buFontTx/>
              <a:buNone/>
              <a:defRPr/>
            </a:pPr>
            <a:r>
              <a:rPr lang="th-TH" sz="3000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  งวดที่ </a:t>
            </a:r>
            <a:r>
              <a:rPr lang="en-US" sz="3000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000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ส่งถึงหน่วยบริการภายในวันที่ </a:t>
            </a:r>
            <a:r>
              <a:rPr lang="en-US" sz="3000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3000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เม.ย. </a:t>
            </a:r>
            <a:r>
              <a:rPr lang="en-US" sz="3000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2558 </a:t>
            </a:r>
            <a:endParaRPr lang="th-TH" sz="3000" b="1" kern="1200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742950" indent="-742950">
              <a:spcBef>
                <a:spcPct val="0"/>
              </a:spcBef>
              <a:buFontTx/>
              <a:buNone/>
              <a:defRPr/>
            </a:pPr>
            <a:r>
              <a:rPr lang="th-TH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    </a:t>
            </a:r>
            <a:r>
              <a:rPr lang="th-TH" sz="3000" b="1" u="sng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ชนิด </a:t>
            </a:r>
            <a:r>
              <a:rPr lang="en-US" sz="3000" b="1" u="sng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Single dose </a:t>
            </a:r>
            <a:r>
              <a:rPr lang="en-US" sz="3000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000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จำนวน </a:t>
            </a:r>
            <a:r>
              <a:rPr lang="en-US" sz="3000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50%</a:t>
            </a:r>
            <a:endParaRPr lang="th-TH" sz="3000" b="1" u="sng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742950" indent="-742950">
              <a:spcBef>
                <a:spcPct val="0"/>
              </a:spcBef>
              <a:buFontTx/>
              <a:buNone/>
              <a:defRPr/>
            </a:pPr>
            <a:r>
              <a:rPr lang="th-TH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3000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งวดที่ </a:t>
            </a:r>
            <a:r>
              <a:rPr lang="en-US" sz="3000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000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ส่งถึงหน่วยบริการภายในวันที่</a:t>
            </a:r>
            <a:r>
              <a:rPr lang="en-US" sz="3000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29</a:t>
            </a:r>
            <a:r>
              <a:rPr lang="th-TH" sz="3000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พ.ค. </a:t>
            </a:r>
            <a:r>
              <a:rPr lang="en-US" sz="3000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2558</a:t>
            </a:r>
            <a:r>
              <a:rPr lang="th-TH" sz="3000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850900" indent="-850900">
              <a:spcBef>
                <a:spcPct val="0"/>
              </a:spcBef>
              <a:buFontTx/>
              <a:buNone/>
              <a:defRPr/>
            </a:pPr>
            <a:r>
              <a:rPr lang="th-TH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	</a:t>
            </a:r>
            <a:r>
              <a:rPr lang="th-TH" sz="3000" b="1" u="sng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ชนิด </a:t>
            </a:r>
            <a:r>
              <a:rPr lang="en-US" sz="3000" b="1" u="sng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Multiple doses  </a:t>
            </a:r>
          </a:p>
          <a:p>
            <a:pPr marL="850900" indent="-850900">
              <a:spcBef>
                <a:spcPct val="0"/>
              </a:spcBef>
              <a:buFontTx/>
              <a:buNone/>
              <a:defRPr/>
            </a:pPr>
            <a:r>
              <a:rPr lang="en-US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endParaRPr lang="th-TH" sz="30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850900" indent="-850900">
              <a:spcBef>
                <a:spcPct val="0"/>
              </a:spcBef>
              <a:buFontTx/>
              <a:buNone/>
              <a:defRPr/>
            </a:pPr>
            <a:r>
              <a:rPr lang="th-TH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3000" b="1" u="sng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บุคลากรกลุ่มเสี่ยง</a:t>
            </a:r>
            <a:endParaRPr lang="th-TH" sz="30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850900" indent="-850900">
              <a:spcBef>
                <a:spcPct val="0"/>
              </a:spcBef>
              <a:buFontTx/>
              <a:buNone/>
              <a:defRPr/>
            </a:pPr>
            <a:r>
              <a:rPr lang="th-TH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  งวดที่ </a:t>
            </a:r>
            <a:r>
              <a:rPr lang="en-US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ส่งถึงหน่วยบริการภายระหว่าง วันที่ </a:t>
            </a:r>
            <a:r>
              <a:rPr lang="en-US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4 </a:t>
            </a:r>
            <a:r>
              <a:rPr lang="th-TH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en-US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พ.ค. </a:t>
            </a:r>
            <a:r>
              <a:rPr lang="en-US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2558</a:t>
            </a:r>
            <a:endParaRPr lang="th-TH" sz="30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850900" indent="-850900">
              <a:spcBef>
                <a:spcPct val="0"/>
              </a:spcBef>
              <a:buFontTx/>
              <a:buNone/>
              <a:defRPr/>
            </a:pPr>
            <a:r>
              <a:rPr lang="th-TH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  งวดที่ </a:t>
            </a:r>
            <a:r>
              <a:rPr lang="en-US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ส่งถึงหน่วยบริการภายระหว่าง วันที่ </a:t>
            </a:r>
            <a:r>
              <a:rPr lang="en-US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24 </a:t>
            </a:r>
            <a:r>
              <a:rPr lang="th-TH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en-US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29</a:t>
            </a:r>
            <a:r>
              <a:rPr lang="th-TH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พ.ค. </a:t>
            </a:r>
            <a:r>
              <a:rPr lang="en-US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2558</a:t>
            </a:r>
            <a:endParaRPr lang="en-US" sz="3000" b="1" u="sng" kern="1200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742950" indent="-742950">
              <a:spcBef>
                <a:spcPct val="0"/>
              </a:spcBef>
              <a:buFontTx/>
              <a:buNone/>
              <a:defRPr/>
            </a:pPr>
            <a:r>
              <a:rPr lang="th-TH" sz="3000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endParaRPr lang="en-US" sz="3000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ยอดจัดสรร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FLU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58</a:t>
            </a:r>
          </a:p>
          <a:p>
            <a:pPr algn="ctr">
              <a:buNone/>
            </a:pP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467544" y="836712"/>
          <a:ext cx="8208912" cy="5636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5"/>
                <a:gridCol w="1974401"/>
                <a:gridCol w="1749103"/>
                <a:gridCol w="1749103"/>
              </a:tblGrid>
              <a:tr h="508918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</a:rPr>
                        <a:t>สถานบริการ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</a:rPr>
                        <a:t>ประชาชน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</a:rPr>
                        <a:t>บุคลากร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</a:rPr>
                        <a:t>รวม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9045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solidFill>
                            <a:schemeClr val="tx1"/>
                          </a:solidFill>
                        </a:rPr>
                        <a:t>รพ.พังงา</a:t>
                      </a:r>
                      <a:endParaRPr lang="th-T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164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229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393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49045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solidFill>
                            <a:schemeClr val="tx1"/>
                          </a:solidFill>
                        </a:rPr>
                        <a:t>รพ.ตะกั่วป่า</a:t>
                      </a:r>
                      <a:endParaRPr lang="th-T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600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222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822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49045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solidFill>
                            <a:schemeClr val="tx1"/>
                          </a:solidFill>
                        </a:rPr>
                        <a:t>รพ.กะปง</a:t>
                      </a:r>
                      <a:r>
                        <a:rPr lang="th-TH" sz="2400" b="1" dirty="0" err="1" smtClean="0">
                          <a:solidFill>
                            <a:schemeClr val="tx1"/>
                          </a:solidFill>
                        </a:rPr>
                        <a:t>ชัยพัฒน์</a:t>
                      </a:r>
                      <a:endParaRPr lang="th-T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950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142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092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49045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solidFill>
                            <a:schemeClr val="tx1"/>
                          </a:solidFill>
                        </a:rPr>
                        <a:t>รพ.ทับปุด</a:t>
                      </a:r>
                      <a:endParaRPr lang="th-T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250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186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436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49045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solidFill>
                            <a:schemeClr val="tx1"/>
                          </a:solidFill>
                        </a:rPr>
                        <a:t>รพ.ท้ายเหมือง</a:t>
                      </a:r>
                      <a:r>
                        <a:rPr lang="th-TH" sz="2400" b="1" dirty="0" err="1" smtClean="0">
                          <a:solidFill>
                            <a:schemeClr val="tx1"/>
                          </a:solidFill>
                        </a:rPr>
                        <a:t>ชัยพัฒน์</a:t>
                      </a:r>
                      <a:endParaRPr lang="th-T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290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186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476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49045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solidFill>
                            <a:schemeClr val="tx1"/>
                          </a:solidFill>
                        </a:rPr>
                        <a:t>รพ.คุระบุรี</a:t>
                      </a:r>
                      <a:r>
                        <a:rPr lang="th-TH" sz="2400" b="1" dirty="0" err="1" smtClean="0">
                          <a:solidFill>
                            <a:schemeClr val="tx1"/>
                          </a:solidFill>
                        </a:rPr>
                        <a:t>ชัยพัฒน์</a:t>
                      </a:r>
                      <a:endParaRPr lang="th-T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200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152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352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49045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solidFill>
                            <a:schemeClr val="tx1"/>
                          </a:solidFill>
                        </a:rPr>
                        <a:t>รพ.เกาะยาว</a:t>
                      </a:r>
                      <a:r>
                        <a:rPr lang="th-TH" sz="2400" b="1" dirty="0" err="1" smtClean="0">
                          <a:solidFill>
                            <a:schemeClr val="tx1"/>
                          </a:solidFill>
                        </a:rPr>
                        <a:t>ชัยพัฒน์</a:t>
                      </a:r>
                      <a:endParaRPr lang="th-T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950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186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136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49045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solidFill>
                            <a:schemeClr val="tx1"/>
                          </a:solidFill>
                        </a:rPr>
                        <a:t>รพ.ตะกั่วทุ่ง</a:t>
                      </a:r>
                      <a:endParaRPr lang="th-T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150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167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317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49045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solidFill>
                            <a:schemeClr val="tx1"/>
                          </a:solidFill>
                        </a:rPr>
                        <a:t>รพ.บางไทร</a:t>
                      </a:r>
                      <a:endParaRPr lang="th-T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200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91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291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85377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err="1" smtClean="0">
                          <a:solidFill>
                            <a:schemeClr val="tx1"/>
                          </a:solidFill>
                        </a:rPr>
                        <a:t>สสจ.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</a:rPr>
                        <a:t>พังงา</a:t>
                      </a:r>
                      <a:endParaRPr lang="th-T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122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122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08918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solidFill>
                            <a:schemeClr val="tx1"/>
                          </a:solidFill>
                        </a:rPr>
                        <a:t>รวม</a:t>
                      </a:r>
                      <a:endParaRPr lang="th-TH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754</a:t>
                      </a:r>
                      <a:endParaRPr lang="th-T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683</a:t>
                      </a:r>
                      <a:endParaRPr lang="th-T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437</a:t>
                      </a:r>
                      <a:endParaRPr lang="th-T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00CC"/>
          </a:solidFill>
        </p:spPr>
        <p:txBody>
          <a:bodyPr>
            <a:normAutofit fontScale="90000"/>
          </a:bodyPr>
          <a:lstStyle/>
          <a:p>
            <a:r>
              <a:rPr lang="th-TH" sz="4000" b="1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แนวทางการดำเนินงาน</a:t>
            </a:r>
            <a:br>
              <a:rPr lang="th-TH" sz="4000" b="1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lang="th-TH" sz="4000" b="1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ให้วัคซีนป้องกันไข้หวัดใหญ่ตามฤดูกาล</a:t>
            </a:r>
            <a:endParaRPr lang="en-US" sz="4000" smtClean="0">
              <a:ea typeface="Calibri" pitchFamily="34" charset="0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284163" indent="-284163">
              <a:spcBef>
                <a:spcPct val="0"/>
              </a:spcBef>
              <a:buFontTx/>
              <a:buNone/>
              <a:defRPr/>
            </a:pPr>
            <a:r>
              <a:rPr lang="en-US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หน่วยบริการที่ต้องการวัคซีนเพิ่มเติมจากที่ได้รับจัดสรร ให้แจ้ง </a:t>
            </a:r>
            <a:r>
              <a:rPr lang="th-TH" b="1" kern="1200" dirty="0" err="1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สสจ.</a:t>
            </a:r>
            <a:r>
              <a:rPr lang="th-TH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รวมภาพจังหวัด และ</a:t>
            </a:r>
            <a:r>
              <a:rPr lang="th-TH" b="1" kern="1200" dirty="0" err="1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แจ้งสปสช.</a:t>
            </a:r>
            <a:r>
              <a:rPr lang="th-TH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เขต เพื่อพิจารณาเกลี่ยวัคซีนในระดับจังหวัด/เขต ตามความเหมาะสม ภายใน </a:t>
            </a:r>
            <a:r>
              <a:rPr lang="en-US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เดือนแรกของการรณรงค์ หรือ</a:t>
            </a:r>
            <a:r>
              <a:rPr lang="th-TH" b="1" kern="1200" dirty="0" err="1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แจ้งสปสช.</a:t>
            </a:r>
            <a:r>
              <a:rPr lang="th-TH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ส่วนกลาง ภายใน วันที่ </a:t>
            </a:r>
            <a:r>
              <a:rPr lang="en-US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10</a:t>
            </a:r>
            <a:r>
              <a:rPr lang="th-TH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กรกฎาคม </a:t>
            </a:r>
            <a:r>
              <a:rPr lang="en-US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2558</a:t>
            </a:r>
            <a:endParaRPr lang="th-TH" b="1" kern="1200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00CC"/>
          </a:solidFill>
        </p:spPr>
        <p:txBody>
          <a:bodyPr/>
          <a:lstStyle/>
          <a:p>
            <a:pPr>
              <a:defRPr/>
            </a:pPr>
            <a:r>
              <a:rPr lang="th-TH" b="1" kern="1200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แนวทางการดำเนินงานสำหรับหน่วยบริการ</a:t>
            </a: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514350" indent="-514350" eaLnBrk="1" hangingPunct="1">
              <a:spcBef>
                <a:spcPct val="0"/>
              </a:spcBef>
              <a:buFontTx/>
              <a:buNone/>
              <a:defRPr/>
            </a:pPr>
            <a:r>
              <a:rPr lang="en-US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. สำรวจและเตรียมกลุ่มเป้าหมาย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. นัดหมายกลุ่มเป้าหมายเพื่อมารับวัคซีน</a:t>
            </a:r>
            <a:endParaRPr lang="en-US" b="1" kern="1200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. จัดทำแผนการรณรงค์/ประชุมชี้แจงเจ้าหน้าที่  </a:t>
            </a:r>
            <a:r>
              <a:rPr lang="th-TH" b="1" kern="1200" dirty="0" err="1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อส</a:t>
            </a:r>
            <a:r>
              <a:rPr lang="th-TH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ม. หรือผู้รับผิดชอบ</a:t>
            </a:r>
            <a:endParaRPr lang="en-US" b="1" kern="1200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. ประชาสัมพันธ์และทำความเข้าใจกลุ่มเป้าหมายและญาติ</a:t>
            </a:r>
            <a:endParaRPr lang="en-US" b="1" kern="1200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. ให้บริการวัคซีนแก่กลุ่มเป้าหมายตามจำนวนที่ได้รับการจัดสรร  ตามที่   นัดหมาย  และตามแผนการรณรงค์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00CC"/>
          </a:solidFill>
        </p:spPr>
        <p:txBody>
          <a:bodyPr/>
          <a:lstStyle/>
          <a:p>
            <a:pPr>
              <a:defRPr/>
            </a:pPr>
            <a:r>
              <a:rPr lang="th-TH" b="1" kern="1200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แนวทางการดำเนินงานสำหรับหน่วยบริการ</a:t>
            </a: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48786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111125" indent="-111125" eaLnBrk="1" hangingPunct="1">
              <a:spcBef>
                <a:spcPct val="0"/>
              </a:spcBef>
              <a:buFontTx/>
              <a:buNone/>
              <a:defRPr/>
            </a:pPr>
            <a:r>
              <a:rPr lang="en-US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ติดตามและรายงานอาการข้างเคียงหลังการให้วัคซีนส่ง </a:t>
            </a:r>
            <a:r>
              <a:rPr lang="th-TH" b="1" kern="1200" dirty="0" err="1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สคร.</a:t>
            </a:r>
            <a:r>
              <a:rPr lang="th-TH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b="1" kern="1200" dirty="0" err="1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สสจ.</a:t>
            </a:r>
            <a:endParaRPr lang="th-TH" b="1" kern="1200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11125" indent="-111125" eaLnBrk="1" hangingPunct="1">
              <a:spcBef>
                <a:spcPct val="0"/>
              </a:spcBef>
              <a:buFontTx/>
              <a:buNone/>
              <a:defRPr/>
            </a:pPr>
            <a:r>
              <a:rPr lang="en-US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7. </a:t>
            </a:r>
            <a:r>
              <a:rPr lang="th-TH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ตรวจสอบจำนวนยอดวัคซีน บน </a:t>
            </a:r>
            <a:r>
              <a:rPr lang="en-US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Website GPO</a:t>
            </a:r>
            <a:r>
              <a:rPr lang="th-TH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u="sng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hlinkClick r:id="rId2"/>
              </a:rPr>
              <a:t>http://scm.gpo.or.th/vmi</a:t>
            </a:r>
            <a:r>
              <a:rPr lang="en-US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 </a:t>
            </a:r>
            <a:endParaRPr lang="th-TH" b="1" kern="1200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11125" indent="-111125" eaLnBrk="1" hangingPunct="1">
              <a:spcBef>
                <a:spcPct val="0"/>
              </a:spcBef>
              <a:buFontTx/>
              <a:buNone/>
              <a:defRPr/>
            </a:pPr>
            <a:r>
              <a:rPr lang="en-US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8. </a:t>
            </a:r>
            <a:r>
              <a:rPr lang="th-TH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บันทึกผลการให้บริการวัคซีนในฐานข้อมูลของหน่วยบริการ และส่งออกตามชุดข้อมูลมาตรฐาน </a:t>
            </a:r>
            <a:r>
              <a:rPr lang="en-US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43</a:t>
            </a:r>
            <a:r>
              <a:rPr lang="th-TH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แฟ้ม (รหัส </a:t>
            </a:r>
            <a:r>
              <a:rPr lang="en-US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815</a:t>
            </a:r>
            <a:r>
              <a:rPr lang="th-TH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00CC"/>
          </a:solidFill>
        </p:spPr>
        <p:txBody>
          <a:bodyPr/>
          <a:lstStyle/>
          <a:p>
            <a:r>
              <a:rPr lang="th-TH" b="1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รหัส </a:t>
            </a:r>
            <a:r>
              <a:rPr lang="en-US" b="1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ICD-10</a:t>
            </a:r>
            <a:endParaRPr lang="en-US" smtClean="0">
              <a:ea typeface="Calibri" pitchFamily="34" charset="0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4"/>
          <p:cNvGraphicFramePr>
            <a:graphicFrameLocks noGrp="1"/>
          </p:cNvGraphicFramePr>
          <p:nvPr>
            <p:ph idx="1"/>
          </p:nvPr>
        </p:nvGraphicFramePr>
        <p:xfrm>
          <a:off x="366713" y="1676400"/>
          <a:ext cx="8472518" cy="50901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236259"/>
                <a:gridCol w="42362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Disease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ICD-10</a:t>
                      </a:r>
                      <a:r>
                        <a:rPr lang="en-US" sz="2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codes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Chronic obstructive pulmonary diseases (COPD)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J41-J43 </a:t>
                      </a:r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(Chronic bronchitis, Emphysema)</a:t>
                      </a: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J44</a:t>
                      </a:r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Asthma</a:t>
                      </a:r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J45-J46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Heart Disease</a:t>
                      </a:r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I05-I09, I11, I13, I20-I52</a:t>
                      </a:r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Cerebrovascular</a:t>
                      </a:r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 Disease</a:t>
                      </a:r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I60-I69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Diabetes Mellitus</a:t>
                      </a:r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E10-E14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Chronic</a:t>
                      </a:r>
                      <a:r>
                        <a:rPr lang="en-US" sz="2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Renal Failure</a:t>
                      </a:r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N18-N19</a:t>
                      </a:r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Cancer</a:t>
                      </a:r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Z51.1</a:t>
                      </a:r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Pregnancy</a:t>
                      </a:r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O00-O99</a:t>
                      </a:r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00CC"/>
          </a:solidFill>
        </p:spPr>
        <p:txBody>
          <a:bodyPr/>
          <a:lstStyle/>
          <a:p>
            <a:pPr>
              <a:defRPr/>
            </a:pPr>
            <a:r>
              <a:rPr lang="th-TH" b="1" kern="1200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กลุ่มเป้าหมายโครงการรณรงค์ ปี </a:t>
            </a:r>
            <a:r>
              <a:rPr lang="en-US" b="1" kern="1200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2558</a:t>
            </a: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533400" indent="-533400" eaLnBrk="1" hangingPunct="1">
              <a:spcBef>
                <a:spcPct val="0"/>
              </a:spcBef>
              <a:buFontTx/>
              <a:buNone/>
              <a:defRPr/>
            </a:pPr>
            <a:r>
              <a:rPr lang="th-TH" sz="3600" b="1" u="sng" kern="12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กลุ่มประชาชน</a:t>
            </a:r>
            <a:r>
              <a:rPr lang="en-US" sz="3600" b="1" u="sng" kern="12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u="sng" kern="12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กลุ่มเป้าหมาย</a:t>
            </a:r>
          </a:p>
          <a:p>
            <a:pPr marL="693738" lvl="1" indent="-236538" eaLnBrk="1" hangingPunct="1">
              <a:spcBef>
                <a:spcPct val="0"/>
              </a:spcBef>
              <a:buFontTx/>
              <a:buNone/>
              <a:defRPr/>
            </a:pPr>
            <a:r>
              <a:rPr lang="en-US" sz="3600" b="1" kern="1200" dirty="0" smtClean="0">
                <a:solidFill>
                  <a:srgbClr val="00000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1.</a:t>
            </a:r>
            <a:r>
              <a:rPr lang="th-TH" sz="3600" b="1" kern="1200" dirty="0" smtClean="0">
                <a:solidFill>
                  <a:srgbClr val="00000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 ผู้ป่วยด้วยโรคเรื้อรัง </a:t>
            </a:r>
            <a:r>
              <a:rPr lang="en-US" sz="3600" b="1" kern="1200" dirty="0" smtClean="0">
                <a:solidFill>
                  <a:srgbClr val="00000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7</a:t>
            </a:r>
            <a:r>
              <a:rPr lang="th-TH" sz="3600" b="1" kern="1200" dirty="0" smtClean="0">
                <a:solidFill>
                  <a:srgbClr val="00000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 กลุ่มโรค ได้แก่ </a:t>
            </a:r>
            <a:r>
              <a:rPr lang="th-TH" sz="3600" b="1" kern="1200" dirty="0" smtClean="0">
                <a:solidFill>
                  <a:srgbClr val="FF000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ปอดอุดกั้นเรื้อรัง</a:t>
            </a:r>
            <a:r>
              <a:rPr lang="th-TH" sz="3600" b="1" kern="1200" dirty="0" smtClean="0">
                <a:solidFill>
                  <a:srgbClr val="CC330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, </a:t>
            </a:r>
            <a:r>
              <a:rPr lang="th-TH" sz="3600" b="1" kern="1200" dirty="0" smtClean="0">
                <a:solidFill>
                  <a:srgbClr val="FF000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หืด, หัวใจ,</a:t>
            </a:r>
            <a:r>
              <a:rPr lang="en-US" sz="3600" b="1" kern="1200" dirty="0" smtClean="0">
                <a:solidFill>
                  <a:srgbClr val="FF000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lang="th-TH" sz="3600" b="1" kern="1200" dirty="0" smtClean="0">
                <a:solidFill>
                  <a:srgbClr val="FF000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หลอดเลือดสมอง, ไตวาย, เบาหวาน และผู้ป่วยมะเร็งที่อยู่ระหว่างการได้รับเคมีบำบัด</a:t>
            </a:r>
          </a:p>
          <a:p>
            <a:pPr marL="990600" lvl="1" indent="-533400" eaLnBrk="1" hangingPunct="1">
              <a:spcBef>
                <a:spcPct val="0"/>
              </a:spcBef>
              <a:buFontTx/>
              <a:buNone/>
              <a:defRPr/>
            </a:pPr>
            <a:r>
              <a:rPr lang="en-US" sz="3600" b="1" kern="1200" dirty="0" smtClean="0">
                <a:solidFill>
                  <a:srgbClr val="00000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2</a:t>
            </a:r>
            <a:r>
              <a:rPr lang="th-TH" sz="3600" b="1" kern="1200" dirty="0" smtClean="0">
                <a:solidFill>
                  <a:srgbClr val="00000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. ผู้สูงอายุมากกว่า </a:t>
            </a:r>
            <a:r>
              <a:rPr lang="en-US" sz="3600" b="1" kern="1200" dirty="0" smtClean="0">
                <a:solidFill>
                  <a:srgbClr val="00000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65</a:t>
            </a:r>
            <a:r>
              <a:rPr lang="th-TH" sz="3600" b="1" kern="1200" dirty="0" smtClean="0">
                <a:solidFill>
                  <a:srgbClr val="00000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 ปี ทุกคน</a:t>
            </a:r>
            <a:endParaRPr lang="en-US" sz="3600" b="1" kern="1200" dirty="0" smtClean="0">
              <a:solidFill>
                <a:srgbClr val="000000"/>
              </a:solidFill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990600" lvl="1" indent="-533400" eaLnBrk="1" hangingPunct="1">
              <a:spcBef>
                <a:spcPct val="0"/>
              </a:spcBef>
              <a:buFontTx/>
              <a:buNone/>
              <a:defRPr/>
            </a:pPr>
            <a:r>
              <a:rPr lang="en-US" sz="3600" b="1" kern="1200" dirty="0" smtClean="0">
                <a:solidFill>
                  <a:srgbClr val="00000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3</a:t>
            </a:r>
            <a:r>
              <a:rPr lang="th-TH" sz="3600" b="1" kern="1200" dirty="0" smtClean="0">
                <a:solidFill>
                  <a:srgbClr val="00000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. </a:t>
            </a:r>
            <a:r>
              <a:rPr lang="th-TH" sz="3600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เด็กอายุ </a:t>
            </a:r>
            <a:r>
              <a:rPr lang="en-US" sz="3600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3600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เดือน ถึง </a:t>
            </a:r>
            <a:r>
              <a:rPr lang="en-US" sz="3600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600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ปี ทุกคน</a:t>
            </a:r>
            <a:endParaRPr lang="en-US" sz="3600" b="1" kern="1200" dirty="0" smtClean="0">
              <a:solidFill>
                <a:srgbClr val="008000"/>
              </a:solidFill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990600" lvl="1" indent="-533400" eaLnBrk="1" hangingPunct="1">
              <a:spcBef>
                <a:spcPct val="0"/>
              </a:spcBef>
              <a:buFontTx/>
              <a:buNone/>
              <a:defRPr/>
            </a:pPr>
            <a:r>
              <a:rPr lang="en-US" sz="3600" b="1" kern="1200" dirty="0" smtClean="0">
                <a:solidFill>
                  <a:srgbClr val="00000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4</a:t>
            </a:r>
            <a:r>
              <a:rPr lang="th-TH" sz="3600" b="1" kern="1200" dirty="0" smtClean="0">
                <a:solidFill>
                  <a:srgbClr val="00000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. </a:t>
            </a:r>
            <a:r>
              <a:rPr lang="th-TH" sz="3600" b="1" kern="1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หญิงมีครรภ์ </a:t>
            </a:r>
            <a:r>
              <a:rPr lang="th-TH" sz="3600" b="1" kern="1200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อายุครรภ์มากกว่า </a:t>
            </a:r>
            <a:r>
              <a:rPr lang="en-US" sz="3600" b="1" kern="1200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3600" b="1" kern="1200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 เดือนขึ้นไป</a:t>
            </a:r>
            <a:endParaRPr lang="th-TH" sz="3600" b="1" kern="1200" dirty="0" smtClean="0">
              <a:solidFill>
                <a:srgbClr val="000000"/>
              </a:solidFill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>
              <a:defRPr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00CC"/>
          </a:solidFill>
        </p:spPr>
        <p:txBody>
          <a:bodyPr/>
          <a:lstStyle/>
          <a:p>
            <a:pPr>
              <a:defRPr/>
            </a:pPr>
            <a:r>
              <a:rPr lang="th-TH" b="1" kern="1200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แนวทางการดำเนินงานสำหรับหน่วยบริการ</a:t>
            </a:r>
            <a:endParaRPr lang="en-US" dirty="0"/>
          </a:p>
        </p:txBody>
      </p:sp>
      <p:sp>
        <p:nvSpPr>
          <p:cNvPr id="20483" name="ตัวยึดเนื้อหา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th-TH" b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หมายเหตุ </a:t>
            </a:r>
            <a:endParaRPr lang="en-US" b="1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1.</a:t>
            </a:r>
            <a:r>
              <a:rPr lang="th-TH" b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บันทึกการให้บริการที่เกิดขึ้นจริง โดยหน่วยบริการระดับ </a:t>
            </a:r>
            <a:r>
              <a:rPr lang="en-US" b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CUP </a:t>
            </a:r>
            <a:r>
              <a:rPr lang="th-TH" b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(ที่ได้รับจัดสรรวัคซีนตรงจาก </a:t>
            </a:r>
            <a:r>
              <a:rPr lang="en-US" b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VMI)</a:t>
            </a: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2.</a:t>
            </a:r>
            <a:r>
              <a:rPr lang="th-TH" b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กรณีให้บริการในหน่วยบริการปฐมภูมิ ให้ </a:t>
            </a:r>
            <a:r>
              <a:rPr lang="en-US" b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CUP</a:t>
            </a:r>
            <a:r>
              <a:rPr lang="th-TH" b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ผู้ให้บริการเป็นผู้บันทึกผลการให้บริการ</a:t>
            </a:r>
            <a:endParaRPr 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00CC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4000" b="1" kern="1200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แนวทางการดำเนินงานสำหรับ</a:t>
            </a:r>
            <a:r>
              <a:rPr lang="en-US" sz="4000" b="1" kern="1200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/>
            </a:r>
            <a:br>
              <a:rPr lang="en-US" sz="4000" b="1" kern="1200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สำนักงานสาธารณสุขจังหวัด</a:t>
            </a:r>
            <a:endParaRPr lang="en-US" sz="4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514350" indent="-514350" eaLnBrk="1" hangingPunct="1">
              <a:buFontTx/>
              <a:buNone/>
              <a:defRPr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ชี้แจงการดำเนินงานและขั้นตอนการสำรวจข้อมูล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marL="346075" indent="-346075" eaLnBrk="1" hangingPunct="1">
              <a:buFontTx/>
              <a:buNone/>
              <a:defRPr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. จัดทำแผนรณรงค์วัคซีนระดับจังหวัดและแผนการกำกับติดตาม จัดส่งให้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สปสช.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เขต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ประสานหน่วยบริการและบริหารจัดการวัคซีนภายในจังหวัดให้เพียงพอ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00CC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4000" b="1" kern="1200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แนวทางการดำเนินงานสำหรับ</a:t>
            </a:r>
            <a:r>
              <a:rPr lang="en-US" sz="4000" b="1" kern="1200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/>
            </a:r>
            <a:br>
              <a:rPr lang="en-US" sz="4000" b="1" kern="1200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สำนักงานสาธารณสุขจังหวัด</a:t>
            </a:r>
            <a:endParaRPr lang="en-US" sz="4000" dirty="0"/>
          </a:p>
        </p:txBody>
      </p:sp>
      <p:sp>
        <p:nvSpPr>
          <p:cNvPr id="22531" name="ตัวยึดเนื้อหา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b="1" smtClean="0">
                <a:latin typeface="TH SarabunPSK" pitchFamily="34" charset="-34"/>
                <a:cs typeface="TH SarabunPSK" pitchFamily="34" charset="-34"/>
              </a:rPr>
              <a:t>. ประสานกับหน่วยงานระดับเขต (สปสช.เขต/สคร.)  และองค์การเภสัชกรรม ในเรื่องการบริหารจัดการและการสนับสนุนวัคซีน</a:t>
            </a:r>
            <a:endParaRPr lang="en-US" b="1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buFontTx/>
              <a:buNone/>
            </a:pPr>
            <a:r>
              <a:rPr lang="en-US" b="1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b="1" smtClean="0">
                <a:latin typeface="TH SarabunPSK" pitchFamily="34" charset="-34"/>
                <a:cs typeface="TH SarabunPSK" pitchFamily="34" charset="-34"/>
              </a:rPr>
              <a:t>. กำกับติดตาม</a:t>
            </a:r>
            <a:r>
              <a:rPr lang="en-US" b="1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smtClean="0">
                <a:latin typeface="TH SarabunPSK" pitchFamily="34" charset="-34"/>
                <a:cs typeface="TH SarabunPSK" pitchFamily="34" charset="-34"/>
              </a:rPr>
              <a:t>ประเมินผล  และกระตุ้นหน่วยบริการให้ดำเนินงานให้บริการวัคซีนตามแผนในช่วงของการรณรงค์  และติดตาม </a:t>
            </a:r>
            <a:r>
              <a:rPr lang="en-US" b="1" smtClean="0">
                <a:latin typeface="TH SarabunPSK" pitchFamily="34" charset="-34"/>
                <a:cs typeface="TH SarabunPSK" pitchFamily="34" charset="-34"/>
              </a:rPr>
              <a:t>AEFI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00CC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4000" b="1" kern="1200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แนวทางการดำเนินงานสำหรับ</a:t>
            </a:r>
            <a:r>
              <a:rPr lang="en-US" sz="4000" b="1" kern="1200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/>
            </a:r>
            <a:br>
              <a:rPr lang="en-US" sz="4000" b="1" kern="1200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สำนักงานหลักประกันสุขภาพแห่งชาติ เขต</a:t>
            </a:r>
            <a: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</a:t>
            </a:r>
            <a:endParaRPr lang="en-US" sz="4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85800" y="1989138"/>
            <a:ext cx="8001000" cy="464026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346075" indent="-346075">
              <a:buFontTx/>
              <a:buNone/>
              <a:defRPr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ชี้แจง 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สสจ.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สคร.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/สำนักอนามัย  กรุงเทพมหานคร/หน่วยบริการ ในการบริหารจัดการ และ/หรือ รณรงค์การให้วัคซีนในเขต/จังหวัด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marL="346075" indent="-346075">
              <a:buFontTx/>
              <a:buNone/>
              <a:defRPr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. จัดส่งเป้าหมายที่จะให้บริการวัคซีนระดับจังหวัดให้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สสจ.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เพื่อให้พิจารณาเป้าหมายการให้บริการวัคซีนแก่หน่วยบริการ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00CC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4000" b="1" kern="1200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แนวทางการดำเนินงานสำหรับ</a:t>
            </a:r>
            <a:r>
              <a:rPr lang="en-US" sz="4000" b="1" kern="1200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/>
            </a:r>
            <a:br>
              <a:rPr lang="en-US" sz="4000" b="1" kern="1200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สำนักงานหลักประกันสุขภาพแห่งชาติ เขต</a:t>
            </a:r>
            <a: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</a:t>
            </a:r>
            <a:endParaRPr lang="en-US" sz="4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ประสานกับหน่วยงานต่างๆ ที่เกี่ยวข้องทั้งระดับเขต(สำนักตรวจราชการ  กระทรวงสาธารณสุข  สำนักงานป้องกันและควบคุมโรค)  ระดับจังหวัด ในการกำกับ  ติดตาม  ประเมินผล  กระตุ้นและสนับสนุนจังหวัดและหน่วยบริการในช่วงการรณรงค์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Tx/>
              <a:buNone/>
              <a:defRPr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รวบรวมผลการดำเนินงาน ปัญหาอุปสรรค รายงานต่อคณะอนุกรรมการหลักประกันสุขภาพแห่งชาติเขต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FontTx/>
              <a:buNone/>
              <a:defRPr/>
            </a:pP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00CC"/>
          </a:solidFill>
        </p:spPr>
        <p:txBody>
          <a:bodyPr>
            <a:normAutofit fontScale="90000"/>
          </a:bodyPr>
          <a:lstStyle/>
          <a:p>
            <a:r>
              <a:rPr lang="th-TH" sz="4000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การสนับสนุนค่าการจัดบริการ</a:t>
            </a:r>
            <a:br>
              <a:rPr lang="th-TH" sz="4000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วัคซีนป้องกันไข้หวัดใหญ่ตามฤดูกาล</a:t>
            </a:r>
            <a:r>
              <a:rPr lang="en-US" sz="4000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ปี ๒๕๕๘</a:t>
            </a:r>
            <a:endParaRPr lang="en-US" sz="4000" smtClean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514350" indent="-514350" eaLnBrk="1" hangingPunct="1">
              <a:buFontTx/>
              <a:buNone/>
              <a:defRPr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ค่าสนับสนุนและส่งเสริมการจัดบริการวัคซีน </a:t>
            </a:r>
          </a:p>
          <a:p>
            <a:pPr marL="514350" indent="-514350" eaLnBrk="1" hangingPunct="1">
              <a:buFontTx/>
              <a:buNone/>
              <a:defRPr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ค่าบริการตามผลงานบริการ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Workload)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00CC"/>
          </a:solidFill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ค่าสนับสนุนและส่งเสริมการจัดบริการวัคซีน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26627" name="ตัวยึดเนื้อหา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520700" indent="-520700" eaLnBrk="1" hangingPunct="1"/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สปสช.เขตป็น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ผู้พิจารณาจัดสรรและจ่ายแก่หน่วยงาน/หน่วยบริการ/สถานบริการ เพื่อเป็นค่าใช้จ่ายในการบริหารจัดการ/การพัฒนาระบบ กลไก/การพัฒนาและจัดการข้อมูล/การกำกับติดตาม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ประเมินสผล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การดำเนินงาน รวมถึงการจัดการให้หน่วยบริการ/สถานบริการส่งข้อมูลในชุดมาตรฐาน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43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แฟ้ม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00CC"/>
          </a:solidFill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ค่าบริการตามผลงานบริการ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สปสช.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จ่ายค่าบริการตามผลงาน โดยเหมาจ่ายในอัตรา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20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บาทต่อรายที่เป็นกลุ่มเป้าหมาย</a:t>
            </a:r>
          </a:p>
          <a:p>
            <a:pPr marL="514350" indent="-514350">
              <a:buFontTx/>
              <a:buAutoNum type="arabicPeriod"/>
              <a:defRPr/>
            </a:pP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สปสช.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จ่ายค่าบริการตามผลงาน ในช่วงรณรงค์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เดือน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กรณีหน่วยบริการให้บริการและบันทึกข้อมูลเกินกว่าช่วงระยะเวลาที่กำหนด หน่วยบริการจะไม่ได้รับการสนับสนุนค่าบริการดังกล่าว</a:t>
            </a:r>
          </a:p>
          <a:p>
            <a:pPr eaLnBrk="1" hangingPunct="1">
              <a:buFontTx/>
              <a:buNone/>
              <a:defRPr/>
            </a:pP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00CC"/>
          </a:solidFill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ค่าบริการตามผลงานบริการ</a:t>
            </a:r>
            <a:r>
              <a:rPr lang="en-US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th-TH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ต่อ)</a:t>
            </a:r>
            <a:endParaRPr lang="en-US" smtClean="0"/>
          </a:p>
        </p:txBody>
      </p:sp>
      <p:sp>
        <p:nvSpPr>
          <p:cNvPr id="28675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จ่ายล่วงหน้าร้อยละ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50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ของจำนวนเป้าหมายที่หน่วยบริการกำหนด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ภายในวันที่ 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30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เมษายน 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2558</a:t>
            </a:r>
            <a:endParaRPr lang="th-TH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เมื่อสิ้นสุดการรณรงค์ หากผลงานให้บริการวัคซีนที่หน่วยบริการบันทึกข้อมูลฯ ผ่านชุดข้อมูลมาตรฐาน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43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แฟ้ม (ภายในวันที่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31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สิงหาคม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2558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 มากกว่าร้อยละ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50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ให้จ่ายเพิ่มเติมตามจำนวนผลงาน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ภายใน วันที่ 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31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ตุลาคม 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2558</a:t>
            </a:r>
            <a:endParaRPr lang="th-TH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ตารางจัดสรรวัคซีนและค่าชดเชยบริการวัคซีนไข้หวัดใหญ่ตามฤดูกาลในกลุ่มประชาชน ปี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2558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251520" y="980728"/>
          <a:ext cx="8640959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5631"/>
                <a:gridCol w="1772505"/>
                <a:gridCol w="1181670"/>
                <a:gridCol w="2141776"/>
                <a:gridCol w="1329377"/>
              </a:tblGrid>
              <a:tr h="432718">
                <a:tc>
                  <a:txBody>
                    <a:bodyPr/>
                    <a:lstStyle/>
                    <a:p>
                      <a:pPr algn="ctr"/>
                      <a:endParaRPr lang="th-TH" sz="240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หน่วยบริการ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จน.วัคซีนจัดสรรสำหรับประชาชน ปี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58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บริการ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50% </a:t>
                      </a:r>
                      <a:endParaRPr lang="th-TH" sz="2400" b="1" baseline="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(ราย)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จ่ายค่าบริการตามผลงานงวดแรก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50%</a:t>
                      </a:r>
                      <a:endParaRPr lang="th-TH" sz="2400" b="1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บาท/ราย)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งบสนับสนุนการจัดบริการวัคซีน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32718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รพ.พังงา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164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082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21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640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800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32718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รพ.ตะกั่วป่า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600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300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26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000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16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200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32718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รพ.เกาะยาว</a:t>
                      </a:r>
                      <a:r>
                        <a:rPr lang="th-TH" sz="24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ชัยพัฒน์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950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475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500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200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32718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รพ.กะปง</a:t>
                      </a:r>
                      <a:r>
                        <a:rPr lang="th-TH" sz="24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ชัยพัฒน์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950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475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500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200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32718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รพ.ตะกั่วทุ่ง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150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575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500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300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32718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รพ.บางไทร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200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000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32718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รพ.คุระบุรี</a:t>
                      </a:r>
                      <a:r>
                        <a:rPr lang="th-TH" sz="24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ชัยพัฒน์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200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600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000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600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32718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รพ.ทับปุด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250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625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500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800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32718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รพ.ท้ายเหมือง</a:t>
                      </a:r>
                      <a:r>
                        <a:rPr lang="th-TH" sz="24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ชัยพัฒน์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290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145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22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900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14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500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endParaRPr lang="th-TH" dirty="0" smtClean="0"/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สำหรับในประชาชนกลุ่มเสี่ยงให้เน้นความสำคัญในลำดับที่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4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ก่อน</a:t>
            </a: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ในกรณีที่มีกลุ่มเสี่ยงอื่น</a:t>
            </a: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ผู้พิการทางสมองที่ช่วยเหลือตนเองไม่ได้</a:t>
            </a: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ผู้ป่วย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โรคธาลัส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ซีเมียและผู้ที่มีภูมิคุ้มกันบกพร่อง</a:t>
            </a: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(รวมถึงผู้ติดเชื้อ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HIV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ที่มีอาการ)</a:t>
            </a: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7.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บุคคลโรคอ้วน (น้ำหนักมากกว่า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100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กิโลกรัม)</a:t>
            </a: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มีความประสงค์ขอรับบริการ ให้พิจารณาฉีดวัคซีนตามความ   </a:t>
            </a: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เหมาะสม ไม่ควรปฏิเสธการให้บริการ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00CC"/>
          </a:solidFill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ค่าบริการตามผลงานบริการ </a:t>
            </a:r>
            <a:r>
              <a:rPr lang="en-US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ต่อ)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0700" indent="-520700">
              <a:buFontTx/>
              <a:buNone/>
              <a:defRPr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4. 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จ่ายให้หน่วยบริการ/สถานบริการ ในระบบหลักประกันสุขภพแห่งชาติที่ได้รับโควตาจัดสรรวัคซีนโดยตรง</a:t>
            </a:r>
          </a:p>
          <a:p>
            <a:pPr marL="514350" indent="-514350">
              <a:buFontTx/>
              <a:buNone/>
              <a:defRPr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5. 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ข้อมูลที่บันทึกผ่านชุดข้อมูลมาตรฐาน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43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แฟ้ม ของสำนักนโยบายและยุทธศาสตร์ (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สนย.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 สำนักงานปลัดกระทรวงสาธารณสุข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ต้องมีความถูกต้องและ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ครบถ้วน และเฉพาะกลุ่มเป้าหมาย</a:t>
            </a:r>
            <a:r>
              <a:rPr lang="th-TH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ที่สปสช.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กำหนด</a:t>
            </a:r>
            <a:endParaRPr lang="th-TH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FontTx/>
              <a:buNone/>
              <a:defRPr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.	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สปสช.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ประมวลผลการให้บริการ โดยสิ้นสุดวันที่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31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กรกฎาคม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2558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และดำเนินการจ่ายค่าบริการเพิ่มเติมตาม</a:t>
            </a:r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ผลงานบริการวัคซีนในกลุ่มเป้าหมาย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ในงวดเดียว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ภายในวันที่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31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ตุลาคม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2558</a:t>
            </a:r>
            <a:endParaRPr lang="th-TH" b="1" u="sng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buFontTx/>
              <a:buNone/>
              <a:defRPr/>
            </a:pP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กรณี 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รพ.สต. แบ่งวัคซีนไปฉีด ทาง รพ.แม่ข่าย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ต้องจ่ายเงินค่าบริการตามผลงานบริการ ให้กับรพ.สต.นั้นๆด้วย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เพราะรับเงินเหมาล่วงหน้า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50%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ไปแล้ว </a:t>
            </a:r>
          </a:p>
          <a:p>
            <a:pPr>
              <a:buNone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หลังจากการบันทึกข้อมูลการให้บริการ หน่วยบริการสามารถตรวจสอบข้อมูลได้จากหน้า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web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โดยที่ส่วนกลางอัพเดทข้อมูลโดยดึงจาก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43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แฟ้ม 	- ไม่มีการประมวลผลจากหน้า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web</a:t>
            </a:r>
          </a:p>
          <a:p>
            <a:pPr>
              <a:buNone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	- จะติดตามผลการให้บริการจากข้อมูลที่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สคร.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ส่งให้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กรมคร.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เป็นรายเดือน ทางเขตจะกระตุ้นให้หน่วยบริการเร่งบันทึกข้อมูล</a:t>
            </a:r>
          </a:p>
          <a:p>
            <a:pPr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00CC"/>
          </a:solidFill>
        </p:spPr>
        <p:txBody>
          <a:bodyPr/>
          <a:lstStyle/>
          <a:p>
            <a:r>
              <a:rPr lang="th-TH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รายชื่อผู้ติดต่อประสานงาน</a:t>
            </a:r>
            <a:endParaRPr lang="en-US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72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370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th-TH" sz="2000" b="1" u="sng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กรณีปัญหาด้านการดำเนินงานและการบริหารจัดการโครงการ</a:t>
            </a:r>
            <a:endParaRPr lang="en-US" sz="2000" b="1" u="sng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80000"/>
              </a:lnSpc>
            </a:pPr>
            <a:r>
              <a:rPr lang="th-TH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นางสาวจารวี  รัตนยศ  โทรศัพท์ ๐๒</a:t>
            </a:r>
            <a:r>
              <a:rPr lang="en-US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–</a:t>
            </a:r>
            <a:r>
              <a:rPr lang="th-TH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๑๔๑ ๔๒๗๒</a:t>
            </a:r>
            <a:r>
              <a:rPr lang="en-US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, </a:t>
            </a:r>
            <a:r>
              <a:rPr lang="th-TH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๐๘</a:t>
            </a:r>
            <a:r>
              <a:rPr lang="en-US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–</a:t>
            </a:r>
            <a:r>
              <a:rPr lang="th-TH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๔๔๓๘ ๑๘๒๔  </a:t>
            </a:r>
            <a:endParaRPr lang="en-US" sz="200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E-mail : </a:t>
            </a:r>
            <a:r>
              <a:rPr lang="en-US" sz="2000" u="sng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hlinkClick r:id="rId2"/>
              </a:rPr>
              <a:t>Jarawee.r@nhso.go.th</a:t>
            </a:r>
            <a:endParaRPr lang="en-US" sz="200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Tx/>
              <a:buNone/>
            </a:pPr>
            <a:r>
              <a:rPr lang="th-TH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(การบริหารจัดการโครงการให้วัคซีน</a:t>
            </a:r>
            <a:r>
              <a:rPr lang="en-US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Flu</a:t>
            </a:r>
            <a:r>
              <a:rPr lang="th-TH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,การกำกับติดตาม ประเมิลผลการดำเนินโครงการให้วัคซีน</a:t>
            </a:r>
            <a:r>
              <a:rPr lang="en-US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Flu </a:t>
            </a:r>
            <a:r>
              <a:rPr lang="th-TH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200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ภญ.สรัญญา สุนันต๊ะ  โทรศัพท์  ๐๒–๑๔๑ ๔๒๙๘</a:t>
            </a:r>
            <a:r>
              <a:rPr lang="en-US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,  </a:t>
            </a:r>
            <a:r>
              <a:rPr lang="th-TH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๐๙-๐๑๙๗ ๕๑๔๒</a:t>
            </a:r>
            <a:r>
              <a:rPr lang="en-US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E-mail : </a:t>
            </a:r>
            <a:r>
              <a:rPr lang="en-US" sz="2000" u="sng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hlinkClick r:id="rId3"/>
              </a:rPr>
              <a:t>saranya.s@nhso.go.th</a:t>
            </a:r>
            <a:r>
              <a:rPr lang="th-TH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  ( การจัดหา / กระจายวัคซีน</a:t>
            </a:r>
            <a:r>
              <a:rPr lang="en-US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Flu</a:t>
            </a:r>
            <a:r>
              <a:rPr lang="th-TH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(ประชาชน) )</a:t>
            </a:r>
          </a:p>
          <a:p>
            <a:r>
              <a:rPr lang="th-TH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ภญ.วรรณภา  ไกรโรจนานันท์ โทรศัพท์  ๐๒–๑๔๑ ๔๒๐๑</a:t>
            </a:r>
            <a:r>
              <a:rPr lang="en-US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,  </a:t>
            </a:r>
            <a:r>
              <a:rPr lang="th-TH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๐๘-๔๓๘๗ ๘๐๔๕</a:t>
            </a:r>
            <a:r>
              <a:rPr lang="en-US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E-mail : </a:t>
            </a:r>
            <a:r>
              <a:rPr lang="en-US" sz="2000" u="sng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hlinkClick r:id="rId3"/>
              </a:rPr>
              <a:t>wannapa.k@nhso.go.th</a:t>
            </a:r>
            <a:r>
              <a:rPr lang="th-TH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  ( การจัดหา / กระจายวัคซีน</a:t>
            </a:r>
            <a:r>
              <a:rPr lang="en-US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Flu</a:t>
            </a:r>
            <a:r>
              <a:rPr lang="th-TH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(ประชาชน) )</a:t>
            </a:r>
            <a:endParaRPr lang="en-US" sz="200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IT helpdesk</a:t>
            </a:r>
            <a:r>
              <a:rPr lang="th-TH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สำนักบริหารสารสนเทศการประกัน  โทรศัพท์  ๐๒</a:t>
            </a:r>
            <a:r>
              <a:rPr lang="en-US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–</a:t>
            </a:r>
            <a:r>
              <a:rPr lang="th-TH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๑๔๑ ๔๒๐๐  </a:t>
            </a:r>
            <a:endParaRPr lang="en-US" sz="200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Tx/>
              <a:buNone/>
            </a:pPr>
            <a:r>
              <a:rPr lang="th-TH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( โปรแกรมคีย์ข้อมูลชุดข้อมูลมาตรฐาน ๔๓ แฟ้ม)</a:t>
            </a:r>
            <a:endParaRPr lang="en-US" sz="200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กรมควบคุมโรค กระทรวงสาธารณสุข  โทรศัพท์  ๐๒</a:t>
            </a:r>
            <a:r>
              <a:rPr lang="en-US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–</a:t>
            </a:r>
            <a:r>
              <a:rPr lang="th-TH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๕๙๐ ๓๑๙๖</a:t>
            </a:r>
            <a:r>
              <a:rPr lang="en-US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–</a:t>
            </a:r>
            <a:r>
              <a:rPr lang="th-TH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๙๙ (การจัดหา / กระจายวัคซีน</a:t>
            </a:r>
            <a:r>
              <a:rPr lang="en-US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Flu</a:t>
            </a:r>
            <a:r>
              <a:rPr lang="th-TH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(บุคลากร) , อาการข้างเคียงภายหลังการได้รับวัคซีน )</a:t>
            </a:r>
            <a:endParaRPr lang="en-US" sz="200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ภก.กิตติ ระหงส์  โทรศัพท์  ๐๒</a:t>
            </a:r>
            <a:r>
              <a:rPr lang="en-US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–</a:t>
            </a:r>
            <a:r>
              <a:rPr lang="th-TH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๕๙๐ ๓๑๘๘</a:t>
            </a:r>
            <a:r>
              <a:rPr lang="en-US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๐๒</a:t>
            </a:r>
            <a:r>
              <a:rPr lang="en-US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๕๙๐ ๓๑๗๔ </a:t>
            </a:r>
            <a:r>
              <a:rPr lang="en-US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๐๘</a:t>
            </a:r>
            <a:r>
              <a:rPr lang="en-US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–</a:t>
            </a:r>
            <a:r>
              <a:rPr lang="th-TH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๑๓๘๔ ๖๐๗๙</a:t>
            </a:r>
          </a:p>
          <a:p>
            <a:pPr>
              <a:buFontTx/>
              <a:buNone/>
            </a:pPr>
            <a:r>
              <a:rPr lang="th-TH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E-mail : </a:t>
            </a:r>
            <a:r>
              <a:rPr lang="en-US" sz="2000" u="sng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hlinkClick r:id="rId4"/>
              </a:rPr>
              <a:t>r.kitti@hotmail.com</a:t>
            </a:r>
            <a:r>
              <a:rPr lang="th-TH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( การกระจายวัคซีน</a:t>
            </a:r>
            <a:r>
              <a:rPr lang="en-US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Flu </a:t>
            </a:r>
            <a:r>
              <a:rPr lang="th-TH" sz="200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200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http://www.moo.com/images/Images/thankyou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2011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2287250"/>
            <a:ext cx="861060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การตรวจสอบ</a:t>
            </a:r>
          </a:p>
          <a:p>
            <a:pPr algn="ctr">
              <a:defRPr/>
            </a:pPr>
            <a:r>
              <a:rPr lang="th-TH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การโอนงบประมาณ</a:t>
            </a:r>
          </a:p>
          <a:p>
            <a:pPr algn="ctr">
              <a:defRPr/>
            </a:pPr>
            <a:r>
              <a:rPr lang="th-TH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จากกองทุนหลักประกันสุขภาพ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2771" name="Picture 11"/>
          <p:cNvPicPr>
            <a:picLocks noChangeAspect="1" noChangeArrowheads="1"/>
          </p:cNvPicPr>
          <p:nvPr/>
        </p:nvPicPr>
        <p:blipFill>
          <a:blip r:embed="rId3" cstate="print"/>
          <a:srcRect t="14778" r="6250" b="71811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FD7D6A-D1BD-4FFB-B35E-BE1D283E484E}" type="slidenum">
              <a:rPr lang="en-US" smtClean="0">
                <a:latin typeface="Arial" pitchFamily="34" charset="0"/>
                <a:cs typeface="Angsana New" pitchFamily="18" charset="-34"/>
              </a:rPr>
              <a:pPr/>
              <a:t>34</a:t>
            </a:fld>
            <a:endParaRPr lang="th-TH" smtClean="0"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 spd="med" advClick="0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417638"/>
            <a:ext cx="9271000" cy="5211762"/>
          </a:xfrm>
          <a:noFill/>
        </p:spPr>
      </p:pic>
      <p:sp>
        <p:nvSpPr>
          <p:cNvPr id="33795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2025"/>
          </a:xfrm>
          <a:solidFill>
            <a:srgbClr val="0000CC"/>
          </a:solidFill>
        </p:spPr>
        <p:txBody>
          <a:bodyPr/>
          <a:lstStyle/>
          <a:p>
            <a:r>
              <a:rPr lang="th-TH" sz="4000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การตรวจสอบการโอนงบประมาณค่าการจัดบริการวัคซีน</a:t>
            </a:r>
            <a:endParaRPr lang="en-US" sz="400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505200" y="3962400"/>
            <a:ext cx="2133600" cy="914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2025"/>
          </a:xfrm>
          <a:solidFill>
            <a:srgbClr val="0000CC"/>
          </a:solidFill>
        </p:spPr>
        <p:txBody>
          <a:bodyPr/>
          <a:lstStyle/>
          <a:p>
            <a:r>
              <a:rPr lang="th-TH" sz="4000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การตรวจสอบการโอนงบประมาณค่าการจัดบริการวัคซีน</a:t>
            </a:r>
            <a:endParaRPr lang="en-US" sz="400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447800"/>
            <a:ext cx="9271000" cy="5211763"/>
          </a:xfrm>
          <a:noFill/>
        </p:spPr>
      </p:pic>
      <p:sp>
        <p:nvSpPr>
          <p:cNvPr id="5" name="สี่เหลี่ยมผืนผ้า 4"/>
          <p:cNvSpPr/>
          <p:nvPr/>
        </p:nvSpPr>
        <p:spPr>
          <a:xfrm>
            <a:off x="5715000" y="4114800"/>
            <a:ext cx="22098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47800"/>
            <a:ext cx="9271000" cy="5211763"/>
          </a:xfrm>
          <a:noFill/>
        </p:spPr>
      </p:pic>
      <p:sp>
        <p:nvSpPr>
          <p:cNvPr id="35843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2025"/>
          </a:xfrm>
          <a:solidFill>
            <a:srgbClr val="0000CC"/>
          </a:solidFill>
        </p:spPr>
        <p:txBody>
          <a:bodyPr/>
          <a:lstStyle/>
          <a:p>
            <a:r>
              <a:rPr lang="th-TH" sz="4000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การตรวจสอบการโอนงบประมาณค่าการจัดบริการวัคซีน</a:t>
            </a:r>
            <a:endParaRPr lang="en-US" sz="400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371600" y="3810000"/>
            <a:ext cx="1676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9" name="คำบรรยายภาพแบบเส้น 2 8"/>
          <p:cNvSpPr/>
          <p:nvPr/>
        </p:nvSpPr>
        <p:spPr>
          <a:xfrm>
            <a:off x="4114800" y="2971800"/>
            <a:ext cx="3352800" cy="914400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รายงานการจ่ายเงินกองทุน</a:t>
            </a:r>
            <a:endParaRPr lang="en-US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47800"/>
            <a:ext cx="9271000" cy="5211763"/>
          </a:xfrm>
          <a:noFill/>
        </p:spPr>
      </p:pic>
      <p:sp>
        <p:nvSpPr>
          <p:cNvPr id="36867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2025"/>
          </a:xfrm>
          <a:solidFill>
            <a:srgbClr val="0000CC"/>
          </a:solidFill>
        </p:spPr>
        <p:txBody>
          <a:bodyPr/>
          <a:lstStyle/>
          <a:p>
            <a:r>
              <a:rPr lang="th-TH" sz="4000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การตรวจสอบการโอนงบประมาณค่าการจัดบริการวัคซีน</a:t>
            </a:r>
            <a:endParaRPr lang="en-US" sz="400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657600" y="2362200"/>
            <a:ext cx="55626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คำบรรยายภาพแบบเส้น 2 6"/>
          <p:cNvSpPr/>
          <p:nvPr/>
        </p:nvSpPr>
        <p:spPr>
          <a:xfrm>
            <a:off x="3886200" y="4114800"/>
            <a:ext cx="5181600" cy="1219200"/>
          </a:xfrm>
          <a:prstGeom prst="borderCallout2">
            <a:avLst>
              <a:gd name="adj1" fmla="val 35991"/>
              <a:gd name="adj2" fmla="val -208"/>
              <a:gd name="adj3" fmla="val 13578"/>
              <a:gd name="adj4" fmla="val -4860"/>
              <a:gd name="adj5" fmla="val -116380"/>
              <a:gd name="adj6" fmla="val -32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ค้นหาเอกสารการโอนเงินแยกตามหน่วยงาน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47800"/>
            <a:ext cx="9271000" cy="5211763"/>
          </a:xfrm>
          <a:noFill/>
        </p:spPr>
      </p:pic>
      <p:sp>
        <p:nvSpPr>
          <p:cNvPr id="37891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2025"/>
          </a:xfrm>
          <a:solidFill>
            <a:srgbClr val="0000CC"/>
          </a:solidFill>
        </p:spPr>
        <p:txBody>
          <a:bodyPr/>
          <a:lstStyle/>
          <a:p>
            <a:r>
              <a:rPr lang="th-TH" sz="4000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การตรวจสอบการโอนงบประมาณค่าการจัดบริการวัคซีน</a:t>
            </a:r>
            <a:endParaRPr lang="en-US" sz="400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00CC"/>
          </a:solidFill>
        </p:spPr>
        <p:txBody>
          <a:bodyPr/>
          <a:lstStyle/>
          <a:p>
            <a:pPr>
              <a:defRPr/>
            </a:pPr>
            <a:r>
              <a:rPr lang="th-TH" b="1" kern="1200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กลุ่มเป้าหมายโครงการรณรงค์ ปี </a:t>
            </a:r>
            <a:r>
              <a:rPr lang="en-US" b="1" kern="1200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2558</a:t>
            </a:r>
            <a:endParaRPr lang="en-US" dirty="0"/>
          </a:p>
        </p:txBody>
      </p:sp>
      <p:sp>
        <p:nvSpPr>
          <p:cNvPr id="5123" name="ตัวยึดเนื้อหา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just">
              <a:buFontTx/>
              <a:buNone/>
            </a:pPr>
            <a:r>
              <a:rPr lang="th-TH" b="1" u="sng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กลุ่มบุคลากร</a:t>
            </a:r>
            <a:r>
              <a:rPr lang="en-US" b="1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(ดำเนินการโดย กรมควบคุมโรค กระทรวงสาธารณสุข)</a:t>
            </a:r>
            <a:endParaRPr lang="en-US" b="1" smtClean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  <a:p>
            <a:pPr algn="just">
              <a:buFontTx/>
              <a:buNone/>
            </a:pPr>
            <a:r>
              <a:rPr lang="th-TH" b="1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	กลุ่มเสี่ยงตามยุทธศาสตร์ป้องกันแก้ไข และเตรียมพร้อมรับปัญหาโรคไข้หวัดนก และการระบาดของไข้หวัดใหญ่ ได้แก่ แพทย์ พยาบาล และบุคลากรอื่นๆ ในโรงพยาบาลทั้งที่ทำงานในหอผู้ป่วย และตึกผู้ป่วยนอก รวมถึงนักศึกษาฝึกงานในแต่ละวิชาชีพ เจ้าหน้าที่สาธารณสุขที่ทำหน้าที่ในการสอบสวนควบคุมโรค เจ้าหน้าที่และอาสาสมัครทำลายซากสัตว์ปีกและสัตว์อื่นที่สงสัยติดเชื้อไข้หวัดนก เจ้าหน้าที่ห้องปฏิบัติ การตรวจวินิจฉัยเชื้อไวรัสไข้หวัดใหญ่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17638"/>
            <a:ext cx="9271000" cy="5211762"/>
          </a:xfrm>
          <a:noFill/>
        </p:spPr>
      </p:pic>
      <p:sp>
        <p:nvSpPr>
          <p:cNvPr id="38915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2025"/>
          </a:xfrm>
          <a:solidFill>
            <a:srgbClr val="0000CC"/>
          </a:solidFill>
        </p:spPr>
        <p:txBody>
          <a:bodyPr/>
          <a:lstStyle/>
          <a:p>
            <a:r>
              <a:rPr lang="th-TH" sz="4000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การตรวจสอบการโอนงบประมาณค่าการจัดบริการวัคซีน</a:t>
            </a:r>
            <a:endParaRPr lang="en-US" sz="400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2895600"/>
            <a:ext cx="9144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47800"/>
            <a:ext cx="9271000" cy="5211763"/>
          </a:xfrm>
          <a:noFill/>
        </p:spPr>
      </p:pic>
      <p:sp>
        <p:nvSpPr>
          <p:cNvPr id="39939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2025"/>
          </a:xfrm>
          <a:solidFill>
            <a:srgbClr val="0000CC"/>
          </a:solidFill>
        </p:spPr>
        <p:txBody>
          <a:bodyPr/>
          <a:lstStyle/>
          <a:p>
            <a:r>
              <a:rPr lang="th-TH" sz="4000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การตรวจสอบการโอนงบประมาณค่าการจัดบริการวัคซีน</a:t>
            </a:r>
            <a:endParaRPr lang="en-US" sz="400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47800"/>
            <a:ext cx="9271000" cy="5211763"/>
          </a:xfrm>
          <a:noFill/>
        </p:spPr>
      </p:pic>
      <p:sp>
        <p:nvSpPr>
          <p:cNvPr id="40963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2025"/>
          </a:xfrm>
          <a:solidFill>
            <a:srgbClr val="0000CC"/>
          </a:solidFill>
        </p:spPr>
        <p:txBody>
          <a:bodyPr/>
          <a:lstStyle/>
          <a:p>
            <a:r>
              <a:rPr lang="th-TH" sz="4000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การตรวจสอบการโอนงบประมาณค่าการจัดบริการวัคซีน</a:t>
            </a:r>
            <a:endParaRPr lang="en-US" sz="400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47800"/>
            <a:ext cx="9271000" cy="5211763"/>
          </a:xfrm>
          <a:noFill/>
        </p:spPr>
      </p:pic>
      <p:sp>
        <p:nvSpPr>
          <p:cNvPr id="41987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2025"/>
          </a:xfrm>
          <a:solidFill>
            <a:srgbClr val="0000CC"/>
          </a:solidFill>
        </p:spPr>
        <p:txBody>
          <a:bodyPr/>
          <a:lstStyle/>
          <a:p>
            <a:r>
              <a:rPr lang="th-TH" sz="4000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การตรวจสอบการโอนงบประมาณค่าการจัดบริการวัคซีน</a:t>
            </a:r>
            <a:endParaRPr lang="en-US" sz="400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17638"/>
            <a:ext cx="9271000" cy="5211762"/>
          </a:xfrm>
          <a:noFill/>
        </p:spPr>
      </p:pic>
      <p:sp>
        <p:nvSpPr>
          <p:cNvPr id="43011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2025"/>
          </a:xfrm>
          <a:solidFill>
            <a:srgbClr val="0000CC"/>
          </a:solidFill>
        </p:spPr>
        <p:txBody>
          <a:bodyPr/>
          <a:lstStyle/>
          <a:p>
            <a:r>
              <a:rPr lang="th-TH" sz="4000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การตรวจสอบการโอนงบประมาณค่าการจัดบริการวัคซีน</a:t>
            </a:r>
            <a:endParaRPr lang="en-US" sz="400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00CC"/>
          </a:solidFill>
        </p:spPr>
        <p:txBody>
          <a:bodyPr/>
          <a:lstStyle/>
          <a:p>
            <a:r>
              <a:rPr lang="th-TH" sz="4800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วัตถุประสงค์</a:t>
            </a:r>
            <a:endParaRPr lang="en-US" sz="4800" b="1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514350" indent="-514350" eaLnBrk="1" hangingPunct="1">
              <a:spcBef>
                <a:spcPct val="0"/>
              </a:spcBef>
              <a:buFontTx/>
              <a:buNone/>
              <a:defRPr/>
            </a:pPr>
            <a:r>
              <a:rPr lang="en-US" sz="3600" b="1" kern="1200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1. </a:t>
            </a:r>
            <a:r>
              <a:rPr lang="th-TH" sz="3600" b="1" kern="1200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เพื่อให้กลุ่มเป้าหมายได้รับวัคซีนป้องกันโรคไข้หวัดใหญ่ตามฤดูกาล ปี</a:t>
            </a:r>
            <a:r>
              <a:rPr lang="en-US" sz="3600" b="1" kern="1200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2558</a:t>
            </a:r>
            <a:r>
              <a:rPr lang="th-TH" sz="3600" b="1" kern="1200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th-TH" sz="3600" b="1" kern="1200" dirty="0" smtClean="0">
                <a:solidFill>
                  <a:srgbClr val="0000CC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ไม่น้อยกว่าร้อยละ </a:t>
            </a:r>
            <a:r>
              <a:rPr lang="en-US" sz="3600" b="1" kern="1200" dirty="0" smtClean="0">
                <a:solidFill>
                  <a:srgbClr val="0000CC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90 </a:t>
            </a:r>
            <a:r>
              <a:rPr lang="th-TH" sz="3600" b="1" kern="1200" dirty="0" smtClean="0">
                <a:solidFill>
                  <a:srgbClr val="0000CC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ของวัคซีนทั้งหมด</a:t>
            </a:r>
            <a:endParaRPr lang="en-US" sz="3600" b="1" kern="1200" dirty="0" smtClean="0">
              <a:solidFill>
                <a:srgbClr val="0000CC"/>
              </a:solidFill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sz="3600" b="1" kern="1200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2.</a:t>
            </a:r>
            <a:r>
              <a:rPr lang="th-TH" sz="3600" b="1" kern="1200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วัคซีนสูญเสียไม่เกินอัตรา</a:t>
            </a:r>
            <a:r>
              <a:rPr lang="th-TH" sz="3600" b="1" kern="1200" dirty="0" smtClean="0">
                <a:solidFill>
                  <a:srgbClr val="0000CC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ร้อยละ </a:t>
            </a:r>
            <a:r>
              <a:rPr lang="en-US" sz="3600" b="1" kern="1200" dirty="0" smtClean="0">
                <a:solidFill>
                  <a:srgbClr val="0000CC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5</a:t>
            </a:r>
            <a:r>
              <a:rPr lang="th-TH" sz="3600" b="1" kern="1200" dirty="0" smtClean="0">
                <a:solidFill>
                  <a:srgbClr val="0000CC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th-TH" sz="3600" b="1" kern="1200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ของวัคซีนทั้งหมด</a:t>
            </a:r>
            <a:endParaRPr lang="en-US" sz="3600" b="1" kern="1200" dirty="0" smtClean="0">
              <a:solidFill>
                <a:srgbClr val="000000"/>
              </a:solidFill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sz="4400" b="1" kern="120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th-TH" sz="4400" b="1" kern="12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กำหนดการรณรงค์ </a:t>
            </a:r>
            <a:endParaRPr lang="en-US" sz="4400" b="1" kern="120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th-TH" sz="4400" b="1" kern="12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ระหว่าง </a:t>
            </a:r>
            <a:r>
              <a:rPr lang="en-US" sz="4400" b="1" kern="12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4400" b="1" kern="12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 พฤษภาคม </a:t>
            </a:r>
            <a:r>
              <a:rPr lang="en-US" sz="4400" b="1" kern="12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–</a:t>
            </a:r>
            <a:r>
              <a:rPr lang="th-TH" sz="4400" b="1" kern="12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400" b="1" kern="12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31</a:t>
            </a:r>
            <a:r>
              <a:rPr lang="th-TH" sz="4400" b="1" kern="12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 กรกฎาคม </a:t>
            </a:r>
            <a:r>
              <a:rPr lang="en-US" sz="4400" b="1" kern="12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2558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n-US" sz="3600" b="1" kern="1200" dirty="0" smtClean="0">
              <a:solidFill>
                <a:srgbClr val="000000"/>
              </a:solidFill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th-TH" sz="3600" b="1" kern="1200" dirty="0" smtClean="0">
              <a:solidFill>
                <a:srgbClr val="000000"/>
              </a:solidFill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>
              <a:defRPr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00CC"/>
          </a:solidFill>
        </p:spPr>
        <p:txBody>
          <a:bodyPr/>
          <a:lstStyle/>
          <a:p>
            <a:r>
              <a:rPr lang="th-TH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วัคซีนป้องกันโรคไข้หวัดใหญ่สายพันธุ์ ปี 201</a:t>
            </a:r>
            <a:r>
              <a:rPr lang="en-US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</a:t>
            </a:r>
          </a:p>
        </p:txBody>
      </p:sp>
      <p:pic>
        <p:nvPicPr>
          <p:cNvPr id="7171" name="Picture 3" descr="C:\Users\jarawee.r\Desktop\Strain Flu 2014.jpg"/>
          <p:cNvPicPr>
            <a:picLocks noChangeAspect="1" noChangeArrowheads="1"/>
          </p:cNvPicPr>
          <p:nvPr/>
        </p:nvPicPr>
        <p:blipFill>
          <a:blip r:embed="rId2" cstate="print"/>
          <a:srcRect l="1765" r="2930"/>
          <a:stretch>
            <a:fillRect/>
          </a:stretch>
        </p:blipFill>
        <p:spPr bwMode="auto">
          <a:xfrm>
            <a:off x="457200" y="1752600"/>
            <a:ext cx="82296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00CC"/>
          </a:solidFill>
        </p:spPr>
        <p:txBody>
          <a:bodyPr/>
          <a:lstStyle/>
          <a:p>
            <a:r>
              <a:rPr lang="th-TH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วัคซีนป้องกันโรคไข้หวัดใหญ่สายพันธุ์ ปี 201</a:t>
            </a:r>
            <a:r>
              <a:rPr lang="en-US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5</a:t>
            </a:r>
          </a:p>
        </p:txBody>
      </p:sp>
      <p:pic>
        <p:nvPicPr>
          <p:cNvPr id="819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45" t="13220" r="22481" b="22774"/>
          <a:stretch>
            <a:fillRect/>
          </a:stretch>
        </p:blipFill>
        <p:spPr>
          <a:xfrm>
            <a:off x="635000" y="1676400"/>
            <a:ext cx="7975600" cy="502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00CC"/>
          </a:solidFill>
        </p:spPr>
        <p:txBody>
          <a:bodyPr>
            <a:normAutofit fontScale="90000"/>
          </a:bodyPr>
          <a:lstStyle/>
          <a:p>
            <a:r>
              <a:rPr lang="th-TH" sz="4000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ความแตกต่างของวัคซีนป้องกันโรคไข้หวัดใหญ่</a:t>
            </a:r>
            <a:br>
              <a:rPr lang="th-TH" sz="4000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สายพันธุ์ ปี 201</a:t>
            </a:r>
            <a:r>
              <a:rPr lang="en-US" sz="4000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4000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4000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2015</a:t>
            </a:r>
            <a:endParaRPr lang="en-US" sz="4000" smtClean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599" cy="420624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041913"/>
                <a:gridCol w="4187686"/>
              </a:tblGrid>
              <a:tr h="4916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2015</a:t>
                      </a:r>
                    </a:p>
                  </a:txBody>
                  <a:tcPr/>
                </a:tc>
              </a:tr>
              <a:tr h="860322">
                <a:tc>
                  <a:txBody>
                    <a:bodyPr/>
                    <a:lstStyle/>
                    <a:p>
                      <a:r>
                        <a:rPr lang="en-US" dirty="0"/>
                        <a:t>an A/California/7/2009 (H1N1)pdm09-like virus 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an A/California/7/2009 (H1N1)pdm09-like virus  </a:t>
                      </a:r>
                    </a:p>
                  </a:txBody>
                  <a:tcPr/>
                </a:tc>
              </a:tr>
              <a:tr h="1229032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an A/Texus/50/2012 (H3N2)-like 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an /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Switzerland/9715293/2013(H3N2)-like virus</a:t>
                      </a:r>
                    </a:p>
                  </a:txBody>
                  <a:tcPr/>
                </a:tc>
              </a:tr>
              <a:tr h="12290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 B/Massachusetts/2/2012-like 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 B/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Phuket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/3073/2013-like virus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00CC"/>
          </a:solidFill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Influvac® 2015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761" t="15509" r="7597" b="5788"/>
          <a:stretch>
            <a:fillRect/>
          </a:stretch>
        </p:blipFill>
        <p:spPr>
          <a:xfrm>
            <a:off x="0" y="1768475"/>
            <a:ext cx="9221788" cy="4937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1489</Words>
  <Application>Microsoft Office PowerPoint</Application>
  <PresentationFormat>นำเสนอทางหน้าจอ (4:3)</PresentationFormat>
  <Paragraphs>289</Paragraphs>
  <Slides>44</Slides>
  <Notes>3</Notes>
  <HiddenSlides>1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44</vt:i4>
      </vt:variant>
    </vt:vector>
  </HeadingPairs>
  <TitlesOfParts>
    <vt:vector size="45" baseType="lpstr">
      <vt:lpstr>ชุดรูปแบบของ Office</vt:lpstr>
      <vt:lpstr>ภาพนิ่ง 1</vt:lpstr>
      <vt:lpstr>กลุ่มเป้าหมายโครงการรณรงค์ ปี 2558</vt:lpstr>
      <vt:lpstr>ภาพนิ่ง 3</vt:lpstr>
      <vt:lpstr>กลุ่มเป้าหมายโครงการรณรงค์ ปี 2558</vt:lpstr>
      <vt:lpstr>วัตถุประสงค์</vt:lpstr>
      <vt:lpstr>วัคซีนป้องกันโรคไข้หวัดใหญ่สายพันธุ์ ปี 2014</vt:lpstr>
      <vt:lpstr>วัคซีนป้องกันโรคไข้หวัดใหญ่สายพันธุ์ ปี 2015</vt:lpstr>
      <vt:lpstr>ความแตกต่างของวัคซีนป้องกันโรคไข้หวัดใหญ่ สายพันธุ์ ปี 2014 และ 2015</vt:lpstr>
      <vt:lpstr>Influvac® 2015</vt:lpstr>
      <vt:lpstr>Influvac® 2015</vt:lpstr>
      <vt:lpstr>Influvac® 2015</vt:lpstr>
      <vt:lpstr>เป้าหมายการจัดสรรวัคซีน ปี 2558 </vt:lpstr>
      <vt:lpstr>แนวทางการดำเนินงาน ให้วัคซีนป้องกันไข้หวัดใหญ่ตามฤดูกาล</vt:lpstr>
      <vt:lpstr>แนวทางการดำเนินงาน ให้วัคซีนป้องกันไข้หวัดใหญ่ตามฤดูกาล</vt:lpstr>
      <vt:lpstr>ภาพนิ่ง 15</vt:lpstr>
      <vt:lpstr>แนวทางการดำเนินงาน ให้วัคซีนป้องกันไข้หวัดใหญ่ตามฤดูกาล</vt:lpstr>
      <vt:lpstr>แนวทางการดำเนินงานสำหรับหน่วยบริการ</vt:lpstr>
      <vt:lpstr>แนวทางการดำเนินงานสำหรับหน่วยบริการ</vt:lpstr>
      <vt:lpstr>รหัส ICD-10</vt:lpstr>
      <vt:lpstr>แนวทางการดำเนินงานสำหรับหน่วยบริการ</vt:lpstr>
      <vt:lpstr>แนวทางการดำเนินงานสำหรับ สำนักงานสาธารณสุขจังหวัด</vt:lpstr>
      <vt:lpstr>แนวทางการดำเนินงานสำหรับ สำนักงานสาธารณสุขจังหวัด</vt:lpstr>
      <vt:lpstr>แนวทางการดำเนินงานสำหรับ สำนักงานหลักประกันสุขภาพแห่งชาติ เขต  </vt:lpstr>
      <vt:lpstr>แนวทางการดำเนินงานสำหรับ สำนักงานหลักประกันสุขภาพแห่งชาติ เขต  </vt:lpstr>
      <vt:lpstr>การสนับสนุนค่าการจัดบริการ วัคซีนป้องกันไข้หวัดใหญ่ตามฤดูกาล  ปี ๒๕๕๘</vt:lpstr>
      <vt:lpstr>1. ค่าสนับสนุนและส่งเสริมการจัดบริการวัคซีน</vt:lpstr>
      <vt:lpstr>2. ค่าบริการตามผลงานบริการ</vt:lpstr>
      <vt:lpstr>2. ค่าบริการตามผลงานบริการ (ต่อ)</vt:lpstr>
      <vt:lpstr>ตารางจัดสรรวัคซีนและค่าชดเชยบริการวัคซีนไข้หวัดใหญ่ตามฤดูกาลในกลุ่มประชาชน ปี 2558</vt:lpstr>
      <vt:lpstr>2. ค่าบริการตามผลงานบริการ (ต่อ)</vt:lpstr>
      <vt:lpstr>ภาพนิ่ง 31</vt:lpstr>
      <vt:lpstr>รายชื่อผู้ติดต่อประสานงาน</vt:lpstr>
      <vt:lpstr>ภาพนิ่ง 33</vt:lpstr>
      <vt:lpstr>ภาพนิ่ง 34</vt:lpstr>
      <vt:lpstr>การตรวจสอบการโอนงบประมาณค่าการจัดบริการวัคซีน</vt:lpstr>
      <vt:lpstr>การตรวจสอบการโอนงบประมาณค่าการจัดบริการวัคซีน</vt:lpstr>
      <vt:lpstr>การตรวจสอบการโอนงบประมาณค่าการจัดบริการวัคซีน</vt:lpstr>
      <vt:lpstr>การตรวจสอบการโอนงบประมาณค่าการจัดบริการวัคซีน</vt:lpstr>
      <vt:lpstr>การตรวจสอบการโอนงบประมาณค่าการจัดบริการวัคซีน</vt:lpstr>
      <vt:lpstr>การตรวจสอบการโอนงบประมาณค่าการจัดบริการวัคซีน</vt:lpstr>
      <vt:lpstr>การตรวจสอบการโอนงบประมาณค่าการจัดบริการวัคซีน</vt:lpstr>
      <vt:lpstr>การตรวจสอบการโอนงบประมาณค่าการจัดบริการวัคซีน</vt:lpstr>
      <vt:lpstr>การตรวจสอบการโอนงบประมาณค่าการจัดบริการวัคซีน</vt:lpstr>
      <vt:lpstr>การตรวจสอบการโอนงบประมาณค่าการจัดบริการวัคซีน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ddc</dc:creator>
  <cp:lastModifiedBy>ddc</cp:lastModifiedBy>
  <cp:revision>32</cp:revision>
  <dcterms:created xsi:type="dcterms:W3CDTF">2015-04-29T03:31:42Z</dcterms:created>
  <dcterms:modified xsi:type="dcterms:W3CDTF">2015-05-07T08:11:34Z</dcterms:modified>
</cp:coreProperties>
</file>