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14" r:id="rId3"/>
    <p:sldId id="261" r:id="rId4"/>
    <p:sldId id="258" r:id="rId5"/>
    <p:sldId id="260" r:id="rId6"/>
    <p:sldId id="282" r:id="rId7"/>
    <p:sldId id="257" r:id="rId8"/>
    <p:sldId id="281" r:id="rId9"/>
    <p:sldId id="259" r:id="rId10"/>
    <p:sldId id="262" r:id="rId11"/>
    <p:sldId id="263" r:id="rId12"/>
    <p:sldId id="280" r:id="rId13"/>
    <p:sldId id="271" r:id="rId14"/>
    <p:sldId id="275" r:id="rId15"/>
    <p:sldId id="277" r:id="rId16"/>
    <p:sldId id="276" r:id="rId17"/>
    <p:sldId id="265" r:id="rId18"/>
    <p:sldId id="266" r:id="rId19"/>
    <p:sldId id="273" r:id="rId20"/>
    <p:sldId id="267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12" r:id="rId32"/>
    <p:sldId id="313" r:id="rId33"/>
    <p:sldId id="308" r:id="rId34"/>
    <p:sldId id="297" r:id="rId35"/>
    <p:sldId id="298" r:id="rId36"/>
    <p:sldId id="299" r:id="rId37"/>
    <p:sldId id="309" r:id="rId38"/>
    <p:sldId id="300" r:id="rId39"/>
    <p:sldId id="310" r:id="rId40"/>
    <p:sldId id="301" r:id="rId41"/>
    <p:sldId id="311" r:id="rId42"/>
    <p:sldId id="302" r:id="rId43"/>
    <p:sldId id="303" r:id="rId44"/>
    <p:sldId id="304" r:id="rId45"/>
    <p:sldId id="305" r:id="rId46"/>
    <p:sldId id="306" r:id="rId47"/>
    <p:sldId id="307" r:id="rId48"/>
    <p:sldId id="272" r:id="rId49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FF"/>
    <a:srgbClr val="0000CC"/>
    <a:srgbClr val="660066"/>
    <a:srgbClr val="008000"/>
    <a:srgbClr val="FFFF99"/>
    <a:srgbClr val="663300"/>
    <a:srgbClr val="CCFFCC"/>
    <a:srgbClr val="CCFF99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286" autoAdjust="0"/>
  </p:normalViewPr>
  <p:slideViewPr>
    <p:cSldViewPr>
      <p:cViewPr>
        <p:scale>
          <a:sx n="60" d="100"/>
          <a:sy n="60" d="100"/>
        </p:scale>
        <p:origin x="-135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CEFBE-B3A3-42DE-9DEB-262A393A2D5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4CA9-DFD3-49F7-9F96-F3037DDD77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79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1. การให้วัคซีน </a:t>
            </a:r>
            <a:r>
              <a:rPr lang="en-US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endParaRPr lang="th-TH" sz="16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ให้วัคซีน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ในเด็กอายุ 4 เดือน </a:t>
            </a: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ให้วัคซีน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ตามกำหนดการเดิม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ครั้งสุดท้าย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22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เริ่มให้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ตั้งแต่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29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endParaRPr lang="en-US" sz="1200" dirty="0" smtClean="0">
              <a:solidFill>
                <a:srgbClr val="0070C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2. กรณีมีเด็กที่ต้องได้รับวัคซีน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ระหว่างวันที่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 – 28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2559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ขอให้เลื่อนนัดเด็กให้มารับบริการในรอบถัดไป ตั้งแต่วันที่ 29 เมษายน 2559</a:t>
            </a: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899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62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กลุ่มเป้าหมายในการให้วัคซีน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เด็กที่มีอายุตั้งแต่ 4 เดือน ขึ้นไป ทุกคน ทั้งที่อยู่ในและนอกพื้นที่ที่รับผิดชอบตามกำหนดการให้วัคซีน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กรณีที่เด็กมารับวัคซีน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ครั้งแรกล่าช้าหลังอายุ 4 เดือน เป็นต้นไป ขอให้ฉีดวัคซีน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พร้อมกับหยอดวัคซีน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ในครั้งแรกที่พบ และหยอดวัคซีน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ต่ออีก 4 ครั้งตามกำหนดการเดิม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79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การให้บริการ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ให้วัคซีน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โดยการฉีดเข้าชั้นกล้ามเนื้อ ขนาดครั้งละ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0.5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ให้วัคซีน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ให้หยอดวัคซีน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– 3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หยดขึ้นกับ เอกสารกำกับยา </a:t>
            </a:r>
          </a:p>
          <a:p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ทั้งนี้ กำหนดให้ทุกสถานบริการทั่วประเทศให้บริการวัคซีน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Trivalent OPV 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ครั้งสุดท้ายภายในวันที่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เมษายน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2559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และเริ่มให้วัคซีน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Bivalent OPV 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ตั้งแต่วันที่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 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เมษายน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2559 </a:t>
            </a:r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เป็นต้นไป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94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กระบวนการปรับเปลี่ยนการให้วัคซีนโปลิโอ ประกอบด้วยมาตรการสำคัญ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ด้าน ได้แก่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การนำวัคซีน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มาใช้ในแผนงานสร้างเสริมภูมิคุ้มกันโรค โดยเด็กจะได้วัคซีน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 1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ครั้งเมื่ออายุ 4 เดือน และได้รับวัคซีน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Trivalent 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ตามปกติ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การเปลี่ยนวัคซีน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จาก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Trivalent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เป็น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bivalent OPV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โดยเด็กจะได้วัคซีน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 1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ครั้งเมื่ออายุ 4 เดือน และได้รับวัคซีน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Brivalent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แทน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Trivalent OPV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805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1. การให้วัคซีน </a:t>
            </a:r>
            <a:r>
              <a:rPr lang="en-US" sz="1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endParaRPr lang="th-TH" sz="16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ให้วัคซีน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ในเด็กอายุ 4 เดือน </a:t>
            </a: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- ให้วัคซีน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ตามกำหนดการเดิม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ครั้งสุดท้าย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22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เริ่มให้ </a:t>
            </a:r>
            <a:r>
              <a:rPr lang="en-US" sz="1200" b="1" dirty="0" err="1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bOPV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ตั้งแต่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29 </a:t>
            </a:r>
            <a:r>
              <a:rPr lang="th-TH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solidFill>
                  <a:srgbClr val="0070C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59</a:t>
            </a:r>
            <a:endParaRPr lang="en-US" sz="1200" dirty="0" smtClean="0">
              <a:solidFill>
                <a:srgbClr val="0070C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2. กรณีมีเด็กที่ต้องได้รับวัคซีน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ระหว่างวันที่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 – 28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เม.ย. 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2559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ขอให้เลื่อนนัดเด็กให้มารับบริการในรอบถัดไป ตั้งแต่วันที่ 29 เมษายน 2559</a:t>
            </a: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989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การคาดประมาณปริมาณการใช้วัคซีน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ให้เจ้าหน้าที่ประมาณการจำนวนเด็กที่ให้บริการในแต่ละครั้งจาก </a:t>
            </a:r>
          </a:p>
          <a:p>
            <a:pPr marL="228600" indent="-228600">
              <a:buAutoNum type="arabicPeriod"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รายชื่อเด็กที่นัดทั้งเด็กที่อยู่ในและนอกพื้นที่ที่รับผิดชอบ </a:t>
            </a:r>
          </a:p>
          <a:p>
            <a:pPr marL="228600" indent="-228600">
              <a:buAutoNum type="arabicPeriod"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เด็กที่ไม่ได้มาตามนัดในครั้งที่ผ่านมา </a:t>
            </a:r>
          </a:p>
          <a:p>
            <a:pPr marL="228600" indent="-228600">
              <a:buAutoNum type="arabicPeriod"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เด็กที่ไม่ได้นัดที่อาจเข้ามาขอรับวัคซีน เพื่อคำนวณปริมาณวัคซีน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OPV 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ที่ต้องใช้ทั้งหมด </a:t>
            </a:r>
          </a:p>
          <a:p>
            <a:pPr marL="0" indent="0">
              <a:buNone/>
            </a:pP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แล้วประมาณการวัคซีนตามที่กล่าวในหัวข้อ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แนวทางการบริหารจัดการวัคซีนและระบบลูกโซ่ความเย็น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60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3. สังเกตอาการภายหลังได้รับวัคซีนอย่างน้อย 30 นาที</a:t>
            </a:r>
            <a:endParaRPr lang="en-US" sz="12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4.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ทิ้งวัสดุอุปกรณ์ที่ใช้แล้ว </a:t>
            </a:r>
          </a:p>
          <a:p>
            <a:pPr marL="358775" indent="-358775"/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 - ไม่ควรดึงเข็มจากไซ</a:t>
            </a:r>
            <a:r>
              <a:rPr lang="th-TH" sz="12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ริงค์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ควรนำไซ</a:t>
            </a:r>
            <a:r>
              <a:rPr lang="th-TH" sz="12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ริงค์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ที่มีเข็มติดอยู่ทิ้งลงในภาชนะพลาสติกหนาที่เข็มไม่สามารถแทงทะลุได้ รวมทั้งอุปกรณ์อื่น ที่ใช้ในการให้วัคซีน ให้เก็บรวบรวมไว้แล้วทำลายแบบขยะติดเชื้อ</a:t>
            </a:r>
            <a:endParaRPr lang="en-US" sz="12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เนื่องจากกระบวนการปรับเปลี่ยนการใช้วัคซีนโปลิโอในครั้งนี้ จะต้องทำลายวัคซีน </a:t>
            </a:r>
            <a:r>
              <a:rPr lang="en-US" sz="12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ให้หมดไปภายในวันที่ 28 เม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ย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2559 </a:t>
            </a:r>
          </a:p>
          <a:p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	วันที่ 1 ถึง 22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เม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ย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เมื่อให้บริการฉีดวัคซีนแล้ว ขอให้รวบรวม </a:t>
            </a:r>
            <a:r>
              <a:rPr lang="en-US" sz="12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ส่งคลังวัคซีน ภายในวันที่ 2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5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เม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ย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59 เพื่อนำส่งต่อไป </a:t>
            </a:r>
            <a:r>
              <a:rPr lang="th-TH" sz="12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สสจ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เพื่อทำลายให้เสร็จสิ้นภายในวันที่ 28 เม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ย</a:t>
            </a:r>
            <a:r>
              <a:rPr lang="en-US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59</a:t>
            </a: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423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การจัดทำรายงาน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ขอให้สถานบริการจัดทำรายงานความครอบคลุมการได้รับวัคซีนโปลิโอเป็นราย</a:t>
            </a:r>
            <a:r>
              <a:rPr lang="th-TH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ไตรมาส</a:t>
            </a:r>
            <a:r>
              <a:rPr lang="th-TH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เพื่อประเมินผลการป้องกันควบคุมโรคในพื้นที่ ซึ่งกำหนดให้เด็กกลุ่มเป้าหมายต้องได้รับวัคซีนโปลิโอ ครอบคลุมไม่ต่ำกว่าร้อยละ 90 ทุกพื้นที่ (หมู่บ้าน/ตำบล/อำเภอ/จังหวัด)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กลุ่มอายุครบ 1 ปี  ประเมินการได้รับวัคซีนโปลิโอครบ 3 ครั้ง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กลุ่มอายุครบ 2 ปี  ประเมินการได้รับวัคซีนโปลิโอครั้งที่ 4</a:t>
            </a: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th-TH" sz="1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กลุ่มอายุครบ 5 ปี  ประเมินการได้รับวัคซีนโปลิโอครั้งที่ 5</a:t>
            </a: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34CA9-DFD3-49F7-9F96-F3037DDD77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90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0227-01A2-48E6-94BF-6237AD8CD9FB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997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87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87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9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14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11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76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21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710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78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99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E5FE-28EF-4B40-BBAE-50072A92A65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DC82A-B4E1-4077-8669-C9F5EF1F5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8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86389" cy="1440160"/>
          </a:xfr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แนวทางการให้บริการวัคซีนโปลิโอ</a:t>
            </a:r>
            <a:endParaRPr lang="en-US" sz="60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611560" y="2348880"/>
            <a:ext cx="7848872" cy="2701138"/>
            <a:chOff x="731937" y="3663317"/>
            <a:chExt cx="7264605" cy="2164743"/>
          </a:xfrm>
        </p:grpSpPr>
        <p:pic>
          <p:nvPicPr>
            <p:cNvPr id="6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937" y="3663317"/>
              <a:ext cx="2084899" cy="2014155"/>
            </a:xfrm>
            <a:prstGeom prst="rect">
              <a:avLst/>
            </a:prstGeom>
            <a:noFill/>
          </p:spPr>
        </p:pic>
        <p:pic>
          <p:nvPicPr>
            <p:cNvPr id="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9651" y="3663318"/>
              <a:ext cx="2256891" cy="2164742"/>
            </a:xfrm>
            <a:prstGeom prst="rect">
              <a:avLst/>
            </a:prstGeom>
            <a:noFill/>
          </p:spPr>
        </p:pic>
        <p:grpSp>
          <p:nvGrpSpPr>
            <p:cNvPr id="8" name="Group 5"/>
            <p:cNvGrpSpPr/>
            <p:nvPr/>
          </p:nvGrpSpPr>
          <p:grpSpPr>
            <a:xfrm>
              <a:off x="3284364" y="4214819"/>
              <a:ext cx="2073453" cy="1357322"/>
              <a:chOff x="2938444" y="214290"/>
              <a:chExt cx="1754195" cy="1028700"/>
            </a:xfrm>
          </p:grpSpPr>
          <p:sp>
            <p:nvSpPr>
              <p:cNvPr id="9" name="Right Arrow 1"/>
              <p:cNvSpPr>
                <a:spLocks noChangeArrowheads="1"/>
              </p:cNvSpPr>
              <p:nvPr/>
            </p:nvSpPr>
            <p:spPr bwMode="auto">
              <a:xfrm>
                <a:off x="3000364" y="214290"/>
                <a:ext cx="1692275" cy="1028700"/>
              </a:xfrm>
              <a:prstGeom prst="rightArrow">
                <a:avLst>
                  <a:gd name="adj1" fmla="val 50000"/>
                  <a:gd name="adj2" fmla="val 49969"/>
                </a:avLst>
              </a:prstGeom>
              <a:solidFill>
                <a:srgbClr val="1F497D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 Box 4"/>
              <p:cNvSpPr txBox="1">
                <a:spLocks noChangeArrowheads="1"/>
              </p:cNvSpPr>
              <p:nvPr/>
            </p:nvSpPr>
            <p:spPr bwMode="auto">
              <a:xfrm>
                <a:off x="2938444" y="363685"/>
                <a:ext cx="1692275" cy="68806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zh-CN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In April 2016, </a:t>
                </a:r>
                <a:br>
                  <a:rPr kumimoji="0" lang="en-GB" altLang="zh-CN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SimSun" pitchFamily="2" charset="-122"/>
                    <a:cs typeface="Arial" pitchFamily="34" charset="0"/>
                  </a:rPr>
                </a:br>
                <a:r>
                  <a:rPr kumimoji="0" lang="en-GB" altLang="zh-CN" sz="20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Calibri" pitchFamily="34" charset="0"/>
                    <a:ea typeface="SimSun" pitchFamily="2" charset="-122"/>
                    <a:cs typeface="Arial" pitchFamily="34" charset="0"/>
                  </a:rPr>
                  <a:t>withdraw type 2</a:t>
                </a:r>
                <a:endParaRPr kumimoji="0" lang="en-GB" altLang="zh-CN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07950" y="5715000"/>
            <a:ext cx="91440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75" algn="l"/>
                <a:tab pos="4746625" algn="l"/>
              </a:tabLst>
              <a:defRPr sz="7400" b="1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36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เอมอร    ราษฎร์จำเริญสุข</a:t>
            </a:r>
            <a:endParaRPr lang="en-US" sz="36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  <a:p>
            <a:pPr algn="r">
              <a:spcBef>
                <a:spcPct val="10000"/>
              </a:spcBef>
              <a:buSzPct val="80000"/>
              <a:buFont typeface="Monotype Sorts" charset="2"/>
              <a:buNone/>
            </a:pPr>
            <a:r>
              <a:rPr lang="th-TH" sz="2800" dirty="0">
                <a:solidFill>
                  <a:srgbClr val="0000FF"/>
                </a:solidFill>
                <a:latin typeface="EucrosiaUPC" pitchFamily="18" charset="-34"/>
                <a:cs typeface="EucrosiaUPC" pitchFamily="18" charset="-34"/>
              </a:rPr>
              <a:t>นักวิชาการสาธารณสุขชำนาญการพิเศษ   ข้าราชการบำนาญ   กรมควบคุมโรค</a:t>
            </a:r>
            <a:endParaRPr lang="th-TH" sz="800" dirty="0">
              <a:solidFill>
                <a:srgbClr val="0000FF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0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908720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สังเกต</a:t>
            </a:r>
            <a:r>
              <a:rPr lang="th-TH" sz="36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อาการภายหลังได้รับวัคซีนอย่างน้อย 30 </a:t>
            </a:r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นาที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6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เก็บขวดวัคซีนที่เปิดใช้แล้วในตู้เย็นอย่างน้อย 7 วัน </a:t>
            </a:r>
            <a:endParaRPr lang="th-TH" sz="36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ทิ้ง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วัสดุอุปกรณ์ที่ใช้แล้ว </a:t>
            </a:r>
            <a:endParaRPr lang="th-TH" sz="3600" b="1" dirty="0" smtClean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60648"/>
            <a:ext cx="9144000" cy="864096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การให้บริการ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5121" y="4835209"/>
            <a:ext cx="4914991" cy="1813790"/>
            <a:chOff x="731942" y="1515105"/>
            <a:chExt cx="5071737" cy="2643935"/>
          </a:xfrm>
        </p:grpSpPr>
        <p:pic>
          <p:nvPicPr>
            <p:cNvPr id="8" name="Picture 2" descr="http://www.quinl.com/productImages/UploadImages/13805370203286_1707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634" t="9071" r="16568" b="11563"/>
            <a:stretch/>
          </p:blipFill>
          <p:spPr bwMode="auto">
            <a:xfrm>
              <a:off x="3645024" y="1515105"/>
              <a:ext cx="2158655" cy="2643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132856" y="2085504"/>
              <a:ext cx="576064" cy="851272"/>
              <a:chOff x="692696" y="848630"/>
              <a:chExt cx="1440160" cy="1843456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692696" y="1035903"/>
                <a:ext cx="1440160" cy="16561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692696" y="848630"/>
                <a:ext cx="1440160" cy="2526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906207" y="2350763"/>
              <a:ext cx="123269" cy="236495"/>
              <a:chOff x="548680" y="2128110"/>
              <a:chExt cx="144016" cy="376618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923009" y="3213352"/>
              <a:ext cx="110412" cy="436813"/>
              <a:chOff x="711771" y="3765979"/>
              <a:chExt cx="144016" cy="570949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105" name="Rounded Rectangle 104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ounded Rectangle 105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Flowchart: Extract 103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731942" y="2100486"/>
              <a:ext cx="801035" cy="68591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924944" y="2582495"/>
              <a:ext cx="720080" cy="84996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pic>
          <p:nvPicPr>
            <p:cNvPr id="14" name="Picture 13"/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002" y="2461097"/>
              <a:ext cx="1011802" cy="725815"/>
            </a:xfrm>
            <a:prstGeom prst="rect">
              <a:avLst/>
            </a:prstGeom>
            <a:noFill/>
            <a:ln w="9525" cmpd="sng">
              <a:solidFill>
                <a:srgbClr val="000000"/>
              </a:solidFill>
              <a:miter lim="800000"/>
              <a:headEnd/>
              <a:tailEnd/>
            </a:ln>
            <a:effectLst/>
          </p:spPr>
        </p:pic>
        <p:grpSp>
          <p:nvGrpSpPr>
            <p:cNvPr id="15" name="Group 14"/>
            <p:cNvGrpSpPr/>
            <p:nvPr/>
          </p:nvGrpSpPr>
          <p:grpSpPr>
            <a:xfrm>
              <a:off x="1054578" y="2354530"/>
              <a:ext cx="123269" cy="236495"/>
              <a:chOff x="548680" y="2128110"/>
              <a:chExt cx="144016" cy="376618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200165" y="2354530"/>
              <a:ext cx="123269" cy="236495"/>
              <a:chOff x="548680" y="2128110"/>
              <a:chExt cx="144016" cy="376618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584050" y="2463354"/>
              <a:ext cx="432048" cy="265335"/>
              <a:chOff x="1691738" y="2468117"/>
              <a:chExt cx="432048" cy="265335"/>
            </a:xfrm>
          </p:grpSpPr>
          <p:sp>
            <p:nvSpPr>
              <p:cNvPr id="95" name="Right Arrow 94"/>
              <p:cNvSpPr/>
              <p:nvPr/>
            </p:nvSpPr>
            <p:spPr>
              <a:xfrm>
                <a:off x="1711472" y="2468117"/>
                <a:ext cx="392580" cy="2553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691738" y="2479536"/>
                <a:ext cx="43204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050" dirty="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628800" y="3464815"/>
              <a:ext cx="432048" cy="255342"/>
              <a:chOff x="1691738" y="2468117"/>
              <a:chExt cx="432048" cy="255342"/>
            </a:xfrm>
          </p:grpSpPr>
          <p:sp>
            <p:nvSpPr>
              <p:cNvPr id="93" name="Right Arrow 92"/>
              <p:cNvSpPr/>
              <p:nvPr/>
            </p:nvSpPr>
            <p:spPr>
              <a:xfrm>
                <a:off x="1711472" y="2468117"/>
                <a:ext cx="392580" cy="255342"/>
              </a:xfrm>
              <a:prstGeom prst="rightArrow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solidFill>
                    <a:schemeClr val="tx1"/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691738" y="2479536"/>
                <a:ext cx="43204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dirty="0">
                  <a:latin typeface="TH SarabunIT๙" panose="020B0500040200020003" pitchFamily="34" charset="-34"/>
                  <a:cs typeface="TH SarabunIT๙" panose="020B0500040200020003" pitchFamily="34" charset="-34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067288" y="3216618"/>
              <a:ext cx="110412" cy="436813"/>
              <a:chOff x="711771" y="3765979"/>
              <a:chExt cx="144016" cy="570949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91" name="Rounded Rectangle 90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0" name="Flowchart: Extract 89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203994" y="3217639"/>
              <a:ext cx="110412" cy="436813"/>
              <a:chOff x="711771" y="3765979"/>
              <a:chExt cx="144016" cy="570949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87" name="Rounded Rectangle 86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6" name="Flowchart: Extract 85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732571" y="3137172"/>
              <a:ext cx="801035" cy="6837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32856" y="3152800"/>
              <a:ext cx="576064" cy="851272"/>
              <a:chOff x="692696" y="848630"/>
              <a:chExt cx="1440160" cy="1843456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92696" y="1035903"/>
                <a:ext cx="1440160" cy="16561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92696" y="848630"/>
                <a:ext cx="1440160" cy="2526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198938" y="2488535"/>
              <a:ext cx="123269" cy="236495"/>
              <a:chOff x="548680" y="2128110"/>
              <a:chExt cx="144016" cy="376618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347309" y="2492302"/>
              <a:ext cx="123269" cy="236495"/>
              <a:chOff x="548680" y="2128110"/>
              <a:chExt cx="144016" cy="376618"/>
            </a:xfrm>
          </p:grpSpPr>
          <p:sp>
            <p:nvSpPr>
              <p:cNvPr id="77" name="Rounded Rectangle 76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492896" y="2492302"/>
              <a:ext cx="123269" cy="236495"/>
              <a:chOff x="548680" y="2128110"/>
              <a:chExt cx="144016" cy="376618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202758" y="3415563"/>
              <a:ext cx="110412" cy="436813"/>
              <a:chOff x="711771" y="3765979"/>
              <a:chExt cx="144016" cy="570949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72" name="Rounded Rectangle 71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ed Rectangle 72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Flowchart: Extract 70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347037" y="3418829"/>
              <a:ext cx="110412" cy="436813"/>
              <a:chOff x="711771" y="3765979"/>
              <a:chExt cx="144016" cy="570949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Flowchart: Extract 66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483743" y="3419850"/>
              <a:ext cx="110412" cy="436813"/>
              <a:chOff x="711771" y="3765979"/>
              <a:chExt cx="144016" cy="570949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64" name="Rounded Rectangle 63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" name="Flowchart: Extract 62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065823" y="3248950"/>
              <a:ext cx="576064" cy="607713"/>
              <a:chOff x="692696" y="848630"/>
              <a:chExt cx="1440160" cy="1316021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92696" y="1035905"/>
                <a:ext cx="1440160" cy="112874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92696" y="848630"/>
                <a:ext cx="1440160" cy="25261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131905" y="3555831"/>
              <a:ext cx="123269" cy="236495"/>
              <a:chOff x="548680" y="2128110"/>
              <a:chExt cx="144016" cy="376618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280276" y="3559598"/>
              <a:ext cx="123269" cy="236495"/>
              <a:chOff x="548680" y="2128110"/>
              <a:chExt cx="144016" cy="376618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425863" y="3559598"/>
              <a:ext cx="123269" cy="236495"/>
              <a:chOff x="548680" y="2128110"/>
              <a:chExt cx="144016" cy="376618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548680" y="2216696"/>
                <a:ext cx="144016" cy="288032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87347" y="2170976"/>
                <a:ext cx="72008" cy="45719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48680" y="2128110"/>
                <a:ext cx="144016" cy="45719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725144" y="3221318"/>
              <a:ext cx="576064" cy="631058"/>
              <a:chOff x="692696" y="848630"/>
              <a:chExt cx="1440160" cy="136657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92696" y="1035903"/>
                <a:ext cx="1440160" cy="1179303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92696" y="848630"/>
                <a:ext cx="1440160" cy="252616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795046" y="3365918"/>
              <a:ext cx="110412" cy="436813"/>
              <a:chOff x="711771" y="3765979"/>
              <a:chExt cx="144016" cy="57094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47" name="Rounded Rectangle 46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Flowchart: Extract 45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939325" y="3369184"/>
              <a:ext cx="110412" cy="436813"/>
              <a:chOff x="711771" y="3765979"/>
              <a:chExt cx="144016" cy="570949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Flowchart: Extract 41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076031" y="3370205"/>
              <a:ext cx="110412" cy="436813"/>
              <a:chOff x="711771" y="3765979"/>
              <a:chExt cx="144016" cy="570949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711771" y="4070840"/>
                <a:ext cx="144016" cy="266088"/>
                <a:chOff x="548680" y="2170976"/>
                <a:chExt cx="144016" cy="26608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548680" y="2216698"/>
                  <a:ext cx="144016" cy="220366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587347" y="2170976"/>
                  <a:ext cx="72008" cy="45719"/>
                </a:xfrm>
                <a:prstGeom prst="roundRect">
                  <a:avLst/>
                </a:prstGeom>
                <a:noFill/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Flowchart: Extract 37"/>
              <p:cNvSpPr/>
              <p:nvPr/>
            </p:nvSpPr>
            <p:spPr>
              <a:xfrm>
                <a:off x="742008" y="3765979"/>
                <a:ext cx="85178" cy="299110"/>
              </a:xfrm>
              <a:prstGeom prst="flowChartExtra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2" name="Right Arrow 111"/>
          <p:cNvSpPr/>
          <p:nvPr/>
        </p:nvSpPr>
        <p:spPr>
          <a:xfrm>
            <a:off x="5520834" y="5267045"/>
            <a:ext cx="967292" cy="66659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</a:t>
            </a:r>
            <a:endParaRPr lang="en-US" sz="40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488126" y="6167045"/>
            <a:ext cx="2116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คลังวัคซีน </a:t>
            </a:r>
            <a:r>
              <a:rPr lang="th-TH" sz="36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ร.พ</a:t>
            </a:r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endParaRPr lang="en-US" sz="36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114" name="Picture 2" descr="http://www.happyburiram.com/images/all/TueSeptember2006104613_hospital1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41"/>
          <a:stretch/>
        </p:blipFill>
        <p:spPr bwMode="auto">
          <a:xfrm>
            <a:off x="6538175" y="4835209"/>
            <a:ext cx="2404354" cy="141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3358733"/>
            <a:ext cx="7877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- 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ทิ้งเข็ม + ไซ</a:t>
            </a:r>
            <a:r>
              <a:rPr lang="th-TH" sz="3600" b="1" dirty="0" err="1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ริงค์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ในภาชนะ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พลาสติกหนาที่เข็มไม่สามารถแทงทะลุได้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756" y="3934797"/>
            <a:ext cx="806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- รวบรวม </a:t>
            </a:r>
            <a:r>
              <a:rPr lang="en-US" sz="3600" b="1" dirty="0" err="1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ส่งคลังวัคซีน ภายในวันที่ 2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5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เม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ย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59 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เพื่อรอทำลาย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18636" y="4787860"/>
            <a:ext cx="1757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Unopened vial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67545" y="6418300"/>
            <a:ext cx="136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Opened vial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99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การบันทึกข้อมูล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482" y="1692245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บันทึกข้อมูลการให้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วัคซีนรายบุคคล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 marL="358775" indent="-95250"/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รวมทั้ง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เลขที่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 (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lot.no.)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และ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ลำดับขวด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เพื่อตรวจสอบกรณีเกิด 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AEFI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5482" y="4901530"/>
            <a:ext cx="5605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/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บันทึกการให้บริการวัคซีน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th-TH" sz="3600" b="1" dirty="0" err="1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เป็นรายบุคคลผ่านฐานข้อมูล 43 แฟ้ม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505" y="3524815"/>
            <a:ext cx="5062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/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บันทึกการได้รับวัคซีน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ในสมุดบันทึกสุขภาพแม่และเด็ก 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3074" name="Picture 2" descr="D:\New folder\15974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306" y="1676618"/>
            <a:ext cx="1312540" cy="11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oggang.com/data/o/ourstory/picture/1369374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22" y="3155168"/>
            <a:ext cx="970041" cy="14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ThWTnanADFkZ8OpoTamUQ6SKKOdZvQgGNrQpBfIMdaJ6wx0d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969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40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8478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ctr"/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</a:t>
            </a:r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ข้อมูลการให้วัคซีนรายบุคคล</a:t>
            </a:r>
            <a:r>
              <a:rPr lang="en-US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 marL="3175" indent="-3175" algn="ctr"/>
            <a:r>
              <a:rPr lang="en-US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รวมทั้งเลขที่วัคซีน (</a:t>
            </a:r>
            <a:r>
              <a:rPr lang="en-US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lot.no.)</a:t>
            </a:r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และ ลำดับขวดวัคซีน</a:t>
            </a:r>
            <a:r>
              <a:rPr lang="en-US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เพื่อตรวจสอบกรณีเกิด </a:t>
            </a:r>
            <a:r>
              <a:rPr lang="en-US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AEFI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การบันทึกข้อมูล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2973" y="2517279"/>
            <a:ext cx="7924800" cy="4267200"/>
            <a:chOff x="611560" y="2590800"/>
            <a:chExt cx="7924800" cy="42672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590800"/>
              <a:ext cx="79248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1308398" y="4662661"/>
              <a:ext cx="1152128" cy="179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79823" y="4617460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DilleniaUPC" panose="02020603050405020304" pitchFamily="18" charset="-34"/>
                  <a:cs typeface="DilleniaUPC" panose="02020603050405020304" pitchFamily="18" charset="-34"/>
                </a:rPr>
                <a:t>IPV </a:t>
              </a:r>
              <a:r>
                <a:rPr lang="th-TH" sz="1400" dirty="0" smtClean="0">
                  <a:latin typeface="DilleniaUPC" panose="02020603050405020304" pitchFamily="18" charset="-34"/>
                  <a:cs typeface="DilleniaUPC" panose="02020603050405020304" pitchFamily="18" charset="-34"/>
                </a:rPr>
                <a:t>เด็ก 4 เดือน</a:t>
              </a:r>
              <a:endParaRPr lang="en-US" sz="1400" dirty="0"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77086" y="3404617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05078" y="330457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/>
                <a:t>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611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การบันทึกข้อมูล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1786" t="19728" r="50638" b="41782"/>
          <a:stretch/>
        </p:blipFill>
        <p:spPr bwMode="auto">
          <a:xfrm>
            <a:off x="0" y="1556792"/>
            <a:ext cx="914400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68144" y="2780928"/>
            <a:ext cx="288032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ular Callout 1"/>
          <p:cNvSpPr/>
          <p:nvPr/>
        </p:nvSpPr>
        <p:spPr>
          <a:xfrm>
            <a:off x="3419872" y="3933056"/>
            <a:ext cx="1800200" cy="792088"/>
          </a:xfrm>
          <a:prstGeom prst="wedgeRectCallout">
            <a:avLst>
              <a:gd name="adj1" fmla="val 84421"/>
              <a:gd name="adj2" fmla="val -110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</a:t>
            </a:r>
            <a:endParaRPr lang="en-US" sz="3600" b="1" dirty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64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46646"/>
            <a:ext cx="9144000" cy="850106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การบันทึกข้อมูล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482" y="1692245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บันทึกข้อมูลการให้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วัคซีนรายบุคคล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 marL="358775" indent="-95250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รวมทั้ง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เลขที่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 (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lot.no.)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และ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ลำดับขวด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เพื่อตรวจสอบกรณีเกิด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AEFI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5482" y="4901530"/>
            <a:ext cx="5605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/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บันทึกการให้บริการวัคซีน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th-TH" sz="3600" b="1" dirty="0" err="1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เป็นรายบุคคลผ่านฐานข้อมูล 43 แฟ้ม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505" y="3524815"/>
            <a:ext cx="5062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บันทึกการได้รับวัคซีน 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ในสมุดบันทึกสุขภาพแม่และเด็ก </a:t>
            </a:r>
            <a:endParaRPr lang="en-US" sz="36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3074" name="Picture 2" descr="D:\New folder\15974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306" y="1676618"/>
            <a:ext cx="1312540" cy="11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oggang.com/data/o/ourstory/picture/1369374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22" y="3155168"/>
            <a:ext cx="970041" cy="14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ThWTnanADFkZ8OpoTamUQ6SKKOdZvQgGNrQpBfIMdaJ6wx0d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969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38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64088" y="1700808"/>
            <a:ext cx="3240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บันทึกการได้รับวัคซีน </a:t>
            </a:r>
            <a:endParaRPr lang="th-TH" sz="40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en-US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4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en-US" sz="4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endParaRPr lang="th-TH" sz="40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ใน</a:t>
            </a:r>
            <a:r>
              <a:rPr lang="th-TH" sz="4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สมุด</a:t>
            </a:r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</a:t>
            </a:r>
          </a:p>
          <a:p>
            <a:pPr algn="ctr"/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สุขภาพ</a:t>
            </a:r>
            <a:r>
              <a:rPr lang="th-TH" sz="4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แม่และเด็ก </a:t>
            </a:r>
            <a:endParaRPr lang="en-US" sz="4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9654" y="274638"/>
            <a:ext cx="4564345" cy="922114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การบันทึกข้อมูล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2050" name="Picture 2" descr="D:\งานแนน\งาน59\12063961_1011607872194871_1981558292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12" r="4241" b="13450"/>
          <a:stretch/>
        </p:blipFill>
        <p:spPr bwMode="auto">
          <a:xfrm>
            <a:off x="6361" y="0"/>
            <a:ext cx="4573294" cy="689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68" y="450912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IPV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4509120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 </a:t>
            </a:r>
            <a:r>
              <a:rPr lang="th-TH" sz="32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เดือน</a:t>
            </a:r>
            <a:endParaRPr lang="en-US" sz="32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5076056" y="5157192"/>
            <a:ext cx="3024336" cy="1224136"/>
          </a:xfrm>
          <a:prstGeom prst="wedgeRectCallout">
            <a:avLst>
              <a:gd name="adj1" fmla="val -103507"/>
              <a:gd name="adj2" fmla="val -77623"/>
            </a:avLst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บันทึกการได้รับวัคซีน 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ในสมุดสีชมพู</a:t>
            </a:r>
            <a:endParaRPr lang="en-US" sz="36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11" y="4509119"/>
            <a:ext cx="3533777" cy="517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23542" y="119675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16 </a:t>
            </a:r>
            <a:r>
              <a:rPr lang="th-TH" sz="1600" dirty="0" err="1" smtClean="0"/>
              <a:t>สค</a:t>
            </a:r>
            <a:r>
              <a:rPr lang="th-TH" sz="1600" dirty="0" smtClean="0"/>
              <a:t> 58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723542" y="150627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16 </a:t>
            </a:r>
            <a:r>
              <a:rPr lang="th-TH" sz="1600" dirty="0" err="1" smtClean="0"/>
              <a:t>สค</a:t>
            </a:r>
            <a:r>
              <a:rPr lang="th-TH" sz="1600" dirty="0" smtClean="0"/>
              <a:t> 58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 rot="19614071">
            <a:off x="2723542" y="216462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22 </a:t>
            </a:r>
            <a:r>
              <a:rPr lang="th-TH" sz="1600" dirty="0" err="1"/>
              <a:t>ต</a:t>
            </a:r>
            <a:r>
              <a:rPr lang="th-TH" sz="1600" dirty="0" err="1" smtClean="0"/>
              <a:t>ค</a:t>
            </a:r>
            <a:r>
              <a:rPr lang="th-TH" sz="1600" dirty="0" smtClean="0"/>
              <a:t> 58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 rot="19749594">
            <a:off x="3155236" y="2171822"/>
            <a:ext cx="1008112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C40000"/>
                </a:solidFill>
              </a:rPr>
              <a:t>24 </a:t>
            </a:r>
            <a:r>
              <a:rPr lang="th-TH" sz="2000" b="1" dirty="0" smtClean="0">
                <a:solidFill>
                  <a:srgbClr val="C40000"/>
                </a:solidFill>
              </a:rPr>
              <a:t>ธ.ค.58</a:t>
            </a:r>
            <a:endParaRPr lang="en-US" sz="2000" b="1" dirty="0">
              <a:solidFill>
                <a:srgbClr val="C4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9749594">
            <a:off x="2596499" y="4598976"/>
            <a:ext cx="1008112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C40000"/>
                </a:solidFill>
              </a:rPr>
              <a:t>24 </a:t>
            </a:r>
            <a:r>
              <a:rPr lang="th-TH" sz="2000" b="1" dirty="0" smtClean="0">
                <a:solidFill>
                  <a:srgbClr val="C40000"/>
                </a:solidFill>
              </a:rPr>
              <a:t>ธ.ค.58</a:t>
            </a:r>
            <a:endParaRPr lang="en-US" sz="2000" b="1" dirty="0">
              <a:solidFill>
                <a:srgbClr val="C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936104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การบันทึกข้อมูล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5482" y="1692245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/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บันทึกข้อมูลการให้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วัคซีนรายบุคคล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</a:p>
          <a:p>
            <a:pPr marL="358775" indent="-95250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รวมทั้ง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เลขที่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 (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lot.no.)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และ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ลำดับขวด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เพื่อตรวจสอบกรณีเกิด </a:t>
            </a:r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AEFI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5482" y="4901530"/>
            <a:ext cx="5605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บันทึกการให้บริการวัคซีน 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th-TH" sz="3600" b="1" dirty="0" err="1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เป็นรายบุคคลผ่านฐานข้อมูล 43 แฟ้ม</a:t>
            </a:r>
            <a:endParaRPr lang="en-US" sz="36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505" y="3524815"/>
            <a:ext cx="5062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0" indent="-358775"/>
            <a:r>
              <a:rPr lang="th-TH" sz="3600" b="1" dirty="0" smtClean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บันทึกการได้รับวัคซีน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b="1" dirty="0">
                <a:solidFill>
                  <a:schemeClr val="bg1">
                    <a:lumMod val="65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ในสมุดบันทึกสุขภาพแม่และเด็ก 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3074" name="Picture 2" descr="D:\New folder\15974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306" y="1676618"/>
            <a:ext cx="1312540" cy="11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loggang.com/data/o/ourstory/picture/1369374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322" y="3155168"/>
            <a:ext cx="970041" cy="14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ThWTnanADFkZ8OpoTamUQ6SKKOdZvQgGNrQpBfIMdaJ6wx0d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3969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6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62670"/>
            <a:ext cx="9144000" cy="850106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การบันทึกข้อมูล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348880"/>
            <a:ext cx="556948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IPV-P </a:t>
            </a:r>
            <a:r>
              <a:rPr lang="th-TH" sz="44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</a:t>
            </a:r>
            <a:r>
              <a:rPr lang="en-US" sz="44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 </a:t>
            </a:r>
            <a:r>
              <a:rPr lang="th-TH" sz="44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ใช้เลขรหัสวัคซีน </a:t>
            </a:r>
            <a:r>
              <a:rPr lang="en-US" sz="44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401 </a:t>
            </a:r>
            <a:endParaRPr lang="th-TH" sz="4400" b="1" dirty="0" smtClean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1  </a:t>
            </a:r>
            <a:r>
              <a:rPr lang="th-TH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  ใช้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เลขรหัสวัคซีน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081 </a:t>
            </a:r>
            <a:endParaRPr lang="th-TH" sz="36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2 </a:t>
            </a:r>
            <a:r>
              <a:rPr lang="th-TH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lang="th-TH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ใช้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เลขรหัสวัคซีน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082 </a:t>
            </a:r>
            <a:endParaRPr lang="th-TH" sz="36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3  </a:t>
            </a:r>
            <a:r>
              <a:rPr lang="th-TH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  ใช้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เลขรหัสวัคซีน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083 </a:t>
            </a:r>
            <a:endParaRPr lang="th-TH" sz="3600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4 </a:t>
            </a:r>
            <a:r>
              <a:rPr lang="th-TH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  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ใช้เลขรหัสวัคซีน </a:t>
            </a:r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084</a:t>
            </a:r>
            <a:endParaRPr lang="en-US" sz="36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</a:t>
            </a:r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5</a:t>
            </a:r>
            <a:r>
              <a:rPr lang="th-TH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</a:t>
            </a:r>
            <a:r>
              <a:rPr lang="en-US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 </a:t>
            </a:r>
            <a:r>
              <a:rPr lang="th-TH" sz="3600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ใช้</a:t>
            </a:r>
            <a:r>
              <a:rPr lang="th-TH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เลขรหัสวัคซีน </a:t>
            </a:r>
            <a:r>
              <a:rPr lang="en-US" sz="3600" dirty="0">
                <a:latin typeface="DilleniaUPC" panose="02020603050405020304" pitchFamily="18" charset="-34"/>
                <a:cs typeface="DilleniaUPC" panose="02020603050405020304" pitchFamily="18" charset="-34"/>
              </a:rPr>
              <a:t>085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640994"/>
            <a:ext cx="1737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รหัสวัคซีน </a:t>
            </a:r>
            <a:endParaRPr lang="en-US" sz="44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2240" y="3501008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ICD-10-TM </a:t>
            </a:r>
            <a:endParaRPr lang="th-TH" sz="3600" b="1" dirty="0" smtClean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lvl="0" algn="ctr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ใช้รหัส 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Z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24.0</a:t>
            </a:r>
            <a:endParaRPr lang="en-US" sz="36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372200" y="2636912"/>
            <a:ext cx="366281" cy="2952328"/>
          </a:xfrm>
          <a:prstGeom prst="rightBrace">
            <a:avLst>
              <a:gd name="adj1" fmla="val 8333"/>
              <a:gd name="adj2" fmla="val 50319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05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615826"/>
            <a:ext cx="9144000" cy="940966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การจัดทำรายงาน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1148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เด็กกลุ่มเป้าหมายต้องได้รับวัคซีนโปลิโอ 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ครอบคลุม</a:t>
            </a:r>
            <a:r>
              <a:rPr lang="th-TH" sz="40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ไม่ต่ำกว่าร้อยละ 90 ทุกพื้นที่ </a:t>
            </a:r>
            <a:r>
              <a:rPr lang="th-TH" sz="32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(หมู่บ้าน/ตำบล/อำเภอ/จังหวัด) </a:t>
            </a:r>
            <a:endParaRPr lang="en-US" sz="40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3515877"/>
            <a:ext cx="6654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1. กลุ่ม</a:t>
            </a:r>
            <a:r>
              <a:rPr lang="th-TH" sz="44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อายุครบ 1 ปี  ประเมินการ</a:t>
            </a:r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ได้รับ</a:t>
            </a:r>
            <a:r>
              <a:rPr lang="en-US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OPV3</a:t>
            </a:r>
            <a:endParaRPr lang="en-US" sz="44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73028" y="4315744"/>
            <a:ext cx="6654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2. กลุ่ม</a:t>
            </a:r>
            <a:r>
              <a:rPr lang="th-TH" sz="44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อายุครบ 2 ปี  ประเมินการ</a:t>
            </a:r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ได้รับ </a:t>
            </a:r>
            <a:r>
              <a:rPr lang="en-US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</a:t>
            </a:r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4</a:t>
            </a:r>
            <a:endParaRPr lang="en-US" sz="44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9632" y="5179839"/>
            <a:ext cx="6654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3. กลุ่ม</a:t>
            </a:r>
            <a:r>
              <a:rPr lang="th-TH" sz="44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อายุครบ 5 ปี  ประเมินการ</a:t>
            </a:r>
            <a:r>
              <a:rPr lang="th-TH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ได้รับ </a:t>
            </a:r>
            <a:r>
              <a:rPr lang="en-US" sz="44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OPV5</a:t>
            </a:r>
            <a:endParaRPr lang="en-US" sz="44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4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80"/>
            <a:ext cx="9144000" cy="1008112"/>
          </a:xfrm>
          <a:prstGeom prst="rect">
            <a:avLst/>
          </a:prstGeom>
          <a:solidFill>
            <a:srgbClr val="CC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ทะเบียนติดตามให้บริการ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 cstate="print"/>
          <a:srcRect l="1785" t="20182" r="43407" b="41430"/>
          <a:stretch/>
        </p:blipFill>
        <p:spPr bwMode="auto">
          <a:xfrm>
            <a:off x="0" y="1844825"/>
            <a:ext cx="903649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60032" y="2832984"/>
            <a:ext cx="360040" cy="3620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2411760" y="4579488"/>
            <a:ext cx="1800200" cy="865736"/>
          </a:xfrm>
          <a:prstGeom prst="wedgeRectCallout">
            <a:avLst>
              <a:gd name="adj1" fmla="val 84421"/>
              <a:gd name="adj2" fmla="val -1100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</a:t>
            </a:r>
            <a:endParaRPr lang="en-US" sz="80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3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กระบวนการปรับเปลี่ยนการให้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trivalent OPV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bivalent OPV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03437"/>
            <a:ext cx="7869560" cy="402190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บรรจุ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เข้าในแผนงานสร้างเสริมภูมิคุ้มกัน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เริ่มให้บริการ </a:t>
            </a:r>
            <a:r>
              <a:rPr lang="th-TH" sz="2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ธ.ค. 255</a:t>
            </a:r>
            <a:r>
              <a:rPr lang="en-US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2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endParaRPr lang="en-US" sz="20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ยกเลิกให้บริการ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trivalent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OPV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เม.ย. 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เป็นวันสุดท้ายของการ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</a:t>
            </a:r>
          </a:p>
          <a:p>
            <a:pPr marL="457200" indent="-457200"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bivalent OPV</a:t>
            </a: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แทน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เริ่ม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</a:t>
            </a:r>
            <a:r>
              <a:rPr lang="en-US" sz="2400" b="1" dirty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r>
              <a:rPr lang="th-TH" sz="2400" b="1" dirty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เม.ย. </a:t>
            </a:r>
            <a:r>
              <a:rPr lang="en-US" sz="2400" b="1" dirty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824" y="1804754"/>
            <a:ext cx="412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มีมาตรการสำคัญ 3 ด้าน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331640" y="3068960"/>
            <a:ext cx="288032" cy="216024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331640" y="4293096"/>
            <a:ext cx="288032" cy="216024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331640" y="5517232"/>
            <a:ext cx="288032" cy="216024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1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8693"/>
            <a:ext cx="9144000" cy="1066131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การจัดทำรายงาน</a:t>
            </a:r>
            <a:r>
              <a:rPr lang="en-US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:</a:t>
            </a:r>
            <a: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ประเมินการได้รับ</a:t>
            </a:r>
            <a:r>
              <a:rPr lang="en-US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OPV</a:t>
            </a:r>
            <a:r>
              <a:rPr lang="th-TH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 ในเด็กอายุ</a:t>
            </a:r>
            <a:r>
              <a:rPr lang="th-TH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ครบ 1 ปี </a:t>
            </a:r>
            <a:br>
              <a:rPr lang="th-TH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en-US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en-US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484784"/>
            <a:ext cx="2872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endParaRPr lang="en-US" sz="36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63691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th-TH" sz="4000" b="1" dirty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อัตราความครอบคลุมของการ</a:t>
            </a:r>
            <a:r>
              <a:rPr lang="th-TH" sz="4000" b="1" dirty="0" smtClean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ได้รับ</a:t>
            </a:r>
            <a:r>
              <a:rPr lang="en-US" sz="4000" b="1" dirty="0" smtClean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 OPV</a:t>
            </a:r>
            <a:r>
              <a:rPr lang="th-TH" sz="4000" b="1" dirty="0" smtClean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3 </a:t>
            </a:r>
            <a:r>
              <a:rPr lang="th-TH" sz="4000" b="1" spc="-40" dirty="0" smtClean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ใน</a:t>
            </a:r>
            <a:r>
              <a:rPr lang="th-TH" sz="4000" b="1" spc="-40" dirty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เด็กอายุครบ 1 ปี</a:t>
            </a:r>
            <a:endParaRPr lang="en-US" sz="4000" b="1" dirty="0">
              <a:solidFill>
                <a:srgbClr val="663300"/>
              </a:solidFill>
              <a:latin typeface="DilleniaUPC" panose="02020603050405020304" pitchFamily="18" charset="-34"/>
              <a:ea typeface="Cordia New"/>
              <a:cs typeface="DilleniaUPC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775" y="3617149"/>
            <a:ext cx="7981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Bef>
                <a:spcPts val="600"/>
              </a:spcBef>
            </a:pPr>
            <a:r>
              <a:rPr lang="en-US" sz="3200" b="1" dirty="0" smtClean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 </a:t>
            </a:r>
            <a:r>
              <a:rPr lang="th-TH" sz="3200" b="1" u="sng" dirty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จำนวนเด็กอายุครบ 1 ปี ในพื้นที่ที่ได้รับวัคซีนโปลิโอครบ 3 ครั้ง  </a:t>
            </a:r>
            <a:r>
              <a:rPr lang="en-US" sz="3200" b="1" u="sng" dirty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X 100</a:t>
            </a:r>
            <a:endParaRPr lang="en-US" sz="3200" b="1" dirty="0">
              <a:solidFill>
                <a:srgbClr val="663300"/>
              </a:solidFill>
              <a:latin typeface="DilleniaUPC" panose="02020603050405020304" pitchFamily="18" charset="-34"/>
              <a:ea typeface="Cordia New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96552" y="4068361"/>
            <a:ext cx="9765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200" b="1" dirty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จำนวนเด็กอายุครบ 1 ปี ในพื้นที่ที่รับผิดชอบทั้งหมดที่อาศัยอยู่</a:t>
            </a:r>
            <a:r>
              <a:rPr lang="th-TH" sz="3200" b="1" dirty="0" smtClean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จริงใน</a:t>
            </a:r>
            <a:r>
              <a:rPr lang="th-TH" sz="3200" b="1" dirty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ช่วงเวลาที่กำหนด</a:t>
            </a:r>
            <a:endParaRPr lang="en-US" sz="3200" b="1" dirty="0">
              <a:solidFill>
                <a:srgbClr val="663300"/>
              </a:solidFill>
              <a:latin typeface="DilleniaUPC" panose="02020603050405020304" pitchFamily="18" charset="-34"/>
              <a:ea typeface="Cordia New"/>
              <a:cs typeface="DilleniaUPC" panose="02020603050405020304" pitchFamily="18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5" y="3708321"/>
            <a:ext cx="376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663300"/>
                </a:solidFill>
                <a:latin typeface="DilleniaUPC" panose="02020603050405020304" pitchFamily="18" charset="-34"/>
                <a:ea typeface="Cordia New"/>
                <a:cs typeface="DilleniaUPC" panose="02020603050405020304" pitchFamily="18" charset="-34"/>
              </a:rPr>
              <a:t>=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6146" name="Picture 2" descr="https://p3cdn4static.sharpschool.com/UserFiles/Servers/Server_151291/Image/Webmaster/technolo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477" y="5301208"/>
            <a:ext cx="1706995" cy="12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97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86389" cy="2880320"/>
          </a:xfr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0000FF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การบริหารจัดการ</a:t>
            </a:r>
            <a:r>
              <a:rPr lang="th-TH" sz="5400" b="1" dirty="0" smtClean="0">
                <a:solidFill>
                  <a:srgbClr val="0000FF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วัคซีน</a:t>
            </a:r>
            <a:r>
              <a:rPr lang="th-TH" sz="5400" b="1" dirty="0">
                <a:solidFill>
                  <a:srgbClr val="0000FF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ป้องกันโรคโปลิโอ</a:t>
            </a:r>
            <a:br>
              <a:rPr lang="th-TH" sz="5400" b="1" dirty="0">
                <a:solidFill>
                  <a:srgbClr val="0000FF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</a:br>
            <a:r>
              <a:rPr lang="th-TH" sz="5400" b="1" dirty="0">
                <a:solidFill>
                  <a:srgbClr val="0000FF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  <a:t>และระบบลูกโซ่ความเย็น</a:t>
            </a:r>
            <a:br>
              <a:rPr lang="th-TH" sz="5400" b="1" dirty="0">
                <a:solidFill>
                  <a:srgbClr val="0000FF"/>
                </a:solidFill>
                <a:latin typeface="DilleniaUPC" pitchFamily="18" charset="-34"/>
                <a:ea typeface="Tahoma" pitchFamily="34" charset="0"/>
                <a:cs typeface="DilleniaUPC" pitchFamily="18" charset="-34"/>
              </a:rPr>
            </a:br>
            <a:r>
              <a:rPr lang="th-TH" sz="54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/>
            </a:r>
            <a:br>
              <a:rPr lang="th-TH" sz="54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</a:br>
            <a:r>
              <a:rPr lang="th-TH" sz="54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sz="54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endParaRPr lang="en-US" sz="54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69957" y="0"/>
            <a:ext cx="683568" cy="68580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7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26064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กระบวนการปรับเปลี่ยนการให้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trivalent OPV</a:t>
            </a:r>
            <a:r>
              <a:rPr lang="th-TH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bivalent OPV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503437"/>
            <a:ext cx="7869560" cy="402190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นำ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บรรจุ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เข้าในแผนงานสร้างเสริมภูมิคุ้มกัน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เริ่มให้บริการ </a:t>
            </a:r>
            <a:r>
              <a:rPr lang="th-TH" sz="24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ธ.ค. 255</a:t>
            </a:r>
            <a:r>
              <a:rPr lang="en-US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th-TH" sz="2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endParaRPr lang="en-US" sz="2000" b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ยกเลิกให้บริการ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trivalent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OPV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22 เม.ย. </a:t>
            </a:r>
            <a:r>
              <a:rPr lang="th-TH" sz="2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เป็นวันสุดท้ายของการ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</a:t>
            </a:r>
          </a:p>
          <a:p>
            <a:pPr marL="457200" indent="-457200">
              <a:buNone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None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 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bivalent OPV</a:t>
            </a: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th-TH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แทน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เริ่ม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</a:t>
            </a:r>
            <a:r>
              <a:rPr lang="en-US" sz="2400" b="1" dirty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</a:t>
            </a:r>
            <a:r>
              <a:rPr lang="th-TH" sz="2400" b="1" dirty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เม.ย. </a:t>
            </a:r>
            <a:r>
              <a:rPr lang="en-US" sz="2400" b="1" dirty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2559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เป็นต้น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ไป</a:t>
            </a: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824" y="1804754"/>
            <a:ext cx="412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มีมาตรการสำคัญ 3 ด้าน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1331640" y="3068960"/>
            <a:ext cx="288032" cy="216024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331640" y="4293096"/>
            <a:ext cx="288032" cy="216024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331640" y="5517232"/>
            <a:ext cx="288032" cy="216024"/>
          </a:xfrm>
          <a:prstGeom prst="chevron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1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portalkbr.com/media/?filename=%2Farchive%2F2013%2F05%2F09%2Fpolio.jpg"/>
          <p:cNvPicPr>
            <a:picLocks noChangeAspect="1" noChangeArrowheads="1"/>
          </p:cNvPicPr>
          <p:nvPr/>
        </p:nvPicPr>
        <p:blipFill>
          <a:blip r:embed="rId3" cstate="print"/>
          <a:srcRect l="6349" t="7124" r="6349"/>
          <a:stretch>
            <a:fillRect/>
          </a:stretch>
        </p:blipFill>
        <p:spPr bwMode="auto">
          <a:xfrm>
            <a:off x="1043608" y="3429000"/>
            <a:ext cx="2736304" cy="1945944"/>
          </a:xfrm>
          <a:prstGeom prst="rect">
            <a:avLst/>
          </a:prstGeom>
          <a:noFill/>
        </p:spPr>
      </p:pic>
      <p:pic>
        <p:nvPicPr>
          <p:cNvPr id="4" name="Picture 3" descr="IMG_3025.JPG"/>
          <p:cNvPicPr>
            <a:picLocks noChangeAspect="1"/>
          </p:cNvPicPr>
          <p:nvPr/>
        </p:nvPicPr>
        <p:blipFill>
          <a:blip r:embed="rId4" cstate="print"/>
          <a:srcRect l="5600" t="8400" r="7601" b="9701"/>
          <a:stretch>
            <a:fillRect/>
          </a:stretch>
        </p:blipFill>
        <p:spPr>
          <a:xfrm>
            <a:off x="1043608" y="332656"/>
            <a:ext cx="2363340" cy="297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419872" y="148478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endParaRPr lang="th-TH" sz="4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IMG_3024.JPG"/>
          <p:cNvPicPr>
            <a:picLocks noChangeAspect="1"/>
          </p:cNvPicPr>
          <p:nvPr/>
        </p:nvPicPr>
        <p:blipFill>
          <a:blip r:embed="rId5" cstate="print"/>
          <a:srcRect l="2401" t="20600" b="32150"/>
          <a:stretch>
            <a:fillRect/>
          </a:stretch>
        </p:blipFill>
        <p:spPr>
          <a:xfrm>
            <a:off x="4572000" y="620688"/>
            <a:ext cx="3744416" cy="2416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polioeradication.org/portals/0/Image/PolioPrevention/polio-prevention-vaccines-opv-02.jpg"/>
          <p:cNvPicPr>
            <a:picLocks noChangeAspect="1" noChangeArrowheads="1"/>
          </p:cNvPicPr>
          <p:nvPr/>
        </p:nvPicPr>
        <p:blipFill>
          <a:blip r:embed="rId6" cstate="print"/>
          <a:srcRect l="21674" r="23690" b="42203"/>
          <a:stretch>
            <a:fillRect/>
          </a:stretch>
        </p:blipFill>
        <p:spPr bwMode="auto">
          <a:xfrm>
            <a:off x="7524328" y="4109803"/>
            <a:ext cx="720080" cy="1047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54998"/>
            <a:ext cx="1368152" cy="22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>
            <a:off x="4211960" y="4149080"/>
            <a:ext cx="1656184" cy="1152128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ight Arrow 11"/>
          <p:cNvSpPr/>
          <p:nvPr/>
        </p:nvSpPr>
        <p:spPr>
          <a:xfrm>
            <a:off x="3995936" y="4509120"/>
            <a:ext cx="1296144" cy="4320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6012160" y="60212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bivalent OPV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60212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4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trivalent OPV</a:t>
            </a:r>
            <a:endParaRPr lang="th-TH" sz="2800" b="1" dirty="0">
              <a:solidFill>
                <a:srgbClr val="C4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56176" y="4869160"/>
            <a:ext cx="936104" cy="432048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bivalentOPV</a:t>
            </a:r>
            <a:endParaRPr lang="th-TH" sz="1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43" name="Picture 11" descr="http://qph.is.quoracdn.net/main-qimg-802246c19279180c0d588d8b22f33b42?convert_to_webp=true"/>
          <p:cNvPicPr>
            <a:picLocks noChangeAspect="1" noChangeArrowheads="1"/>
          </p:cNvPicPr>
          <p:nvPr/>
        </p:nvPicPr>
        <p:blipFill>
          <a:blip r:embed="rId8" cstate="print"/>
          <a:srcRect l="3117" t="14759" r="82854" b="70482"/>
          <a:stretch>
            <a:fillRect/>
          </a:stretch>
        </p:blipFill>
        <p:spPr bwMode="auto">
          <a:xfrm>
            <a:off x="6444208" y="5373216"/>
            <a:ext cx="360040" cy="360040"/>
          </a:xfrm>
          <a:prstGeom prst="rect">
            <a:avLst/>
          </a:prstGeom>
          <a:noFill/>
        </p:spPr>
      </p:pic>
      <p:pic>
        <p:nvPicPr>
          <p:cNvPr id="26" name="Picture 25" descr="IMG_303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4581128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7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95325"/>
            <a:ext cx="6984776" cy="4525963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คลัง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วัคซีน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โรงพยาบาล</a:t>
            </a:r>
          </a:p>
          <a:p>
            <a:pPr>
              <a:buNone/>
            </a:pPr>
            <a:endParaRPr lang="th-TH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บริการใน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</a:t>
            </a:r>
          </a:p>
          <a:p>
            <a:pPr>
              <a:buNone/>
            </a:pPr>
            <a:endParaRPr lang="th-TH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</a:t>
            </a:r>
            <a:r>
              <a:rPr lang="th-TH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สาธารณสุข</a:t>
            </a:r>
            <a:r>
              <a:rPr lang="th-TH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อำเภอ</a:t>
            </a:r>
            <a:endParaRPr 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หน่วยงานที่เกี่ยวข้อง</a:t>
            </a:r>
            <a:endParaRPr lang="th-TH" sz="2800" dirty="0"/>
          </a:p>
        </p:txBody>
      </p:sp>
      <p:pic>
        <p:nvPicPr>
          <p:cNvPr id="3078" name="Picture 6" descr="http://i.lnwfile.com/j3g0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97152"/>
            <a:ext cx="36004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90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988840"/>
            <a:ext cx="874846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แบ่งเป็น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1  </a:t>
            </a:r>
            <a:r>
              <a:rPr lang="th-TH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เบิก 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th-TH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ร่วมกับ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0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 smtClean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163638" indent="287338"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1 ธ.ค. 58   ถึง  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22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เม.ย. 59 </a:t>
            </a:r>
          </a:p>
          <a:p>
            <a:pPr marL="1163638" indent="287338"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ครั้ง ใน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เด็กอายุ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เดือน +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en-US" sz="2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ระยะ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 2  </a:t>
            </a:r>
            <a:r>
              <a:rPr lang="th-TH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เบิก </a:t>
            </a:r>
            <a:r>
              <a:rPr lang="en-US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th-TH" sz="2000" b="1" dirty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ร่วมกับ </a:t>
            </a:r>
            <a:r>
              <a:rPr lang="en-US" sz="2000" b="1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0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1431925" indent="-265113"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เริ่มจ่ายให้หน่วยบริการที่เบิก</a:t>
            </a:r>
            <a:r>
              <a:rPr lang="en-US" sz="20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0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2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เม.ย.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     เพื่อ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ใช้ใน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WBC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เริ่มตั้งแต่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 เม.ย. 2559 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31925" indent="-265113"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หยุด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ใช้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เริ่มใช้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864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คลังวัคซีนโรงพยาบาล</a:t>
            </a:r>
            <a:endParaRPr lang="th-TH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1124744"/>
            <a:ext cx="2592288" cy="64807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79512" y="332656"/>
            <a:ext cx="8712968" cy="936104"/>
          </a:xfrm>
          <a:prstGeom prst="roundRect">
            <a:avLst/>
          </a:prstGeom>
          <a:solidFill>
            <a:srgbClr val="CC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</a:t>
            </a:r>
            <a:r>
              <a:rPr lang="th-TH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1 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8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5496" y="1556792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ส่ง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ครั้งแรกให้คลังวัคซีน รพ. ภายใน 30 พ.ย. 2558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 เดือนแรก 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(ธ.ค. 58 – ก.พ. 59)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ส่วนกลางคำนวณจำนวน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5576" y="2780928"/>
            <a:ext cx="7848872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โดยประมาณจำนวน 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ที่จัดส่ง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จากข้อมูล</a:t>
            </a:r>
            <a:endParaRPr lang="th-TH" sz="24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1/3 ของค่า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ROP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DTP-HB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endParaRPr lang="en-US" sz="24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อัตราสูญเสียของวัคซีน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จำนวนหน่วยบริการในเครือข่ายของคลังวัคซีน รพ.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4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จำนวนครั้งที่เปิดให้บริการของหน่วยบริการใน รพ.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h-TH" sz="24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และเพิ่มค่า </a:t>
            </a:r>
            <a:r>
              <a:rPr lang="en-US" sz="24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Maximum limit </a:t>
            </a:r>
            <a:r>
              <a:rPr lang="th-TH" sz="24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ในอัตรา 1.3 เท่าของ </a:t>
            </a:r>
            <a:r>
              <a:rPr lang="en-US" sz="2400" b="1" dirty="0" smtClean="0">
                <a:solidFill>
                  <a:srgbClr val="0066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ROP</a:t>
            </a:r>
            <a:endParaRPr lang="th-TH" sz="2400" b="1" dirty="0">
              <a:solidFill>
                <a:srgbClr val="0066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1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107504" y="332656"/>
            <a:ext cx="9001000" cy="65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</a:t>
            </a:r>
            <a:r>
              <a:rPr lang="en-US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ไม่เพียงพอ สามารถเบิกเพิ่มระหว่างรอบได้ </a:t>
            </a:r>
            <a:b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โดยใช้ </a:t>
            </a:r>
            <a:r>
              <a:rPr lang="en-US" sz="28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8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แบบฟอร์มใบเบิกกรณีต้องการวัคซีนเพิ่มระหว่างรอบ</a:t>
            </a:r>
            <a:r>
              <a:rPr lang="en-US" sz="28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th-TH" sz="28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ส่งไปที่ </a:t>
            </a:r>
            <a:r>
              <a:rPr lang="en-US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GPO</a:t>
            </a:r>
            <a:endParaRPr lang="en-US" sz="1800" b="1" dirty="0" smtClean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เดือน พ.ย. 58 จัดส่ง  </a:t>
            </a:r>
            <a:r>
              <a:rPr lang="en-US" sz="3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ตามกำหนดปกติ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https://media.licdn.com/mpr/mpr/p/8/005/092/3e2/340abf9.jpg"/>
          <p:cNvPicPr>
            <a:picLocks noChangeAspect="1" noChangeArrowheads="1"/>
          </p:cNvPicPr>
          <p:nvPr/>
        </p:nvPicPr>
        <p:blipFill>
          <a:blip r:embed="rId2" cstate="print"/>
          <a:srcRect b="3651"/>
          <a:stretch>
            <a:fillRect/>
          </a:stretch>
        </p:blipFill>
        <p:spPr bwMode="auto">
          <a:xfrm>
            <a:off x="-20873" y="2636913"/>
            <a:ext cx="2210712" cy="1584176"/>
          </a:xfrm>
          <a:prstGeom prst="rect">
            <a:avLst/>
          </a:prstGeom>
          <a:noFill/>
        </p:spPr>
      </p:pic>
      <p:pic>
        <p:nvPicPr>
          <p:cNvPr id="2052" name="Picture 4" descr="http://th.jobsdb.com/th-th/wp-content/uploads/sites/3/2014/09/%E0%B8%AD%E0%B8%B5%E0%B9%80%E0%B8%A1%E0%B8%A5%E0%B8%A1%E0%B8%B2%E0%B8%A3%E0%B9%8C%E0%B9%80%E0%B8%81%E0%B9%87%E0%B8%95%E0%B8%95%E0%B8%B4%E0%B9%89%E0%B8%87.jpg"/>
          <p:cNvPicPr>
            <a:picLocks noChangeAspect="1" noChangeArrowheads="1"/>
          </p:cNvPicPr>
          <p:nvPr/>
        </p:nvPicPr>
        <p:blipFill>
          <a:blip r:embed="rId3" cstate="print"/>
          <a:srcRect t="10080" b="11801"/>
          <a:stretch>
            <a:fillRect/>
          </a:stretch>
        </p:blipFill>
        <p:spPr bwMode="auto">
          <a:xfrm>
            <a:off x="5949340" y="3278655"/>
            <a:ext cx="2223060" cy="130247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23728" y="2493631"/>
            <a:ext cx="2736304" cy="1943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28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02-2038909 </a:t>
            </a:r>
          </a:p>
          <a:p>
            <a:pPr>
              <a:lnSpc>
                <a:spcPct val="150000"/>
              </a:lnSpc>
            </a:pPr>
            <a:r>
              <a:rPr lang="th-TH" sz="28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02-3548854 </a:t>
            </a:r>
          </a:p>
          <a:p>
            <a:pPr>
              <a:lnSpc>
                <a:spcPct val="150000"/>
              </a:lnSpc>
            </a:pPr>
            <a:r>
              <a:rPr lang="th-TH" sz="28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02-3548861</a:t>
            </a:r>
            <a:endParaRPr lang="th-TH" sz="2800" b="1" dirty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5701" y="4365104"/>
            <a:ext cx="3880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vmi@gpo.or.th</a:t>
            </a:r>
            <a:endParaRPr lang="th-TH" sz="36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42" b="19223"/>
          <a:stretch>
            <a:fillRect/>
          </a:stretch>
        </p:blipFill>
        <p:spPr bwMode="auto">
          <a:xfrm>
            <a:off x="1763688" y="764704"/>
            <a:ext cx="5731510" cy="577729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1520" y="2257708"/>
            <a:ext cx="8712968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th-TH" sz="28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แบบฟอร์มใบเบิกกรณีต้องการวัคซีนเพิ่มระหว่างรอบ</a:t>
            </a:r>
            <a:endParaRPr lang="th-TH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08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35496" y="548680"/>
            <a:ext cx="9001000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</a:t>
            </a:r>
            <a:r>
              <a:rPr lang="th-TH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ธ.ค. 58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ให้เริ่ม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on hand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พร้อมวัคซีนอื่นๆ  ตามกำหนด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ปกติ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หลังจ่ายวัคซีน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แล้วอย่างน้อย 3 เดือน </a:t>
            </a: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ให้ประเมินการใช้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และขอปรับเป็นค่าที่เหมาะสมกับอัตราการใช้จริงต่อเดือนของ รพ. 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โดยใช้ </a:t>
            </a:r>
            <a:r>
              <a:rPr lang="en-US" sz="2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แบบปรับเปลี่ยนปริมาณการใช้วัคซีน (แบบ </a:t>
            </a:r>
            <a:r>
              <a:rPr lang="en-US" sz="2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FM3</a:t>
            </a:r>
            <a:r>
              <a:rPr lang="th-TH" sz="2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400" b="1" i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ส่ง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สปสช.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ได้ทาง</a:t>
            </a: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2" descr="https://media.licdn.com/mpr/mpr/p/8/005/092/3e2/340abf9.jpg"/>
          <p:cNvPicPr>
            <a:picLocks noChangeAspect="1" noChangeArrowheads="1"/>
          </p:cNvPicPr>
          <p:nvPr/>
        </p:nvPicPr>
        <p:blipFill>
          <a:blip r:embed="rId2" cstate="print"/>
          <a:srcRect b="3651"/>
          <a:stretch>
            <a:fillRect/>
          </a:stretch>
        </p:blipFill>
        <p:spPr bwMode="auto">
          <a:xfrm>
            <a:off x="1256724" y="4350832"/>
            <a:ext cx="1728192" cy="1238408"/>
          </a:xfrm>
          <a:prstGeom prst="rect">
            <a:avLst/>
          </a:prstGeom>
          <a:noFill/>
        </p:spPr>
      </p:pic>
      <p:pic>
        <p:nvPicPr>
          <p:cNvPr id="14" name="Picture 4" descr="http://th.jobsdb.com/th-th/wp-content/uploads/sites/3/2014/09/%E0%B8%AD%E0%B8%B5%E0%B9%80%E0%B8%A1%E0%B8%A5%E0%B8%A1%E0%B8%B2%E0%B8%A3%E0%B9%8C%E0%B9%80%E0%B8%81%E0%B9%87%E0%B8%95%E0%B8%95%E0%B8%B4%E0%B9%89%E0%B8%87.jpg"/>
          <p:cNvPicPr>
            <a:picLocks noChangeAspect="1" noChangeArrowheads="1"/>
          </p:cNvPicPr>
          <p:nvPr/>
        </p:nvPicPr>
        <p:blipFill>
          <a:blip r:embed="rId3" cstate="print"/>
          <a:srcRect t="10080" b="11801"/>
          <a:stretch>
            <a:fillRect/>
          </a:stretch>
        </p:blipFill>
        <p:spPr bwMode="auto">
          <a:xfrm>
            <a:off x="5648742" y="4333963"/>
            <a:ext cx="2019602" cy="1183269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40700" y="5498068"/>
            <a:ext cx="252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02-1439730</a:t>
            </a:r>
            <a:endParaRPr lang="th-TH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032" y="548230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tanapat.l@nhso.go.th</a:t>
            </a:r>
            <a:endParaRPr lang="th-TH" sz="2800" b="1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62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1494425"/>
              </p:ext>
            </p:extLst>
          </p:nvPr>
        </p:nvGraphicFramePr>
        <p:xfrm>
          <a:off x="691713" y="2132856"/>
          <a:ext cx="7552695" cy="381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956"/>
                <a:gridCol w="1262123"/>
                <a:gridCol w="1090803"/>
                <a:gridCol w="1090803"/>
                <a:gridCol w="872097"/>
                <a:gridCol w="868980"/>
                <a:gridCol w="1288933"/>
              </a:tblGrid>
              <a:tr h="931151">
                <a:tc>
                  <a:txBody>
                    <a:bodyPr/>
                    <a:lstStyle/>
                    <a:p>
                      <a:r>
                        <a:rPr lang="th-TH" sz="28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จันทร์</a:t>
                      </a:r>
                      <a:endParaRPr lang="en-US" sz="28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อังคาร</a:t>
                      </a:r>
                      <a:endParaRPr lang="en-US" sz="28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พุธ</a:t>
                      </a:r>
                      <a:endParaRPr lang="en-US" sz="28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พฤหัส</a:t>
                      </a:r>
                      <a:endParaRPr lang="en-US" sz="28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ศุกร์</a:t>
                      </a:r>
                      <a:endParaRPr lang="en-US" sz="28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เสาร์</a:t>
                      </a:r>
                      <a:endParaRPr lang="en-US" sz="28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อาทิตย์</a:t>
                      </a:r>
                      <a:endParaRPr lang="en-US" sz="28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931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ธ.ค.</a:t>
                      </a:r>
                      <a:endParaRPr lang="en-US" sz="2800" b="1" dirty="0" smtClean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7200" b="1" dirty="0" smtClean="0">
                          <a:solidFill>
                            <a:schemeClr val="bg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7200" b="1" dirty="0">
                        <a:solidFill>
                          <a:schemeClr val="bg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8485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8485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67544" y="377369"/>
            <a:ext cx="8136903" cy="1446550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800" b="1" i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วันที่ 1 ธ.ค. 58 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เริ่มให้</a:t>
            </a:r>
            <a:r>
              <a:rPr lang="th-TH" sz="40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 </a:t>
            </a:r>
            <a:r>
              <a:rPr lang="en-US" sz="40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</a:t>
            </a:r>
            <a:r>
              <a:rPr lang="th-TH" sz="40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ครั้ง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แรก</a:t>
            </a:r>
            <a:r>
              <a:rPr lang="en-US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พร้อมกับ </a:t>
            </a:r>
            <a:r>
              <a:rPr lang="en-US" sz="40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th-TH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ครั้งที่ 2</a:t>
            </a:r>
            <a:r>
              <a:rPr lang="en-US" sz="4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827584" y="4321985"/>
            <a:ext cx="3152852" cy="1483279"/>
            <a:chOff x="3000364" y="4071942"/>
            <a:chExt cx="3152852" cy="1483279"/>
          </a:xfrm>
        </p:grpSpPr>
        <p:grpSp>
          <p:nvGrpSpPr>
            <p:cNvPr id="11" name="Group 4"/>
            <p:cNvGrpSpPr/>
            <p:nvPr/>
          </p:nvGrpSpPr>
          <p:grpSpPr>
            <a:xfrm>
              <a:off x="3000364" y="4071942"/>
              <a:ext cx="3152852" cy="1483279"/>
              <a:chOff x="467544" y="4187283"/>
              <a:chExt cx="1656184" cy="754053"/>
            </a:xfrm>
            <a:noFill/>
          </p:grpSpPr>
          <p:sp>
            <p:nvSpPr>
              <p:cNvPr id="12" name="Rectangle 5"/>
              <p:cNvSpPr/>
              <p:nvPr/>
            </p:nvSpPr>
            <p:spPr>
              <a:xfrm>
                <a:off x="467544" y="4187283"/>
                <a:ext cx="1656184" cy="7540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 descr="D:\New folder\syringe-clipart-pitr_syringe_icon_black_white_line_art_scalable_vector_graphics_svg-999px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76907" y="4259290"/>
                <a:ext cx="547313" cy="547313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14" name="Rectangle 7"/>
              <p:cNvSpPr/>
              <p:nvPr/>
            </p:nvSpPr>
            <p:spPr>
              <a:xfrm>
                <a:off x="1136607" y="4251461"/>
                <a:ext cx="318059" cy="516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th-TH" sz="6000" b="1" dirty="0">
                    <a:latin typeface="DilleniaUPC" panose="02020603050405020304" pitchFamily="18" charset="-34"/>
                    <a:cs typeface="DilleniaUPC" panose="02020603050405020304" pitchFamily="18" charset="-34"/>
                  </a:rPr>
                  <a:t>+</a:t>
                </a:r>
                <a:endParaRPr lang="en-US" sz="6000" dirty="0"/>
              </a:p>
            </p:txBody>
          </p:sp>
          <p:sp>
            <p:nvSpPr>
              <p:cNvPr id="15" name="Teardrop 8"/>
              <p:cNvSpPr/>
              <p:nvPr/>
            </p:nvSpPr>
            <p:spPr>
              <a:xfrm rot="18894317">
                <a:off x="1545346" y="4441598"/>
                <a:ext cx="282439" cy="281458"/>
              </a:xfrm>
              <a:prstGeom prst="teardrop">
                <a:avLst>
                  <a:gd name="adj" fmla="val 137595"/>
                </a:avLst>
              </a:prstGeom>
              <a:solidFill>
                <a:srgbClr val="FFCCCC"/>
              </a:solidFill>
              <a:ln>
                <a:solidFill>
                  <a:srgbClr val="96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ardrop 64"/>
            <p:cNvSpPr/>
            <p:nvPr/>
          </p:nvSpPr>
          <p:spPr>
            <a:xfrm rot="18894317">
              <a:off x="5236143" y="4739121"/>
              <a:ext cx="457663" cy="451605"/>
            </a:xfrm>
            <a:prstGeom prst="teardrop">
              <a:avLst>
                <a:gd name="adj" fmla="val 137595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68334" y="4556853"/>
              <a:ext cx="2880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590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1"/>
          <a:stretch>
            <a:fillRect/>
          </a:stretch>
        </p:blipFill>
        <p:spPr bwMode="auto">
          <a:xfrm>
            <a:off x="1979712" y="548681"/>
            <a:ext cx="5112568" cy="619268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2052137"/>
            <a:ext cx="91440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th-TH" sz="3600" b="1" i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แบบปรับเปลี่ยนปริมาณการใช้วัคซีน </a:t>
            </a:r>
            <a:r>
              <a:rPr lang="th-TH" sz="2000" b="1" i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(แบบ </a:t>
            </a:r>
            <a:r>
              <a:rPr lang="en-US" sz="2000" b="1" i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FM3</a:t>
            </a:r>
            <a:r>
              <a:rPr lang="th-TH" sz="2000" b="1" i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5532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340768"/>
            <a:ext cx="2592288" cy="50405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1916832"/>
            <a:ext cx="90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จะจัดส่งตามกำหนดปกติ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หากไม่เพียงพอ สามารถเบิกเพิ่มระหว่างรอบได้ โดยใช้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แบบฟอร์มใบเบิกกรณีต้องการวัคซีนเพิ่มระหว่างรอบ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ส่งไป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GPO</a:t>
            </a: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520" y="3573016"/>
            <a:ext cx="2736304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07504" y="4149080"/>
            <a:ext cx="900100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 รพ.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on hand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ได้จนถึง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ก.พ.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จัดส่งให้ในปริมาณ 2 เท่า ของค่า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ROP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ภายใน 11 มี.ค. 59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(เพื่อจ่าย มี.ค. </a:t>
            </a:r>
            <a:r>
              <a:rPr lang="en-US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เม.ย. 59)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หลัง 11 มี.ค. 59 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จะหยุดส่ง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ทุกกรณี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 รพ. จ่ายให้หน่วยบริการเครือข่ายได้จนถึง 22 เม.ย. 59</a:t>
            </a: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179512" y="116632"/>
            <a:ext cx="8712968" cy="936104"/>
          </a:xfrm>
          <a:prstGeom prst="roundRect">
            <a:avLst/>
          </a:prstGeom>
          <a:solidFill>
            <a:srgbClr val="CC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</a:t>
            </a:r>
            <a:r>
              <a:rPr lang="th-TH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 </a:t>
            </a:r>
            <a:r>
              <a:rPr lang="en-US" sz="28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4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520" y="1340768"/>
            <a:ext cx="2592288" cy="50405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07504" y="1916832"/>
            <a:ext cx="9001000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จะจัดส่งตามกำหนดปกติ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หากไม่เพียงพอ สามารถเบิกเพิ่มระหว่างรอบได้ โดยใช้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แบบฟอร์มใบเบิกกรณีต้องการวัคซีนเพิ่มระหว่างรอบ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ส่งไป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GPO</a:t>
            </a: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1520" y="3573016"/>
            <a:ext cx="2736304" cy="504056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400" b="1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lang="th-TH" sz="2400" b="1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5"/>
          <p:cNvSpPr/>
          <p:nvPr/>
        </p:nvSpPr>
        <p:spPr>
          <a:xfrm>
            <a:off x="179512" y="116632"/>
            <a:ext cx="8712968" cy="936104"/>
          </a:xfrm>
          <a:prstGeom prst="roundRect">
            <a:avLst/>
          </a:prstGeom>
          <a:solidFill>
            <a:srgbClr val="CC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ระยะ</a:t>
            </a:r>
            <a:r>
              <a:rPr lang="th-TH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 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 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 </a:t>
            </a:r>
            <a:r>
              <a:rPr lang="en-US" sz="2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4077072"/>
            <a:ext cx="871296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 รพ. เริ่ม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เบิก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ได้ตั้งแต่เดือน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มี.ค. 59 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ดังนั้นในเดือน มี.ค. 59 ให้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on hand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 ศูนย์ 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zero on hand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ส่ง </a:t>
            </a:r>
            <a:r>
              <a:rPr lang="en-US" sz="20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ครั้งแรก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ให้คลังวัคซีน รพ. 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21 มี.ค. 59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22 เม.ย. 59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จัดส่งโดยใช้ค่า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ROP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เดียวกับของ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20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4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332656"/>
            <a:ext cx="8280920" cy="6048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</a:pP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ขอให้คลังวัคซีน</a:t>
            </a:r>
            <a:r>
              <a:rPr lang="th-TH" sz="32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เก็บ </a:t>
            </a:r>
            <a:r>
              <a:rPr lang="en-US" sz="3200" b="1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32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2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แยกไว้ในช่องแช่แข็ง</a:t>
            </a: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</a:pPr>
            <a:r>
              <a:rPr lang="th-TH" sz="32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ของตู้เย็นอื่นที่ไม่ได้เก็บ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</a:pP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ในคลังยาใหญ่ของโรงพยาบาลก่อน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th-TH" sz="40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เพื่อป้องกัน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การหยิบสลับกับ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ซึ่งอาจจะทำให้</a:t>
            </a:r>
            <a: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หยอดวัคซีน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th-TH" sz="2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24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ก่อนวันที่ 29 เมษายน 2559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**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อาจหยิบ </a:t>
            </a:r>
            <a:r>
              <a:rPr lang="en-US" sz="24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ไปทำลายแทน</a:t>
            </a:r>
            <a:r>
              <a:rPr lang="en-US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513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jumbo.bigc.co.th/media/catalog/product/cache/10/image/500x/9df78eab33525d08d6e5fb8d27136e95/2/0/2000003078219_1.jpg"/>
          <p:cNvPicPr>
            <a:picLocks noChangeAspect="1" noChangeArrowheads="1"/>
          </p:cNvPicPr>
          <p:nvPr/>
        </p:nvPicPr>
        <p:blipFill>
          <a:blip r:embed="rId2" cstate="print"/>
          <a:srcRect t="12096" b="13817"/>
          <a:stretch>
            <a:fillRect/>
          </a:stretch>
        </p:blipFill>
        <p:spPr bwMode="auto">
          <a:xfrm>
            <a:off x="2771800" y="4365104"/>
            <a:ext cx="3384376" cy="25073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18256"/>
            <a:ext cx="8229600" cy="1143000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การจัดส่ง </a:t>
            </a:r>
            <a:r>
              <a:rPr lang="en-US" sz="2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ครั้งแรก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จะมีข้อความติดกล่อง</a:t>
            </a:r>
            <a:r>
              <a:rPr lang="th-TH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โฟม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บรรจุ</a:t>
            </a:r>
            <a:endParaRPr lang="th-TH" sz="2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96752"/>
            <a:ext cx="8856984" cy="3096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วัคซีน </a:t>
            </a:r>
            <a:r>
              <a:rPr lang="en-US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OPV </a:t>
            </a:r>
            <a: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ในกล่องนี้ เป็นวัคซีนโปลิโอชนิดรับประทานแบบใหม่ </a:t>
            </a:r>
            <a:r>
              <a:rPr lang="th-TH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ขอให้ท่านแยกเก็บวัคซีนดังกล่าวในช่องแช่แข็ง</a:t>
            </a:r>
            <a:b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ของตู้เย็นอื่นที่ไม่ได้เก็บวัคซีนโปลิโอชนิดเดิม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เพื่อไม่ให้ปะปนกันและป้องกันการหยิบผิด</a:t>
            </a:r>
            <a:endParaRPr lang="th-TH" sz="2400" b="1" dirty="0" smtClean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เริ่มจ่ายวัคซีน </a:t>
            </a:r>
            <a:r>
              <a:rPr lang="en-US" sz="2400" b="1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ได้ตั้งแต่ 25 เม.ย. 59 เป็นต้นไป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เริ่มใช้ </a:t>
            </a:r>
            <a:r>
              <a:rPr lang="en-US" sz="2400" b="1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29 เม.ย. 59 เป็นต้นไป</a:t>
            </a:r>
            <a:endParaRPr lang="en-US" sz="2400" b="1" dirty="0" smtClean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(ไม่ให้มีการใช้ </a:t>
            </a:r>
            <a:r>
              <a:rPr lang="en-US" sz="2400" b="1" dirty="0" err="1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b="1" dirty="0" smtClean="0">
                <a:solidFill>
                  <a:srgbClr val="00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ก่อน 29 เม.ย. 59)</a:t>
            </a:r>
            <a:endParaRPr lang="en-US" sz="2400" b="1" dirty="0">
              <a:solidFill>
                <a:srgbClr val="0033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923928" y="4149080"/>
            <a:ext cx="1008112" cy="7200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824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07504" y="764704"/>
            <a:ext cx="900100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 รพ. สามารถจ่าย </a:t>
            </a:r>
            <a:r>
              <a:rPr lang="en-US" sz="2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800" b="1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ให้หน่วยบริการ</a:t>
            </a:r>
            <a:b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เครือข่ายได้  ตั้งแต่ 25 เม.ย. 59 เป็นต้นไป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เม.ย. 59 ให้เริ่ม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on hand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 </a:t>
            </a:r>
            <a:r>
              <a:rPr lang="en-US" sz="2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พร้อมวัคซีนอื่นๆ ตามกำหนด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key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ปกติ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GPO </a:t>
            </a: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จะจัดส่ง </a:t>
            </a:r>
            <a:r>
              <a:rPr lang="en-US" sz="28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ตามกำหนดปกติ ตั้งแต่ พ.ค. 59 เป็นต้นไป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11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348880"/>
            <a:ext cx="8229600" cy="44644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ฝ่ายเภสัชกรรม รพ. /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ตรวจสอบความครบถ้วนถูกต้อง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ของข้อมูลการเบิกวัคซีนในแบบฟอร์ม ว.3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ที่ได้รับจากหน่วยบริการในเครือข่าย รวมถึงหน่วยบริการใน รพ. </a:t>
            </a:r>
          </a:p>
          <a:p>
            <a:pPr>
              <a:lnSpc>
                <a:spcPct val="150000"/>
              </a:lnSpc>
            </a:pPr>
            <a:r>
              <a:rPr lang="th-TH" sz="2400" b="1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พิจารณาความสอดคล้องของการเบิก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ว่า มีความสัมพันธ์กับจำนวนเด็กที่ให้บริการจริง และจำนวนวัคซีนคงเหลือหรือไม่</a:t>
            </a:r>
          </a:p>
          <a:p>
            <a:pPr>
              <a:lnSpc>
                <a:spcPct val="150000"/>
              </a:lnSpc>
            </a:pPr>
            <a:r>
              <a:rPr lang="th-TH" sz="24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หากพบว่าไม่มีความสอดคล้อง ขอให้สอบถามหน่วยบริการ เพื่อให้การเบิกวัคซีนถูกต้องตรงกับความเป็นจริง </a:t>
            </a:r>
            <a:endParaRPr lang="en-US" sz="2400" b="1" dirty="0" smtClean="0">
              <a:solidFill>
                <a:srgbClr val="66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1484784"/>
            <a:ext cx="5688632" cy="64807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การตรวจสอบข้อมูลการเบิกวัคซีน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คลังวัคซีนโรงพยาบาล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54868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สำนักงานสาธารณสุขอำเภอ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39052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420888"/>
            <a:ext cx="8229600" cy="37338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กรณีที่ </a:t>
            </a:r>
            <a:r>
              <a:rPr lang="th-TH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ตรวจสอบ ขอให้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ฝ่ายเภสัชกรรม รพ.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สุ่มตรวจสอบข้อมูลดังกล่าวด้วย เพื่อเป็นการ</a:t>
            </a:r>
            <a:r>
              <a:rPr lang="th-TH" sz="2400" b="1" dirty="0" smtClean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ควบคุมกำกับติดตามการใช้วัคซีนได้อย่างถูกต้องและเหมาะสม </a:t>
            </a:r>
            <a:endParaRPr lang="en-US" sz="2400" b="1" dirty="0" smtClean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ขอความร่วมมือให้หน่วยบริการทุกแห่งใช้แบบฟอร์ม ว.3/1 ในการเบิกวัคซีนทุกชนิด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เพื่อ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ประโยชน์ในการบริหารจัดการวัคซีนให้เกิดประสิทธิภาพ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512" y="1484784"/>
            <a:ext cx="5544616" cy="72008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การตรวจสอบข้อมูลการเบิกวัคซีน</a:t>
            </a:r>
            <a:endParaRPr lang="th-TH" sz="28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864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คลังวัคซีนโรงพยาบาล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54868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สำนักงานสาธารณสุขอำเภอ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xmlns="" val="16647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124744"/>
            <a:ext cx="8748464" cy="1512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พ.ย.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58 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เริ่ม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เบิก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 เพื่อให้บริการได้ตั้งแต่ 1 ธ.ค. 58 เป็นต้นไป</a:t>
            </a:r>
          </a:p>
          <a:p>
            <a:pPr lvl="0">
              <a:lnSpc>
                <a:spcPct val="150000"/>
              </a:lnSpc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เฉพาะครั้งแรกของการเบิก ให้กรอกช่อง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ยอดคงเหลือยกมา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ในแบบฟอร์ม ว.3/1 เป็นเลขศูนย์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ประมาณจำนวนที่ขอเบิกจากสูตร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2656"/>
            <a:ext cx="9144000" cy="64807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หน่วยบริการในเครือข่าย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3429000"/>
            <a:ext cx="8820472" cy="3168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จำนวนเด็กกลุ่มเป้าหมายในแต่ละเดือน </a:t>
            </a:r>
            <a:r>
              <a:rPr lang="en-US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จำนวนครั้ง </a:t>
            </a:r>
            <a:r>
              <a:rPr lang="en-US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ตัวคูณการสูญเสีย</a:t>
            </a:r>
            <a:endPara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    ขนาดบรรจุวัคซีน</a:t>
            </a:r>
          </a:p>
          <a:p>
            <a:endParaRPr lang="th-TH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จำนวนเด็กกลุ่มเป้าหมายในแต่ละเดือน </a:t>
            </a:r>
            <a:r>
              <a:rPr lang="en-US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1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 1.33</a:t>
            </a:r>
            <a:r>
              <a:rPr lang="th-TH" sz="2000" b="1" u="sng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endParaRPr lang="en-US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 10</a:t>
            </a:r>
            <a:endParaRPr lang="th-TH" sz="20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43269" y="3699029"/>
            <a:ext cx="65851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</a:t>
            </a:r>
            <a:r>
              <a:rPr lang="th-TH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 </a:t>
            </a:r>
            <a:r>
              <a:rPr lang="th-TH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ที่ขอ</a:t>
            </a:r>
            <a:r>
              <a:rPr lang="th-TH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เบิก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แต่</a:t>
            </a:r>
            <a:r>
              <a:rPr lang="th-TH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ละเดือน (ขวด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3600" dirty="0"/>
          </a:p>
        </p:txBody>
      </p:sp>
      <p:sp>
        <p:nvSpPr>
          <p:cNvPr id="5" name="ลูกศรลง 4"/>
          <p:cNvSpPr/>
          <p:nvPr/>
        </p:nvSpPr>
        <p:spPr>
          <a:xfrm>
            <a:off x="3851920" y="3155820"/>
            <a:ext cx="484632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72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512" y="332656"/>
            <a:ext cx="8712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โดย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 จำนวนเด็กกลุ่มเป้าหมายในแต่ละเดือน   </a:t>
            </a:r>
            <a:b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1. กลุ่มเป้าหมายในพื้นที่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2. กลุ่มเป้าหมายนอกพื้นที่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3. เด็กที่ไม่ได้มาตามนัดในครั้งที่ผ่านมา</a:t>
            </a:r>
          </a:p>
          <a:p>
            <a:pPr>
              <a:lnSpc>
                <a:spcPct val="150000"/>
              </a:lnSpc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4. เด็กที่ไม่ได้นัดที่อาจเข้ามาขอรับวัคซีน</a:t>
            </a:r>
          </a:p>
          <a:p>
            <a:pPr>
              <a:lnSpc>
                <a:spcPct val="20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กำหนดการให้วัคซีน คือ 1 ครั้ง</a:t>
            </a:r>
          </a:p>
          <a:p>
            <a:pPr>
              <a:lnSpc>
                <a:spcPct val="200000"/>
              </a:lnSpc>
            </a:pP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 อัตราสูญเสียวัคซีน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ขนาดบรรจุ 10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dose </a:t>
            </a:r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คิดในอัตรา 25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ตัวคูณการสูญเสียวัคซีน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100             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=        100         =  1.33</a:t>
            </a: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 100 – อัตราสูญเสีย         100 - 25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203848" y="4941168"/>
            <a:ext cx="205152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53812" y="4956934"/>
            <a:ext cx="11104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08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10828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กลุ่มเป้าหมายการให้วัคซีนโปลิโอ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084" y="1052736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44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44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 ครั้ง 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แก่เด็กอายุ </a:t>
            </a:r>
            <a:r>
              <a:rPr lang="th-TH" sz="44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4 เดือน 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ทุกคน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431344"/>
              </p:ext>
            </p:extLst>
          </p:nvPr>
        </p:nvGraphicFramePr>
        <p:xfrm>
          <a:off x="323528" y="1772814"/>
          <a:ext cx="8496943" cy="414594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04603"/>
                <a:gridCol w="1954297"/>
                <a:gridCol w="5438043"/>
              </a:tblGrid>
              <a:tr h="740489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ครั้งที่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อายุ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ชนิดของวัคซีนโปลิโอ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15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เดือน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OPV1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และ</a:t>
                      </a: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 DTP-HB1 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368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h-TH" sz="4000" b="1" dirty="0" smtClean="0">
                          <a:solidFill>
                            <a:srgbClr val="0000FF"/>
                          </a:solidFill>
                          <a:effectLst/>
                          <a:latin typeface="DilleniaUPC" panose="02020603050405020304" pitchFamily="18" charset="-34"/>
                          <a:ea typeface="Cordia New"/>
                          <a:cs typeface="DilleniaUPC" panose="02020603050405020304" pitchFamily="18" charset="-34"/>
                        </a:rPr>
                        <a:t>4 เดือน</a:t>
                      </a: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4000" b="1" baseline="0" dirty="0" smtClean="0">
                          <a:solidFill>
                            <a:srgbClr val="0000FF"/>
                          </a:solidFill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IPV </a:t>
                      </a:r>
                      <a:r>
                        <a:rPr lang="en-US" sz="4000" b="1" dirty="0" smtClean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,</a:t>
                      </a:r>
                      <a:r>
                        <a:rPr lang="en-US" sz="3200" b="1" dirty="0" smtClean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</a:t>
                      </a: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OPV2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และ</a:t>
                      </a: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DTP-HB2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เดือน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OPV3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และ</a:t>
                      </a: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DTP-HB3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ปี </a:t>
                      </a: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เดือน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OPV4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และ</a:t>
                      </a: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DTP4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52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ปี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OPV5 </a:t>
                      </a:r>
                      <a:r>
                        <a:rPr lang="th-TH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และ</a:t>
                      </a:r>
                      <a:r>
                        <a:rPr lang="en-US" sz="3200" b="1" dirty="0">
                          <a:effectLst/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  DTP5</a:t>
                      </a:r>
                      <a:endParaRPr lang="en-US" sz="3200" b="1" dirty="0">
                        <a:effectLst/>
                        <a:latin typeface="DilleniaUPC" panose="02020603050405020304" pitchFamily="18" charset="-34"/>
                        <a:ea typeface="Cordia New"/>
                        <a:cs typeface="DilleniaUPC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14679" y="5877272"/>
            <a:ext cx="8120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ถ้าเด็ก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มารับวัคซีน</a:t>
            </a:r>
            <a:r>
              <a:rPr lang="en-US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OPV 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ครั้งแรกล่าช้า</a:t>
            </a:r>
            <a: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หลัง 4 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เดือน </a:t>
            </a:r>
            <a: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/>
            </a:r>
            <a:b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ให้ฉีด </a:t>
            </a:r>
            <a:r>
              <a:rPr lang="en-US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ใน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</a:t>
            </a:r>
            <a: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แรก และให้วัคซีนอื่นๆ ต่อตาม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กำหนดการเดิม</a:t>
            </a:r>
            <a:endParaRPr lang="en-US" sz="32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6" name="Picture 2" descr="D:\New folder\syringe-clipart-pitr_syringe_icon_black_white_line_art_scalable_vector_graphics_svg-999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80287" y="3284984"/>
            <a:ext cx="577398" cy="57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72521" y="3324848"/>
            <a:ext cx="329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+</a:t>
            </a:r>
            <a:endParaRPr lang="en-US" sz="3200" dirty="0"/>
          </a:p>
        </p:txBody>
      </p:sp>
      <p:sp>
        <p:nvSpPr>
          <p:cNvPr id="3" name="Teardrop 2"/>
          <p:cNvSpPr/>
          <p:nvPr/>
        </p:nvSpPr>
        <p:spPr>
          <a:xfrm rot="18894317">
            <a:off x="7267050" y="2699597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ardrop 15"/>
          <p:cNvSpPr/>
          <p:nvPr/>
        </p:nvSpPr>
        <p:spPr>
          <a:xfrm rot="18894317">
            <a:off x="7849942" y="3490427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 rot="18894317">
            <a:off x="7313307" y="4139757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ardrop 17"/>
          <p:cNvSpPr/>
          <p:nvPr/>
        </p:nvSpPr>
        <p:spPr>
          <a:xfrm rot="18894317">
            <a:off x="7332516" y="4857659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18894317">
            <a:off x="7348171" y="5472964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 rot="18894317">
            <a:off x="7387597" y="2741889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 rot="18894317">
            <a:off x="7943730" y="3544021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8894317">
            <a:off x="7419449" y="4178453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18894317">
            <a:off x="7451209" y="4914921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18894317">
            <a:off x="7451207" y="5530225"/>
            <a:ext cx="297964" cy="291334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752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567333"/>
            <a:ext cx="8748464" cy="41659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ให้เบิกได้จนถึงเดือน มี.ค. 59 </a:t>
            </a:r>
          </a:p>
          <a:p>
            <a:pPr>
              <a:lnSpc>
                <a:spcPct val="150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ให้บริการ </a:t>
            </a:r>
            <a:r>
              <a:rPr lang="en-US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ได้จนถึง 22 เม.ย. 59</a:t>
            </a:r>
          </a:p>
          <a:p>
            <a:pPr>
              <a:lnSpc>
                <a:spcPct val="150000"/>
              </a:lnSpc>
            </a:pP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 23 – 28 เม.ย. 59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เลื่อนนัดการบริการวัคซีน 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tOPV1-5</a:t>
            </a:r>
            <a:endParaRPr lang="th-TH" sz="2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เริ่มนัด 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WBC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8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1-5</a:t>
            </a:r>
            <a:r>
              <a:rPr lang="th-TH" sz="2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ได้ตามปกติ</a:t>
            </a:r>
            <a:b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ตั้งแต่ </a:t>
            </a:r>
            <a:r>
              <a:rPr lang="th-TH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29 เม.ย. 59 เป็นต้นไป</a:t>
            </a:r>
          </a:p>
          <a:p>
            <a:pPr>
              <a:lnSpc>
                <a:spcPct val="150000"/>
              </a:lnSpc>
              <a:buNone/>
            </a:pPr>
            <a:endParaRPr 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0" y="548680"/>
            <a:ext cx="9144000" cy="64807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32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หน่วยบริการในเครือข่าย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6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107504" y="1340768"/>
            <a:ext cx="8748464" cy="1368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เริ่มเบิก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ได้ตั้งแต่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29 เม.ย. </a:t>
            </a:r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2559 เป็นต้นไป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ประมาณการเบิก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เท่ากับจำนวนเบิก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เดิม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เฉพาะครั้งแรกของการเบิก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th-TH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ให้กรอกช่อง </a:t>
            </a:r>
            <a:r>
              <a:rPr lang="en-US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th-TH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ยอดคงเหลือยกมา</a:t>
            </a:r>
            <a:r>
              <a:rPr lang="en-US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” </a:t>
            </a:r>
            <a:r>
              <a:rPr lang="th-TH" sz="2400" b="1" noProof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ในแบบฟอร์ม ว.3/1 เป็นเลขศูนย์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9512" y="3861048"/>
            <a:ext cx="8748464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  กรอกข้อมูลการเบิกวัคซีน </a:t>
            </a:r>
            <a:r>
              <a:rPr lang="en-US" sz="2400" b="1" dirty="0" err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พร้อมวัคซีนอื่น</a:t>
            </a:r>
            <a:b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ในแต่ละเดือน ลงในแบบฟอร์ม ว.3/1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  ส่งแบบฟอร์ม ว.3/1 ให้ </a:t>
            </a:r>
            <a:r>
              <a:rPr kumimoji="0" lang="th-TH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สสอ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./ฝ่ายเภสัชกรรม</a:t>
            </a:r>
            <a:r>
              <a:rPr kumimoji="0" lang="th-TH" sz="24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รพ.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400" b="1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ภายในระยะเวลาที่กำหนด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0" y="332656"/>
            <a:ext cx="9144000" cy="7200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การเบิก </a:t>
            </a:r>
            <a:r>
              <a:rPr lang="en-US" sz="32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32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หน่วยบริการในเครือข่าย</a:t>
            </a:r>
            <a:endParaRPr lang="th-TH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87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t="3679" b="-3210"/>
          <a:stretch>
            <a:fillRect/>
          </a:stretch>
        </p:blipFill>
        <p:spPr bwMode="auto">
          <a:xfrm>
            <a:off x="2051720" y="620688"/>
            <a:ext cx="4968552" cy="61206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052137"/>
            <a:ext cx="9144000" cy="58477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th-TH" sz="32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แบบฟอร์มสำหรับเบิกวัคซีน </a:t>
            </a:r>
            <a:r>
              <a:rPr lang="th-TH" sz="2400" b="1" dirty="0" smtClean="0">
                <a:solidFill>
                  <a:srgbClr val="00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(แบบฟอร์ม ว.3/1)</a:t>
            </a:r>
            <a:endParaRPr lang="th-TH" sz="3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1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864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คลังวัคซีนโรงพยาบาล</a:t>
            </a:r>
            <a:endParaRPr lang="th-TH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07504" y="1412776"/>
            <a:ext cx="5544616" cy="504056"/>
          </a:xfrm>
          <a:prstGeom prst="roundRect">
            <a:avLst/>
          </a:prstGeom>
          <a:solidFill>
            <a:srgbClr val="CCFFCC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การจัดทำทะเบียนรับ-จ่าย วัคซีน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2204864"/>
            <a:ext cx="900100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เพิ่มรายการ </a:t>
            </a:r>
            <a:r>
              <a:rPr lang="en-US" sz="20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0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lang="en-US" sz="20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-342900">
              <a:buFont typeface="Arial" pitchFamily="34" charset="0"/>
              <a:buChar char="•"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ให้ระบุ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Lot no.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Exp. date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ทุก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ครั้งที่มีการ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รับ และ</a:t>
            </a:r>
            <a:r>
              <a:rPr lang="th-TH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จ่าย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วัคซีน</a:t>
            </a:r>
          </a:p>
          <a:p>
            <a:pPr lvl="0"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จ่ายโดยใช้หลัก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FEFO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First Expire First Out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endParaRPr lang="en-U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indent="-342900">
              <a:buFont typeface="Arial" pitchFamily="34" charset="0"/>
              <a:buChar char="•"/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ยอดคงเหลือต้องเป็นปัจจุบัน สามารถระบุจำนวนวัคซีนที่เหลือ</a:t>
            </a:r>
            <a:b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เป็นราย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Lot no.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ได้</a:t>
            </a:r>
          </a:p>
          <a:p>
            <a:pPr marL="342900" lvl="0" indent="-342900">
              <a:spcBef>
                <a:spcPct val="20000"/>
              </a:spcBef>
            </a:pPr>
            <a:endParaRPr lang="th-TH" sz="2000" b="1" dirty="0" smtClean="0">
              <a:solidFill>
                <a:srgbClr val="66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สำหรับคลังวัคซีน รพ. ขอให้จำหน่าย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ที่เหลือออกจากทะเบียน</a:t>
            </a:r>
          </a:p>
          <a:p>
            <a:pPr marL="342900" lvl="0" indent="-342900">
              <a:spcBef>
                <a:spcPct val="20000"/>
              </a:spcBef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รับ-จ่าย </a:t>
            </a:r>
            <a:r>
              <a:rPr lang="th-TH" sz="2000" b="1" i="1" u="sng" dirty="0" smtClean="0">
                <a:solidFill>
                  <a:srgbClr val="66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 25 เม.ย. 59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สำหรับหน่วยบริการ ขอให้จำหน่าย </a:t>
            </a:r>
            <a:r>
              <a:rPr lang="en-US" sz="20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ที่เหลือออกจากทะเบียน</a:t>
            </a:r>
          </a:p>
          <a:p>
            <a:pPr marL="342900" lvl="0" indent="-342900">
              <a:spcBef>
                <a:spcPct val="20000"/>
              </a:spcBef>
            </a:pPr>
            <a:r>
              <a:rPr lang="th-TH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รับ-จ่าย </a:t>
            </a:r>
            <a:r>
              <a:rPr lang="th-TH" sz="2000" b="1" i="1" u="sng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ภายใน 22 เม.ย. 59   </a:t>
            </a:r>
            <a:endParaRPr lang="en-US" sz="2000" b="1" i="1" u="sng" dirty="0" smtClean="0">
              <a:solidFill>
                <a:srgbClr val="66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2000" b="1" dirty="0" smtClean="0">
              <a:solidFill>
                <a:srgbClr val="66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48680"/>
            <a:ext cx="4572000" cy="64807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หน่วยบริการในเครือข่าย</a:t>
            </a:r>
            <a:endParaRPr lang="th-TH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45493"/>
            <a:ext cx="3600400" cy="466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8640"/>
            <a:ext cx="4572000" cy="648072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คลังวัคซีนโรงพยาบาล</a:t>
            </a:r>
            <a:endParaRPr lang="th-TH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1340768"/>
            <a:ext cx="6552728" cy="50405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การจัดเก็บวัคซีนในระบบลูกโซ่ความเย็น</a:t>
            </a:r>
            <a:endParaRPr lang="th-TH" sz="24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2132856"/>
            <a:ext cx="525658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1800" b="1" dirty="0" smtClean="0">
                <a:solidFill>
                  <a:srgbClr val="0099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เป็นวัคซีนเชื้อเป็นที่ทำให้อ่อนฤทธิ์ลง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Live attenuated vaccine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ไวต่อความร้อน</a:t>
            </a:r>
            <a:endParaRPr lang="en-US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800" b="1" u="sng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เก็บ</a:t>
            </a:r>
            <a:r>
              <a:rPr lang="th-TH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ในช่องแช่แข็ง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th-TH" sz="1800" b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r>
              <a:rPr lang="en-US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เป็น วัคซีนเชื้อตาย (</a:t>
            </a:r>
            <a:r>
              <a:rPr lang="en-US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Inactivated vaccine</a:t>
            </a:r>
            <a:r>
              <a:rPr lang="th-TH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เก็บในตู้เย็นที่มีอุณหภูมิ +2 ถึง +8 </a:t>
            </a:r>
            <a:r>
              <a:rPr lang="th-TH" sz="1800" b="1" dirty="0" smtClean="0">
                <a:solidFill>
                  <a:srgbClr val="0000FF"/>
                </a:solidFill>
                <a:latin typeface="Vijaya"/>
                <a:ea typeface="Tahoma" pitchFamily="34" charset="0"/>
                <a:cs typeface="Tahoma" pitchFamily="34" charset="0"/>
              </a:rPr>
              <a:t>°</a:t>
            </a:r>
            <a:r>
              <a:rPr lang="en-US" sz="18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18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ห้ามเก็บ</a:t>
            </a:r>
            <a:r>
              <a:rPr lang="th-TH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ในช่องแช่แข็ง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th-TH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548680"/>
            <a:ext cx="4572000" cy="64807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หน่วยบริการในเครือข่าย</a:t>
            </a:r>
            <a:endParaRPr lang="th-TH" sz="2400" dirty="0">
              <a:solidFill>
                <a:srgbClr val="663300"/>
              </a:solidFill>
            </a:endParaRPr>
          </a:p>
        </p:txBody>
      </p:sp>
      <p:sp>
        <p:nvSpPr>
          <p:cNvPr id="33796" name="AutoShape 4" descr="data:image/jpeg;base64,/9j/4AAQSkZJRgABAQAAAQABAAD/2wCEAAkGBxETERUUEBQWFRQWFxQXFhUYFhYXFhgXFxgXGBkVHxwcHCggHB0lHBccITEhJSkrMS4uFx80ODMsNygtLisBCgoKDg0OGhAQGyskHxwtLywvLiwtLCw1LCwsMDQtLCwsNiwsLCwwLCwsLCwsNCwsLCwsLDQsLCwsLCwsLCwsLP/AABEIAQcAwAMBIgACEQEDEQH/xAAcAAABBQEBAQAAAAAAAAAAAAAAAwQFBgcBAgj/xABSEAACAQMBAwMLEAcHBAIDAAABAgMABBEFEiExBhNBBxQiMjRRVHN0s7QWFyMzUlNVYXFykZKTlNHTNYGjsbLh4hUkQkNigqFEosHUNtIlRYX/xAAbAQEAAgMBAQAAAAAAAAAAAAAAAQQCAwYFB//EADMRAAIBAgEICQQCAwAAAAAAAAABAgMRMQQFEiEzUXLBEzI0QWFxobHhFSJSgZHwQtHx/9oADAMBAAIRAxEAPwDJqKKMV9APPCijFGKAKKMUYoAooxRigCijFGKAKKMUYoAooxRigCijFdxQHKK7iuUAV2uUUAUUUUAUUUUAVoPUs5KWd5DO91EZGSUKp5yVMDZBxhGA4ms+rXOoYube58eP4Frxs9tqjG2/kbqOLJv1tdJ8HP29x+ZR62uk+Dn7e4/Mq1X0ywxSSybkjR3c8SFRSzHHTuFU/wBdHSvfX+xk/CuZ0572WLC3ra6T4Oft7j8yj1tdJ8HP29x+ZSPro6X76/2Mn4Ueujpfvr/YyfhTTnvYsLetrpPg5+3uPzKPW10nwc/b3H5lI+ujpfvr/YyfhR66Ol++v9jJ+FNOe9iwt62uk+Dn7e4/Mo9bXSfBz9vcfmUj66Ol++v9jJ+FHro6X76/2Mn4U0572LC3ra6T4Oft7j8yj1tdJ8HP29x+ZSPro6V76/2Mn4Ueujpfvr/YyfhTTnvYsLetrpPg5+3uPzKPW10nwc/b3H5lI+ujpfvr/YyfhR66Ol++v9jJ+FNOe9gW9bXSfBz9vcfmUjFyE02O7iRbZSskNztBnkcZVoNkjaY7JG0d4xxqX5O8rbS9Z1tXZigBbKMuATgcRv4U9k7ut/E3f8VtTTlvZKK8OQ+lNMywNHzg2maHMcwAzg9iezUAsBgMACRuqu6t1JZOyMDqeJCjdneTjDYA73bGrRycH9/j8jufTTV0qxDK68HeM3/JDhF9x87anyGvoTgxZHuhuX5NpsLn5CagJrWRBl0ZR3ypA+nhX1TmmV5pNvLnnIkbJyTjBz38jBr0KWeq0euk/T+/wa3RXcfLtFb7qfU2sZSxVSjN0jeAe/uwf+apGp9S2XnuatpULBFdjIzBSrM6gABCQcr3zXoU89UJddNevt/o1ui+4zmuiufzH0V0V60ZKSTWDNL1HK17qEe0XPjh/AtZDWvdQj2i58cP4Frxs97GPnyN9DFl45Z/o698lufNPXm161itElmSMKscWTzSEklVAUDZyzEnAAySSB0165Z/o698lufNPUVa6It5LbpJLPGIbWKWPmZTGRI+0hfI6dkYB6AT3zXLykoq7LJK2ehzyrzjiG32jlYetoZGRN2A7HcXPEgbhnAzjJcepeT36L7nBSfqHXw7UvvstHqHXw7UvvstVOme/wBDKwp6l5PfovucFVXlxJPZxsLcwzTLG0rA2kIjjiQEl3I4FtkhV6SD0A1ZJORCgH+/alwP/Wy1U5iW0WSRjmSayaWVzvZ5Ht8s5PSeA+IAAYAArKNV7xYs2r3VrbANJEhLNsRxrCjPI54Iqhd5+Po4mmN7ygt7ZlW+shbbaSNFlYJDI0ZQGNQmTtnnFwOnfTrTeTEN3cT3E7y85DM0UJSRo+aj5uMlV2TxJZiTx3/EKY6ByeS+kL3ck0jWbNFbtzjKybMkqmTIOWdgqAk+4FWzAUvdeht1R72wNtFISqOyQuS+wzrHsJkhmCkAd/Ar2+sxxCNrzTxaxSkgSOLc4YRPLssq9kCVjYYxxwOmmmhcnUvLy7jupZ5FsJ0W2zM4ZNtTIWJByzAvgMckBQK8aRoC3moXlvdSzyRWEkBtgZX2laZGkZy2csQdwJ4ChI8udchhVJLuw63t5GCiaRYNxYEqWQdkucd7dmuS65GkYnm05obYuimaRIF2FdxGsjIeyVckHeMgGoyw0gXWr3dhczTyW1nzM0KtM+0JJEhbaLZy2yc7OeG0a8x6SLrV7nTLmWeSzgjS4VGlcsXdYMBnzllUkkA9LUAvyevlm1KWSOBoI2tICgZVQunPT4l2RwDdGd+BU/J3db+Juv4rao630xbfV5kV5HBs7ZsyO0hHs042QTwHY5x8ZqRk7ut/E3f8VtUEd5VuTl6UmhlmeESdaujQljDIGefnGK852LhXymQ2N3Hoq5rqyYBkWSMd9kJX5dtNpMfHmqtoA/8AyMQO8GwvAR0EdfLuq0nRLfOUTmjxzCzQ7++RGQD+sGpJHVtcxyDMbq46dlg2PopWoa60MklhIrt0GaJWYA9AdNhx8uTSXM3UeAqyY78cyTj9YuNl8fErE0A5uow90sb5ZOYdihJ2SRIgyVzg7iRvqu9T8+xW2fAbbzs1SGk6hJJqDq6nsLbcxhlhyWl3rh+2xsg7Skjs/iqO6n3tVr5BbecmoDCj0/K37zQKD0/K37zQK7rJ9lHyXsUJYs5WvdQj2i58cP4FrIa17qEe0XPjh/AteXnvYx8+RuoYsvHLP9HXvktz5p65yT7oXyK3/iau8s/0de+S3PmnquaXy4022mjaa6jw1pCg5vam7NWYlTzQbZO8bjiuVqpuDsWViXrXrN5CuwpbCSqCCoMcjbGxLhjjsdlt/EZ3DeaZ/wBjSAsQd8ksgcLhQIXkdmPTlyCoJ47lxjG+LbqtaIDg3W/xFx+XQeq1onhX7C4/LqmlNK1jPUXSbtT8h/dWUt+gf/5w9GqwTdVnRcEddb8H/IuO94uoPkhq9l1ra9c3dsnNwwARNcQg7SxqNpxtdBG5Tw4nfjGdKnLvRDZe+SP/AFXlT+biqO6nvG78ol89NUbyc5daZCblZbuFSbgsDtbSspiiwwZcgjII3HiDURyA5faejXfXEyQhp5GjLH2yNpJSHGBu48Ojd36umJZOQ36Q1fymHzK0nyL/AExrXz7LzDVA8juXGnR3upvLcoiTTxtEzZAdVTYJG7vr+6k+SnLfTo9T1SWS4RIp3tjFISdl+bjKPjp3E0BKcl//AJLq3irTzUVedB/+U6h5JD+6CoXk7yw09Nd1G5e4jWCVIFjkJOHMccStj5CK5pHK6wTlDeXTXEYt5beONJc9izqsBK9/oP0UBbb/APTUvkNt5+5r3J3db+Ju/wCK2qLstctrvVp5LWRZUWzt0LLnG0Jp2I+hhUlM4F9bAnBMV2B8ZzbnA/UCf1VBHeVLRbZOvBNiMEQ3MRSKYxXDMbrbEmDsBhhSO2IzVpN8UXfcPFvHdcAZQO9tpsA/KXb9dQmiRK+oRK6hlNjeAqwDKf78u4g7qtS6JAMc0Gh2RgCF2jTHi1PNn9ampJOw3cx3iOOROhopQSf9rAAfXNdOrxKuZQ8I6edQqo/370+hqj5uTx2mdTG7sMbbx83KR3ueg2Wx3txxXlUu4sBeeAHSHS6T5DzmzOf1E8KggdJMr3qlGDDrZsFSCN8qdIqu9T72q18gtvOTU+0W8MmovlFUi2BLiKSEsTLgqyyKG2l2c8T24pj1PvarXyC285NUgwo8T8rfvNAoPT8rfvNArusn2UfJexRlizla51DDi3ufHj+BayOr11NdDvZ4p2tb5rVRKAyiMPtHYB2s7QxuOP1V5efNjHz5M20cWbVcqJEZJAGR1ZWU8CrDBB+Ig1CepDT/AAWL6P51Utb0TVbaLnTq0jjnIUKiFVOJZUjznaPDbzw6KnzyVuvhS6+rF+FcwWR96kNP8Fi+j+dHqQ0/wWL6P50w9St38KXX1YvwrvqVu/hS6+rF+FAPvUhp/gsX0fzo9SGn+CxfR/OmHqVu/hS6+rF+FHqVuvhS6+rF+FAP/Uhp/gsX0fzo9SGn+CxfR/OmHqVuvhS6+rF+Fd9St18KXX1YvwoB96kNP8Fi+j+dHqQ0/wAFi+j+dMPUrdfCl19WL8KPUrd/Cl19WL8KAf8AqQ0/wWL6P50epDT/AAWL6P50w9St38KXX1Yvwo9St38KXX1YvwoCb03Rba3JNvEkZYAMVGMgcBTPUv0lYfJe+bSqrbaJqcs9zHHqsqLBIiAtErFtqJJM7iAO3xj4qc23JzUIbu3eTUOff2ZI+cg7FS0TMSQJMkEJjiKA8aZBELtJWMQPN3MfNiVredibraEwyFD9qV7bHDfVsW7K5PPTxbsgXEQljX49tOP65Kik5Uyxzc1qFmscjAiN1dWSbvqjOAM787DEHfwNKWmt6SzsgfrWYHDRkyWjq27iuVU8enPGpsSTtreysAVEMy9LxS4+hWBH/fSn9pqM84ksWBk7aErj56Fk/wC6mEuh7ZDrIkg6GkjRm/2yxFGX5d5pPmruMbudG/8Ay5UuF+XE4WTHxBqggXguo5L1WjdXXrZ96sGHtqd6oDqfe1WvkFt5yapLSLqR9QZXUZW1yX5p4ixaXeCrkndgHIJHZ1G9T32q18gtvOTVIMKPT8rfvNAoPT8rfvNArusn2UfJexRlizla51Ee57nxy+bWsjrXOoj3Pc+OXza15me9hHi5M20cS0cu+4z4+z9Khqwmq9y87jPjrP0mGpiKSaVm62jR0UlS7yNGpccVXEb7WOBO4Z3b8HHLNpLWWByaKT60vfeoPvMn/r1F3eqyxXEcM0UYDbZkkWZmWICN5BtbUSjfzZ3Z3Ded3HFTi8GTZkvXab2wupV244UCHtDLK8bsvQxQRNsg9AJzjGQOFKm0vfeoPvEn/r0047xZnqioK45QmKZo541VVQnnEl2laUPGggXaRMt7IMnOB08Dh7C7lQXvbJGO8oF29nP+Ha64XaxwzgZxwFS5JCxIV2mJJH/X2e4En2I8BvP/AFNQq8pGj21unhjd5AtuXzENjYBMsgZzs43nAOd6ruJ3QpJ4CxZ67UONTsfhaL61t+FeZtQhZWFrfrcTY7CJDbkk9GSEOyo4lsbgDx4VHSIaIjyd7q1HyiL0aGpC+7otPGS+jy1B8hZXZ7xpSC5lg2yBgFutYMkDoGeipy+7otPGS+jy1sHeSd5axyo0cqK6MMMrDII+SqHyo5C7SjZVrqMHcjSAXUI355mZu3Xf7VISO8RUpY6ncvqKB5BzLdfqsSrgDraWOIOzcWYksegDIq3Vkm07ok+dJbC7sw0tpNJzanDtHzkUsXTszwnBjO/jvU9BqU0vqp6jHjnGjnX/AFoAx/3Jj/zWx6voMU5D5aOZQQk8Z2ZFB6D0Ou4diwI3Vl/K3kJsksQsLEj2dFxZvwHsiDLWzk/4l2k+TO70qGWUpfblME/Hv/dv++ZrlB/4skLbqoWMxU3loyuN3OJsuUyMZDdjIvE8N/y1K6Lyn0qOUCC4RIUt4o0Dl1I2ZJTs9mMkgMO/xrGtS0+WCQxzoUfGQNxDKeDqw3MpxuIprXo/ScmrLSpSdn+/k1dLJamjp6flP7zQK5XRXtQjoRUdysaW7u5ytc6iPc9z45fNrWR1rnUR7nufHL5ta8jPewjxcmbaOJNdVlyNJuCpIIMBBG4giePBBpaKfSktI5utpQhcxbKs4KssvM5xzuME5YY4jozupHqsIW0m4CgkkwAADJJM8eABU5FBpnNKjB8bUUhGxcZ24221J7HoYndXJVcFj+i1E8vaaaJAhhYZlMQJmcAsGiXcDJk5aYD9RPezBXtlGyW8TLtRtqGwynJ2k52dNkknJGyAu/oGKtiXNgMYLjBBHsc/EGI+578KfQe/Vajjkk2JNhxHDec6OwbnJD10xLBMbQRY3J4ZY8Nw7LTFN7zLUTGq6fp8M8ULWoYyx3EgIJ3GHmuxxni3OgD48Dp3PF5N2TW4kFuilotsDLHBK5453479K3OoWkjpI8UzOgZUJgn3BmRmHa9JjT6vxnPuTWoBEURJgAhVRzE3ucAdrWFp6tTGoq1jaxyXOmrIiuvNTnZZQy55mM5wRjOamNJuNPuFBisozkbRHNQEhcITnBPZDnFyvH4uFRmlRyI9pcTI6iMFBGqF3VWgYM7hc7yyoMDtRx3k4lYHskVVWO52UVUHsU/aKQRGTs5K5HDp6azcH4i5zU7G0a25yO2ijYS22CI4toZliIOV4HBrmgoDfSZAPsXSM+9V51S/i63ZIIrhm24WwYZMnm3jOMsAB2KY3kcN5qNk0+cOjtt7bCUyczslU2o+bWIbUke0BtZ2iDkoThSVKlCTTFyz8zM1wCYysQaUcI8FdmHYbsXBwW5zGQx74G40w1QsZYC8XNHFwNnKscAxYOV3b+OPk4cAxkEpaTZ66VHBwMRF0Yl22lc3GMhmUgFSOwIOQ25rdWs7TwGFZl2YTC8kpjKrjm8ShRK2XwhwMbywycUVNi425B9veeOh9Fhqdve6bTxkvmJai+SkCpcX6LnZWeEDJycC1g4npNSl73TaeMl8xLVsw7yB0r9IQfO1v0uOrvVI0r9IQfO1v0uOrvUkhQwyMHeDuI6PkoooCoa5yIidCtusfN9ketXHsO0R20TDsrZ+PZJuOd6msf5TcnxbFiH2QDvgnKR3CDGQR2WzOv8AqjJPxca+j6gtTt0e+hEiK463uSAyhh7bbb99b6GU1KEtKD+TGUU8T5tBB4V6FO9ZUC5uABgCecADcAOcbdTQV2lCo6lKM33pMpSVm0crXOoj3Pc+OXza1kda51Ee57nxy+bWvLz3sI8XJm2jiWTqiKxsHCNssZbUK2AdluuYsNg8cHfimh0DWfhcfcoPxp9y97iPjrP0mGrEa5csFO/sDWfhcfcoPxo/sDWfhcfcoPxq4V2gKd/YGsfC4+5QfjXpeT2sH/8Ab7+AAsYCSe9xq3V6iO99oZGyAO36Ww+CgLA4xwoSioDkzrhO7VoyOy39aQ5BXtgcLsjHxtXkaBrBAI1cEHBH9yt94PAjfvB6CKlIYLJ4RLdOouF2uuHZyLpJ9wEaDthg9qF4hVwG2qlbRnMURlGJNn2Qdlnb2UL7W0OO0d2N284rKUbAqv8AYGsfCw+5QfjR/YGsfC4+5QfjVwrtYkFO/sDWfhYfcYPxo/sDWPhcfcoPxq40UBWuR9jNDJdrcTc/K0sbNLzax5zCgA2V3DAAG6pW+7otPGS+YlpPTu6br50PmVpS97ptPGS+YloSQWlfpCD52t+lx1dqz/SNGmjZLu2czbJvAbZ2AHss20/NtjsWOwOxbdk8V3mrdpOtxTkqu0kqY5yGQbMqZ744Ef6lJB79SSSVFFFAQ+svO00NvDKIRIkzvIEDyBYzENlNo7Kk87xIbhwqt8iyc2+0zMQmpjadizEC+jAyx3k4HE1Z7ru+28Refx2tVjkXxg+bqvp6UBjWud1XPlFx516Zinmud1XPlFx516Ziu3yPs9PhXsUZ9ZnK1zqI9z3Pjl82tZHWudRHue58cvm1rz897CPFyZso4ln5e9xHx1n6TDUzfXgQhFG3M+1zceQM4xl2P+FFyMt8YAySAYbl73EfHWfpMNPDY2Mt3L13BFM3Nw7BkgEuBtSDAJU4yzAY6Sa5WUtFXLKJAWd175bftPxrosrr3y2/af8A2pGx0LR5va7G24ZG1aImRhTkbUYzudfrCoflTp2jLa3IitrVZlhn2SttHtK6bacQnYkOv/GarqrJu2v+DLRQ+06/led42CGMLlJU2gHYEBwAScqMjsuBOccM1IW08juRbKGCEhpGcogcbiikI22w/wAW7A4ZzkBkBiTd0RS4+mOm0Ol6bDbWhksonMsa7xHHxWBpnY5xnIRuGSSflNbOk+1PeEtZOdbXeMc1a4AK5MspbB/1c3tZ47wemm+pyzwxl5EjPAACaRnY/wCFFHM7z/MnpNM59P0tVZ2soAits7ZWEKRzfO7WSdw2O/jea8XmlW8F3H1vDHEGgkJ2EC5IeMDOPiJ+k1h0sibClvq6i2We4HMk4Bj2g5DltnmwRjbYtuGONeUFy42uurKEHeImQysg6AzrcKGbv4UDo38Sjp9rHIbRZUV1564OyyhhnYn6DUlfx2MU3NGzhJ2I3BEKY7OTm8E7GBjjknfwrKpUadkQkNOYufD7H7u//t1F6rqN5BJEFltrhDNbpMyQOgRJpUjGG64bMh5wEDBAGScbsz3JmOyu4edFnCnadiYkPbxRyjigPCQcR0bsjBNWkjVbYqoCqNSAAAAAA1YAAAcKxjUelZiyJ7Tu6br50PmVpS+7otPGS+YlpPTu6br50PmVpS97ptPGS+YlqyYlRtrSVbxBZyCF5pNVaRSu1FKYLoBAyZGDssV21w2AvEDFS81xFM6QX8fW10M8ywfifd282BtHgShAPQVI4t9L/SFv87W/Skq5X9lFNGY50WSNuKMAQf5/HUggkv7q13XINxAMYnRfZkHSZYxgMB7uPo/w9NTtleRzIJIXWRG7VlIIP66gHsbu032+bq3H+QzDriMd6ORiBIoH+Fztf6jwpC1jinLT6fLzM+fZVKsAWAxszwNghsDc2FbhgkHeBL3Xd9t4i8/jtarHIvjB83VfT0qUsdRlk1CCOeLmpUguiSGDRuC9qNtDxxkcGAIqL5F8YPm6r6elCTGtc7qufKLjzr0zFPNc7qufKLjzr0zFdvkfZ6fCvYoz6zOVrnUR7nufHL5tayOtc6iPc9z45fNrXn572EeLkzZRxLD1SLtI7EtIcDnrXfgnGzPG5/7UNRZ6pOkR3Tu8skgKQ7JjRtnKs7YION4IU8P/ADU1y+A6yOffrT0mGp426e5X6o/CuWaTVmWU7FNh6qegqpXYkIOxnagDZ2ECLnJ34UY+mo3lF1RtFmt51j5/nHilVRzZ2dpmaRQctj2wg/FgVofW6e5X6oo63T3K/VH4VrVKKdydIpVpy803spJbxNtlIWMJLsxqd+M7HZOTjJ4bgBwyUoeqforQW6TmfahRRuQjsuaMTjc28FWYfrz3qvXW6e5X6o/CjrdPcL9UVk4JpLcRpFVXqu6KDkGbttv2o42hHzfDPDZ3YqN1Tqn6fcXKGGUxgRSK0ksbbK5dDkKuSxwDgbh3z3751unuV+qKOt09yv1RWKoxTuTpFIbqh6TA1sUuGlWN32tlHL9lFINs5VQcs2/Hf4U7m6rmiMxZhMWIVSeaPBW21HbdDb6tnW6e5X6o/CjrdPcr9UVMqcZO7GkVPT+q5okKBIufVRjA5tjuACgZLE7lUD5AKg9K5Z6bLtGe5EcQuZ5ljKyc5IxuXniZtlSFVSVOyDkld+AMNpPW6e5X6o/Cudbp7lfqj8KRpxTuNIg+S2rQXUl1LbOJIy8QDAMBkRJkdkAakb7ui08ZL6PLSGlYF1dqBjDQHtSF3xAbjjBO7eOjI74pe+7otPGS+jy1sIIHTP0hb/O1v0tKvFZpHazrqEUlq4MjPq5MUxYxEJcopVcb4iwx2QyMqCQcnN00zlDHJIIZQYLnf7BJgMcDJKMOxlXG/Kk46cbxUkkvUVq+gQzsJBtRTgYW4iIWUD3JOMOnfRgRuqVoqCCm6fFdrqsIuhGcWtyqTRkgS4ltskxkexsMjIyw7Lcd1NORfGD5uq+npVkvP0laeT33nLKq3yL4wfN1X09KkkxrXO6rnyi4869MxTzXO6rnyi4869MxXb5H2enwr2KM+szla51Ee57nxy+bWsjrXOoj3Pc+OXza15+e9hHi5M2UcSz8ve4j46z9JhqcublUIByWY4RFGWY94D4hvJO4DeSKg+XvcR8dZ+kw1KaZoollnmMs6vtmIbEmyAiqpCgY3b2JPfPHgK5SclFXZZSuOdqbweb9l+ZRtTeDzfsvzKSgsyxQc5fjbLjfPDu2CAScMd2T0ZO41517TWiRCtxcttSRoytLlSrnDA4APDvGtXTO9jLRPOmapHPznN59jbYbOMbXxEEhh0ZBO8EdFKrNI8hSCPnCnbsW2I1O7CbWDl+nZA3DjjIyy08YecLuAEWAN2MIcY71L6LyUsutYmKSZMSO2zPcb2ZQ7HAk3ksSfjJrKVS0U95CWseda3fvMf25/KpvqMs8EbSSxxhV70rMxPQqqIssxO4Acab6Tyahdn52OVRiIqDNdKOyjUtxIOdosMFiRjGB0tRaW63SmBZAuxKCJGmPZxyKhZRKT0FgGHEHiRWHSsnRQ9tdUVrdZpFaPaA9jxtOGzjmwF3s+RgAZyadwWt6yhjFEmd+w8rbajoDbKFdrHHBIzwJ41DaVp0M72yTxrIgW7cKwyAwlQBvlAYjPxmpq75O6bHs7VtFliqgBASdplXPyZYb/jrKpVs7IhI99Y3nuYPtJPyqhtZ1Se3kiRoo5C8kSvsSN7EkjrHzjFkA4sMLnLb8bgSJaw5N2Ei7XWaJvIwypnccZ7FmGM56eiqqkSrblVAAGoFQB0KuphFH6lUKPiAFYxqtuxNkTWm903fzofMrSl93RaeMl9HlpLTWHXN2M79qA46cGJcH/g/QaVvu6bTxkvmJasmJWbS1ukueu0HPxRzainMKFWVFkuDtsrE4k3x52TsnsiATuFWhJbPUISu6RQeyRgySxuD0qcPG4O8HceBG6qnbtdJdgWjqefl1R5IpmbmiYLkKuwQCY2IbeRkHiQTvqSHW93KciSzv0X/SlwE6CCMpPESP9Q3dBoCRWK9te0LXkG4bDFRdRL8THAnA7zYb42NSmlatBcqWgfa2ThlIKuje5ZGAZT8oqHXXprbsdRUbHAXcSnmj4yPe0J75yV3cRkCpDUNFgnZZlJSYLiO5iIDhTnG/esib87LAj4qATvP0laeT33nLKq3yL4wfN1X09KkrPrsalbpdc2+zb3mxOmV5zMlpkNEc7DLgcGIO1uxwqN5F8YPm6r6elSSY1rndVz5RcedemYp5rndVz5RcedemYrt8j7PT4V7FGfWZytc6iPc9z45fNrWR1rnUR7nufHL5ta8/PewjxcmbKOJZ+Xx/uRz79aekw1LaTr1vEZlkZgTMzDEcrAgqmCCqkH9R6KhuqLCr2Do4yrS2qsOGQ1zECPoNUfXNJ0G3neE2UzMhAYiZwN4B3ZfJ3EVyk4Kasyyma1HygsVKkO/Y7WPYpv8AEcn/AC6j+U/KO3eJBEZHYTRHZEUoOAe+yhR8pIA6SKzN7Dk6I0drWfLgkIJJCQAzLknnQOKnppQaZyc5rnOt5sbWzs7cu1nGffNnh8da1QinfWZaRoliwVZGkkj25MEqrqQoC4Vc57I989J4VGvqKSRQo8haDmbUPby2pKbcbIXDbVuxO0ox07JXIwcEUy203k26u3W8y7ADEF5MkFlXdsyEcWHEivemaTydnkEa20ysdrG08mDsgse1lPQDWxwTt4EJl0j16QovPSrJvhYxGBwiFCWOyetySyssZUkDfk7sADt9rBeeMRsZH5udeckRoo1BmUoXJRAcIB2KjJI+Uigi15N5x1tPj3W3Jj5fbdr/AIpW90/k5HIyG2nYqxUlXfGQcHtpQePxVHRRJuaJZ3kNtLBtSF1WK4Uuqs52maJskRg7OSGP6qkrvlDYyMrGSUbJB3QT4OGVwDmLhtIp3Y4VluoaRyciCZt5m5xFkUK8vatnGdqQd47q7/ZHJzmOe63m2dvm9nbl2toDax7Zs8D36iVJSdyEzV4OVFkgwHkxkn2i46SSf8vvmqnpZE20GIjiF3cTZfsHk/vkk8QVWwQvaEsRv4DpIqdhpHJyUSEW8y82hdgzy9qCASNmQ9LCvFhpvJyWVI1tp1LsqqWd9naYgAbpSeJ71I0Yxdxc0DR40N5eSq20W62Q4IIxHGSOHTmQ/QKeXvdNp4yXzEtQfIXTIraS+hgXZjS4j2VyWxm3iY7ycneTUvqs4S5ss57KaRRjvm3m/wCN1bSO8hdL/SFv87W/Skq2arpMFyoWdA2yco3B426HRx2SMO+COFVTTP0hb/O1v0tKvFSSVh2u7Tc4e7t/fFANzGP9SAezLn/EvZY4qcE03sLJVTn9IlRUY5Nue5nI4qFG+3k6CVAwe2UkbrfUJqXJxWczWzm2uD20iKGWTHRJGexf5dzd5hUEEdZavz2pW6PFJDNHbXnORuMjDSWmyyOOxkU7Lb1O7GCAajuRfGD5uq+npTrTpLk6tCLqERutpcjbRtuGT2W3OUO5t27KsARkceNNeRfGD5uq+npUgxrXO6rnyi4869MxTzXO6rnyi4869MxXb5H2enwr2KU+szla51Ee57nxy+bWsjrXOoj3Pc+OXza15+e9hHi5M2UcSz8ve4j46z9JhqwHkvZzeyT2ySOScvgAnG7B3jPD46r/AC97iPjrP0mGr7pvtY+Vv3muXRZRW5uRVhIcSWqlUwFCFk2QcsR2BUkZYnp4mvPqH0/2vrb2Pttnbfa2u12tra2uHRmrTD27/Kv8Io/zf9h/fUklWHIbT17GO2wr7nDO5LAYbALMSN6jpFC8i7CH2SC22HH+JnkbGQVIwznoPRVpn7ZPlP8ACa8aj7Wf1fvFAVj1vtMG8WnZY98k2c44429n/j9VdPIXTpOzltdp27IlXkUEk5zhXA/4q3twpK07RfkFAVU8i7CX2632hHiNNlnXZVeC9iwJ40eouxxzPWw5r2zY2m2trGztbW1tcPjqz2X+P57f+K5/nf7P/NAVkci7CPdFb7Ik7B9pnYspwSvZMSO1+KuryH06I85FbbLoQwYvIwUqcg4ZyM/qqzXnFPnivd57W3yGgKByc7q1HyiL0aGvXKHunTvKm9Gnrzyc7q1HyiL0aGvXKHunTvKm9GnqCEVyHT5BqMUlq+xM76uW29qSJ+buUUKVz2GVwCyYPYqTnGDcLHlCOcEN2htpzuVWO1FIePscuAr7t+ycMO9VbtNOuluDeQkTCOfUE62YqhCyTttmJ8b2JjB2X3HJ7Jas1rf2l9G8LqGIA561mUCRN4I24z8eCGGRwINSSTNFV1dOu7XHWjG4g6baZ/ZEXvRTHjjgEkOOHZLUjpGuQ3G0qFlkTt4ZFMcqfKh3kf6hlTvwdxqCBvefpK08nvvOWVVvkXxg+bqvp6VZLz9JWnk995yyqt8i+MHzdV9PSpJMa1zuq58ouPOvTMU81zuq58ouPOvTMV2+R9np8K9ijPrM5WudRHue58cvm1rI61zqI9z3Pjl82tefnvYR4uTNlHEs/L3uI+Os/SYau+n3KBMFgCCdx3dNVnX9IS7gaB2dFYodqMgOCjq4IJBwcqKr/qEb4T1P71/TXLlhGjwXke2/ZAZIwTuBwMGjrxOc7YY2cZ6M54ZrOPUI3wnqf3r+mj1CN8J6n96/poTc0i4vE2k7IHBJON4G4j/zXnULpChAYEnGAN9Zz6hG+E9T+9f00eoRvhPU/vX9NBc01r2PZztD5On5Mcc0naXabAywBA3gms29QjfCep/ev6aPUI3wnqf3r+mguaNZXaZfJxliRndkGuC7Tnc7Qxs4z0Zzms69Qh+E9T+9f00eoRvhPU/vX9NBc0a8u0ymDnDAnG/Ar3eXaFCAwJI3Y31m3qEPwnqf3r+mj1CN8J6n96/poLkhyc7q1HyiL0aGvfKHunTvKm9Gnpbk3oC2iyASzTNK4d3mcO5IUKOywM7lHGoLqn6s9qtnPGoZo7oHZbIBBhlBG7huJ31MYuUkliyB5NycvIrnnLKVVEjXMk/OBnidnk2oV5vbBUhSVLp3huPR2aWC4dIr2NrS7BPNHnArnvtDMuOcXvqfi2l4U+5JctLW+GI22JgMtA5AfdxK+7X4xw3ZAqcvrKKZNiZFkXcdlgCARwI7xHQRvFTKLi7NWaJIEatdWm68U3EI/wCpiQ84vjYVHDo2489HYjO6Qu9Ptb1ElBDEA81cROBImelJF4fJvB4EEZFR7W13ae1bV3bj/LY5uox3lY7plzvwxDAcC24U2s7eKQPPpcqwybXsqbPsbSDOY54dxR9+9hsv8ZrECtpDcpqVulxIkqi3vObl2dmVhzlntCRR2GRuwy4zngMb4zkXxg+bqvp6VIWOpSS6lbpPC0UsdteFt+1EweS0w0b7todicggEdI3gmP5F8YPm6r6elSSY1rndVz5RcedemYp5rndVz5RcedemYrt8j7PT4V7FGfWZytc6iPc9z45fNrWR1rnUR7nufHL5ta8/PewjxcmbKOJpNFFFcsWAooooAooooAooooAooooAooooArOurb3Jb+UDzUlaLWddW3uS38oHmpKsZLt4cS9yJYMyGNypBUlWByGUlWB74I3g1pvI3qpuhEWo9mnAXAHZL89R2w/1Dfu4HjWYUV12VZFSyhfcte8qwqOJ9UWV5HMiyQurowyrKcqf11HavyeimcSqzQXAGBcRYEmz7hsgrIn+lgeG7FYBya5S3Ni+1bPgE5eJt8T/ACjoO4dkMHdxra+SXL20vcIDzU5HtLnefmNwfcM4G/ju6a5jK8gq5O/u1rf/AHAtQmpHjTo7oapD10IsrbXKh42OJBzludvYO+PvYJO8HBNMeRfGD5uq+npVn1fQ0mdJlYxXEXtcy9sBnJRhwdCeKnvnGDvqB5NaZNbyW8VwVMgh1BmKdqecu4ZAR3tzDd0VSMzEdc7qufKLjzr0zFPNc7qufKLjzr0zFdvkfZ6fCvYoz6zOVofUu5V2VnDOl1LzbPKrKOblfI2FGcohHEVnldzWGW5IspgoN2s7kwnos3f1ytJ8J/Y3H5dHrlaT4T+xuPy6wjNGa8z6FH8/T5NnTeBu/rlaT4T+xuPy6PXK0nwn9jcfl1hGaM0+hR/P0+R03gbv65Wk+E/sbj8uj1ytJ8J/Y3H5dYRmjNPoUfz9PkdN4G7+uVpPhP7G4/Lo9crSfCf2Nx+XWEZozT6FH8/T5HTeBu/rlaT4T+xuPy6PXK0nwn9jcfl1hGaM0+hR/P0+R03gbv65Wk+E/sbj8uj1ytJ8J/Y3H5dYRmjNPoUfz9PkdN4G7+uVpPhP7G4/LqmdVHlZZXlvClrLzjLMHYc3KmF5txnLoBxIrO80ZrZSzLGE1PTwaeG79kOtdYHKKKK9s0hXc8Pi3j4j365RUNJqzBo3JDqpTQ7MV8Gmj4CUb5VHRtA9uPjzn5a0WDUYbi6t5bd1kja2uCGXxlqcEcQfiOCK+dKWtruWM5ikkjO8ZR3TjgntSO8PoFeJlWZoyelRdvB4fo3xrbxfXO6rnyi4861MxQSSSSSSSSSSSSTvJJPE5oFevQpunSjB9ySNMndtnKKKK2kBRRRQBRRRQBRRRQBRRRQBRRRQBRRRQBRRRQBRRRQBRRRQBRRRQBXRRRQ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798" name="AutoShape 6" descr="data:image/jpeg;base64,/9j/4AAQSkZJRgABAQAAAQABAAD/2wCEAAkGBxETERUUEBQWFRQWFxQXFhUYFhYXFhgXFxgXGBkVHxwcHCggHB0lHBccITEhJSkrMS4uFx80ODMsNygtLisBCgoKDg0OGhAQGyskHxwtLywvLiwtLCw1LCwsMDQtLCwsNiwsLCwwLCwsLCwsNCwsLCwsLDQsLCwsLCwsLCwsLP/AABEIAQcAwAMBIgACEQEDEQH/xAAcAAABBQEBAQAAAAAAAAAAAAAAAwQFBgcBAgj/xABSEAACAQMBAwMLEAcHBAIDAAABAgMABBEFEiExBhNBBxQiMjRRVHN0s7QWFyMzUlNVYXFykZKTlNHTNYGjsbLh4hUkQkNigqFEosHUNtIlRYX/xAAbAQEAAgMBAQAAAAAAAAAAAAAAAQQCAwYFB//EADMRAAIBAgEICQQCAwAAAAAAAAABAgMRMQQFEiEzUXLBEzI0QWFxobHhFSJSgZHwQtHx/9oADAMBAAIRAxEAPwDJqKKMV9APPCijFGKAKKMUYoAooxRigCijFGKAKKMUYoAooxRigCijFdxQHKK7iuUAV2uUUAUUUUAUUUUAVoPUs5KWd5DO91EZGSUKp5yVMDZBxhGA4ms+rXOoYube58eP4Frxs9tqjG2/kbqOLJv1tdJ8HP29x+ZR62uk+Dn7e4/Mq1X0ywxSSybkjR3c8SFRSzHHTuFU/wBdHSvfX+xk/CuZ0572WLC3ra6T4Oft7j8yj1tdJ8HP29x+ZSPro6X76/2Mn4Ueujpfvr/YyfhTTnvYsLetrpPg5+3uPzKPW10nwc/b3H5lI+ujpfvr/YyfhR66Ol++v9jJ+FNOe9iwt62uk+Dn7e4/Mo9bXSfBz9vcfmUj66Ol++v9jJ+FHro6X76/2Mn4U0572LC3ra6T4Oft7j8yj1tdJ8HP29x+ZSPro6V76/2Mn4Ueujpfvr/YyfhTTnvYsLetrpPg5+3uPzKPW10nwc/b3H5lI+ujpfvr/YyfhR66Ol++v9jJ+FNOe9gW9bXSfBz9vcfmUjFyE02O7iRbZSskNztBnkcZVoNkjaY7JG0d4xxqX5O8rbS9Z1tXZigBbKMuATgcRv4U9k7ut/E3f8VtTTlvZKK8OQ+lNMywNHzg2maHMcwAzg9iezUAsBgMACRuqu6t1JZOyMDqeJCjdneTjDYA73bGrRycH9/j8jufTTV0qxDK68HeM3/JDhF9x87anyGvoTgxZHuhuX5NpsLn5CagJrWRBl0ZR3ypA+nhX1TmmV5pNvLnnIkbJyTjBz38jBr0KWeq0euk/T+/wa3RXcfLtFb7qfU2sZSxVSjN0jeAe/uwf+apGp9S2XnuatpULBFdjIzBSrM6gABCQcr3zXoU89UJddNevt/o1ui+4zmuiufzH0V0V60ZKSTWDNL1HK17qEe0XPjh/AtZDWvdQj2i58cP4Frxs97GPnyN9DFl45Z/o698lufNPXm161itElmSMKscWTzSEklVAUDZyzEnAAySSB0165Z/o698lufNPUVa6It5LbpJLPGIbWKWPmZTGRI+0hfI6dkYB6AT3zXLykoq7LJK2ehzyrzjiG32jlYetoZGRN2A7HcXPEgbhnAzjJcepeT36L7nBSfqHXw7UvvstHqHXw7UvvstVOme/wBDKwp6l5PfovucFVXlxJPZxsLcwzTLG0rA2kIjjiQEl3I4FtkhV6SD0A1ZJORCgH+/alwP/Wy1U5iW0WSRjmSayaWVzvZ5Ht8s5PSeA+IAAYAArKNV7xYs2r3VrbANJEhLNsRxrCjPI54Iqhd5+Po4mmN7ygt7ZlW+shbbaSNFlYJDI0ZQGNQmTtnnFwOnfTrTeTEN3cT3E7y85DM0UJSRo+aj5uMlV2TxJZiTx3/EKY6ByeS+kL3ck0jWbNFbtzjKybMkqmTIOWdgqAk+4FWzAUvdeht1R72wNtFISqOyQuS+wzrHsJkhmCkAd/Ar2+sxxCNrzTxaxSkgSOLc4YRPLssq9kCVjYYxxwOmmmhcnUvLy7jupZ5FsJ0W2zM4ZNtTIWJByzAvgMckBQK8aRoC3moXlvdSzyRWEkBtgZX2laZGkZy2csQdwJ4ChI8udchhVJLuw63t5GCiaRYNxYEqWQdkucd7dmuS65GkYnm05obYuimaRIF2FdxGsjIeyVckHeMgGoyw0gXWr3dhczTyW1nzM0KtM+0JJEhbaLZy2yc7OeG0a8x6SLrV7nTLmWeSzgjS4VGlcsXdYMBnzllUkkA9LUAvyevlm1KWSOBoI2tICgZVQunPT4l2RwDdGd+BU/J3db+Juv4rao630xbfV5kV5HBs7ZsyO0hHs042QTwHY5x8ZqRk7ut/E3f8VtUEd5VuTl6UmhlmeESdaujQljDIGefnGK852LhXymQ2N3Hoq5rqyYBkWSMd9kJX5dtNpMfHmqtoA/8AyMQO8GwvAR0EdfLuq0nRLfOUTmjxzCzQ7++RGQD+sGpJHVtcxyDMbq46dlg2PopWoa60MklhIrt0GaJWYA9AdNhx8uTSXM3UeAqyY78cyTj9YuNl8fErE0A5uow90sb5ZOYdihJ2SRIgyVzg7iRvqu9T8+xW2fAbbzs1SGk6hJJqDq6nsLbcxhlhyWl3rh+2xsg7Skjs/iqO6n3tVr5BbecmoDCj0/K37zQKD0/K37zQK7rJ9lHyXsUJYs5WvdQj2i58cP4FrIa17qEe0XPjh/AteXnvYx8+RuoYsvHLP9HXvktz5p65yT7oXyK3/iau8s/0de+S3PmnquaXy4022mjaa6jw1pCg5vam7NWYlTzQbZO8bjiuVqpuDsWViXrXrN5CuwpbCSqCCoMcjbGxLhjjsdlt/EZ3DeaZ/wBjSAsQd8ksgcLhQIXkdmPTlyCoJ47lxjG+LbqtaIDg3W/xFx+XQeq1onhX7C4/LqmlNK1jPUXSbtT8h/dWUt+gf/5w9GqwTdVnRcEddb8H/IuO94uoPkhq9l1ra9c3dsnNwwARNcQg7SxqNpxtdBG5Tw4nfjGdKnLvRDZe+SP/AFXlT+biqO6nvG78ol89NUbyc5daZCblZbuFSbgsDtbSspiiwwZcgjII3HiDURyA5faejXfXEyQhp5GjLH2yNpJSHGBu48Ojd36umJZOQ36Q1fymHzK0nyL/AExrXz7LzDVA8juXGnR3upvLcoiTTxtEzZAdVTYJG7vr+6k+SnLfTo9T1SWS4RIp3tjFISdl+bjKPjp3E0BKcl//AJLq3irTzUVedB/+U6h5JD+6CoXk7yw09Nd1G5e4jWCVIFjkJOHMccStj5CK5pHK6wTlDeXTXEYt5beONJc9izqsBK9/oP0UBbb/APTUvkNt5+5r3J3db+Ju/wCK2qLstctrvVp5LWRZUWzt0LLnG0Jp2I+hhUlM4F9bAnBMV2B8ZzbnA/UCf1VBHeVLRbZOvBNiMEQ3MRSKYxXDMbrbEmDsBhhSO2IzVpN8UXfcPFvHdcAZQO9tpsA/KXb9dQmiRK+oRK6hlNjeAqwDKf78u4g7qtS6JAMc0Gh2RgCF2jTHi1PNn9ampJOw3cx3iOOROhopQSf9rAAfXNdOrxKuZQ8I6edQqo/370+hqj5uTx2mdTG7sMbbx83KR3ueg2Wx3txxXlUu4sBeeAHSHS6T5DzmzOf1E8KggdJMr3qlGDDrZsFSCN8qdIqu9T72q18gtvOTU+0W8MmovlFUi2BLiKSEsTLgqyyKG2l2c8T24pj1PvarXyC285NUgwo8T8rfvNAoPT8rfvNArusn2UfJexRlizla51DDi3ufHj+BayOr11NdDvZ4p2tb5rVRKAyiMPtHYB2s7QxuOP1V5efNjHz5M20cWbVcqJEZJAGR1ZWU8CrDBB+Ig1CepDT/AAWL6P51Utb0TVbaLnTq0jjnIUKiFVOJZUjznaPDbzw6KnzyVuvhS6+rF+FcwWR96kNP8Fi+j+dHqQ0/wWL6P50w9St38KXX1YvwrvqVu/hS6+rF+FAPvUhp/gsX0fzo9SGn+CxfR/OmHqVu/hS6+rF+FHqVuvhS6+rF+FAP/Uhp/gsX0fzo9SGn+CxfR/OmHqVuvhS6+rF+Fd9St18KXX1YvwoB96kNP8Fi+j+dHqQ0/wAFi+j+dMPUrdfCl19WL8KPUrd/Cl19WL8KAf8AqQ0/wWL6P50epDT/AAWL6P50w9St38KXX1Yvwo9St38KXX1YvwoCb03Rba3JNvEkZYAMVGMgcBTPUv0lYfJe+bSqrbaJqcs9zHHqsqLBIiAtErFtqJJM7iAO3xj4qc23JzUIbu3eTUOff2ZI+cg7FS0TMSQJMkEJjiKA8aZBELtJWMQPN3MfNiVredibraEwyFD9qV7bHDfVsW7K5PPTxbsgXEQljX49tOP65Kik5Uyxzc1qFmscjAiN1dWSbvqjOAM787DEHfwNKWmt6SzsgfrWYHDRkyWjq27iuVU8enPGpsSTtreysAVEMy9LxS4+hWBH/fSn9pqM84ksWBk7aErj56Fk/wC6mEuh7ZDrIkg6GkjRm/2yxFGX5d5pPmruMbudG/8Ay5UuF+XE4WTHxBqggXguo5L1WjdXXrZ96sGHtqd6oDqfe1WvkFt5yapLSLqR9QZXUZW1yX5p4ixaXeCrkndgHIJHZ1G9T32q18gtvOTVIMKPT8rfvNAoPT8rfvNArusn2UfJexRlizla51Ee57nxy+bWsjrXOoj3Pc+OXza15me9hHi5M20cS0cu+4z4+z9Khqwmq9y87jPjrP0mGpiKSaVm62jR0UlS7yNGpccVXEb7WOBO4Z3b8HHLNpLWWByaKT60vfeoPvMn/r1F3eqyxXEcM0UYDbZkkWZmWICN5BtbUSjfzZ3Z3Ded3HFTi8GTZkvXab2wupV244UCHtDLK8bsvQxQRNsg9AJzjGQOFKm0vfeoPvEn/r0047xZnqioK45QmKZo541VVQnnEl2laUPGggXaRMt7IMnOB08Dh7C7lQXvbJGO8oF29nP+Ha64XaxwzgZxwFS5JCxIV2mJJH/X2e4En2I8BvP/AFNQq8pGj21unhjd5AtuXzENjYBMsgZzs43nAOd6ruJ3QpJ4CxZ67UONTsfhaL61t+FeZtQhZWFrfrcTY7CJDbkk9GSEOyo4lsbgDx4VHSIaIjyd7q1HyiL0aGpC+7otPGS+jy1B8hZXZ7xpSC5lg2yBgFutYMkDoGeipy+7otPGS+jy1sHeSd5axyo0cqK6MMMrDII+SqHyo5C7SjZVrqMHcjSAXUI355mZu3Xf7VISO8RUpY6ncvqKB5BzLdfqsSrgDraWOIOzcWYksegDIq3Vkm07ok+dJbC7sw0tpNJzanDtHzkUsXTszwnBjO/jvU9BqU0vqp6jHjnGjnX/AFoAx/3Jj/zWx6voMU5D5aOZQQk8Z2ZFB6D0Ou4diwI3Vl/K3kJsksQsLEj2dFxZvwHsiDLWzk/4l2k+TO70qGWUpfblME/Hv/dv++ZrlB/4skLbqoWMxU3loyuN3OJsuUyMZDdjIvE8N/y1K6Lyn0qOUCC4RIUt4o0Dl1I2ZJTs9mMkgMO/xrGtS0+WCQxzoUfGQNxDKeDqw3MpxuIprXo/ScmrLSpSdn+/k1dLJamjp6flP7zQK5XRXtQjoRUdysaW7u5ytc6iPc9z45fNrWR1rnUR7nufHL5ta8jPewjxcmbaOJNdVlyNJuCpIIMBBG4giePBBpaKfSktI5utpQhcxbKs4KssvM5xzuME5YY4jozupHqsIW0m4CgkkwAADJJM8eABU5FBpnNKjB8bUUhGxcZ24221J7HoYndXJVcFj+i1E8vaaaJAhhYZlMQJmcAsGiXcDJk5aYD9RPezBXtlGyW8TLtRtqGwynJ2k52dNkknJGyAu/oGKtiXNgMYLjBBHsc/EGI+578KfQe/Vajjkk2JNhxHDec6OwbnJD10xLBMbQRY3J4ZY8Nw7LTFN7zLUTGq6fp8M8ULWoYyx3EgIJ3GHmuxxni3OgD48Dp3PF5N2TW4kFuilotsDLHBK5453479K3OoWkjpI8UzOgZUJgn3BmRmHa9JjT6vxnPuTWoBEURJgAhVRzE3ucAdrWFp6tTGoq1jaxyXOmrIiuvNTnZZQy55mM5wRjOamNJuNPuFBisozkbRHNQEhcITnBPZDnFyvH4uFRmlRyI9pcTI6iMFBGqF3VWgYM7hc7yyoMDtRx3k4lYHskVVWO52UVUHsU/aKQRGTs5K5HDp6azcH4i5zU7G0a25yO2ijYS22CI4toZliIOV4HBrmgoDfSZAPsXSM+9V51S/i63ZIIrhm24WwYZMnm3jOMsAB2KY3kcN5qNk0+cOjtt7bCUyczslU2o+bWIbUke0BtZ2iDkoThSVKlCTTFyz8zM1wCYysQaUcI8FdmHYbsXBwW5zGQx74G40w1QsZYC8XNHFwNnKscAxYOV3b+OPk4cAxkEpaTZ66VHBwMRF0Yl22lc3GMhmUgFSOwIOQ25rdWs7TwGFZl2YTC8kpjKrjm8ShRK2XwhwMbywycUVNi425B9veeOh9Fhqdve6bTxkvmJai+SkCpcX6LnZWeEDJycC1g4npNSl73TaeMl8xLVsw7yB0r9IQfO1v0uOrvVI0r9IQfO1v0uOrvUkhQwyMHeDuI6PkoooCoa5yIidCtusfN9ketXHsO0R20TDsrZ+PZJuOd6msf5TcnxbFiH2QDvgnKR3CDGQR2WzOv8AqjJPxca+j6gtTt0e+hEiK463uSAyhh7bbb99b6GU1KEtKD+TGUU8T5tBB4V6FO9ZUC5uABgCecADcAOcbdTQV2lCo6lKM33pMpSVm0crXOoj3Pc+OXza1kda51Ee57nxy+bWvLz3sI8XJm2jiWTqiKxsHCNssZbUK2AdluuYsNg8cHfimh0DWfhcfcoPxp9y97iPjrP0mGrEa5csFO/sDWfhcfcoPxo/sDWfhcfcoPxq4V2gKd/YGsfC4+5QfjXpeT2sH/8Ab7+AAsYCSe9xq3V6iO99oZGyAO36Ww+CgLA4xwoSioDkzrhO7VoyOy39aQ5BXtgcLsjHxtXkaBrBAI1cEHBH9yt94PAjfvB6CKlIYLJ4RLdOouF2uuHZyLpJ9wEaDthg9qF4hVwG2qlbRnMURlGJNn2Qdlnb2UL7W0OO0d2N284rKUbAqv8AYGsfCw+5QfjR/YGsfC4+5QfjVwrtYkFO/sDWfhYfcYPxo/sDWPhcfcoPxq40UBWuR9jNDJdrcTc/K0sbNLzax5zCgA2V3DAAG6pW+7otPGS+YlpPTu6br50PmVpS97ptPGS+YloSQWlfpCD52t+lx1dqz/SNGmjZLu2czbJvAbZ2AHss20/NtjsWOwOxbdk8V3mrdpOtxTkqu0kqY5yGQbMqZ744Ef6lJB79SSSVFFFAQ+svO00NvDKIRIkzvIEDyBYzENlNo7Kk87xIbhwqt8iyc2+0zMQmpjadizEC+jAyx3k4HE1Z7ru+28Refx2tVjkXxg+bqvp6UBjWud1XPlFx516Zinmud1XPlFx516Ziu3yPs9PhXsUZ9ZnK1zqI9z3Pjl82tZHWudRHue58cvm1rz897CPFyZso4ln5e9xHx1n6TDUzfXgQhFG3M+1zceQM4xl2P+FFyMt8YAySAYbl73EfHWfpMNPDY2Mt3L13BFM3Nw7BkgEuBtSDAJU4yzAY6Sa5WUtFXLKJAWd175bftPxrosrr3y2/af8A2pGx0LR5va7G24ZG1aImRhTkbUYzudfrCoflTp2jLa3IitrVZlhn2SttHtK6bacQnYkOv/GarqrJu2v+DLRQ+06/led42CGMLlJU2gHYEBwAScqMjsuBOccM1IW08juRbKGCEhpGcogcbiikI22w/wAW7A4ZzkBkBiTd0RS4+mOm0Ol6bDbWhksonMsa7xHHxWBpnY5xnIRuGSSflNbOk+1PeEtZOdbXeMc1a4AK5MspbB/1c3tZ47wemm+pyzwxl5EjPAACaRnY/wCFFHM7z/MnpNM59P0tVZ2soAits7ZWEKRzfO7WSdw2O/jea8XmlW8F3H1vDHEGgkJ2EC5IeMDOPiJ+k1h0sibClvq6i2We4HMk4Bj2g5DltnmwRjbYtuGONeUFy42uurKEHeImQysg6AzrcKGbv4UDo38Sjp9rHIbRZUV1564OyyhhnYn6DUlfx2MU3NGzhJ2I3BEKY7OTm8E7GBjjknfwrKpUadkQkNOYufD7H7u//t1F6rqN5BJEFltrhDNbpMyQOgRJpUjGG64bMh5wEDBAGScbsz3JmOyu4edFnCnadiYkPbxRyjigPCQcR0bsjBNWkjVbYqoCqNSAAAAAA1YAAAcKxjUelZiyJ7Tu6br50PmVpS+7otPGS+YlpPTu6br50PmVpS97ptPGS+YlqyYlRtrSVbxBZyCF5pNVaRSu1FKYLoBAyZGDssV21w2AvEDFS81xFM6QX8fW10M8ywfifd282BtHgShAPQVI4t9L/SFv87W/Skq5X9lFNGY50WSNuKMAQf5/HUggkv7q13XINxAMYnRfZkHSZYxgMB7uPo/w9NTtleRzIJIXWRG7VlIIP66gHsbu032+bq3H+QzDriMd6ORiBIoH+Fztf6jwpC1jinLT6fLzM+fZVKsAWAxszwNghsDc2FbhgkHeBL3Xd9t4i8/jtarHIvjB83VfT0qUsdRlk1CCOeLmpUguiSGDRuC9qNtDxxkcGAIqL5F8YPm6r6elCTGtc7qufKLjzr0zFPNc7qufKLjzr0zFdvkfZ6fCvYoz6zOVrnUR7nufHL5tayOtc6iPc9z45fNrXn572EeLkzZRxLD1SLtI7EtIcDnrXfgnGzPG5/7UNRZ6pOkR3Tu8skgKQ7JjRtnKs7YION4IU8P/ADU1y+A6yOffrT0mGp426e5X6o/CuWaTVmWU7FNh6qegqpXYkIOxnagDZ2ECLnJ34UY+mo3lF1RtFmt51j5/nHilVRzZ2dpmaRQctj2wg/FgVofW6e5X6oo63T3K/VH4VrVKKdydIpVpy803spJbxNtlIWMJLsxqd+M7HZOTjJ4bgBwyUoeqforQW6TmfahRRuQjsuaMTjc28FWYfrz3qvXW6e5X6o/CjrdPcL9UVk4JpLcRpFVXqu6KDkGbttv2o42hHzfDPDZ3YqN1Tqn6fcXKGGUxgRSK0ksbbK5dDkKuSxwDgbh3z3751unuV+qKOt09yv1RWKoxTuTpFIbqh6TA1sUuGlWN32tlHL9lFINs5VQcs2/Hf4U7m6rmiMxZhMWIVSeaPBW21HbdDb6tnW6e5X6o/CjrdPcr9UVMqcZO7GkVPT+q5okKBIufVRjA5tjuACgZLE7lUD5AKg9K5Z6bLtGe5EcQuZ5ljKyc5IxuXniZtlSFVSVOyDkld+AMNpPW6e5X6o/Cudbp7lfqj8KRpxTuNIg+S2rQXUl1LbOJIy8QDAMBkRJkdkAakb7ui08ZL6PLSGlYF1dqBjDQHtSF3xAbjjBO7eOjI74pe+7otPGS+jy1sIIHTP0hb/O1v0tKvFZpHazrqEUlq4MjPq5MUxYxEJcopVcb4iwx2QyMqCQcnN00zlDHJIIZQYLnf7BJgMcDJKMOxlXG/Kk46cbxUkkvUVq+gQzsJBtRTgYW4iIWUD3JOMOnfRgRuqVoqCCm6fFdrqsIuhGcWtyqTRkgS4ltskxkexsMjIyw7Lcd1NORfGD5uq+npVkvP0laeT33nLKq3yL4wfN1X09KkkxrXO6rnyi4869MxTzXO6rnyi4869MxXb5H2enwr2KM+szla51Ee57nxy+bWsjrXOoj3Pc+OXza15+e9hHi5M2UcSz8ve4j46z9JhqcublUIByWY4RFGWY94D4hvJO4DeSKg+XvcR8dZ+kw1KaZoollnmMs6vtmIbEmyAiqpCgY3b2JPfPHgK5SclFXZZSuOdqbweb9l+ZRtTeDzfsvzKSgsyxQc5fjbLjfPDu2CAScMd2T0ZO41517TWiRCtxcttSRoytLlSrnDA4APDvGtXTO9jLRPOmapHPznN59jbYbOMbXxEEhh0ZBO8EdFKrNI8hSCPnCnbsW2I1O7CbWDl+nZA3DjjIyy08YecLuAEWAN2MIcY71L6LyUsutYmKSZMSO2zPcb2ZQ7HAk3ksSfjJrKVS0U95CWseda3fvMf25/KpvqMs8EbSSxxhV70rMxPQqqIssxO4Acab6Tyahdn52OVRiIqDNdKOyjUtxIOdosMFiRjGB0tRaW63SmBZAuxKCJGmPZxyKhZRKT0FgGHEHiRWHSsnRQ9tdUVrdZpFaPaA9jxtOGzjmwF3s+RgAZyadwWt6yhjFEmd+w8rbajoDbKFdrHHBIzwJ41DaVp0M72yTxrIgW7cKwyAwlQBvlAYjPxmpq75O6bHs7VtFliqgBASdplXPyZYb/jrKpVs7IhI99Y3nuYPtJPyqhtZ1Se3kiRoo5C8kSvsSN7EkjrHzjFkA4sMLnLb8bgSJaw5N2Ei7XWaJvIwypnccZ7FmGM56eiqqkSrblVAAGoFQB0KuphFH6lUKPiAFYxqtuxNkTWm903fzofMrSl93RaeMl9HlpLTWHXN2M79qA46cGJcH/g/QaVvu6bTxkvmJasmJWbS1ukueu0HPxRzainMKFWVFkuDtsrE4k3x52TsnsiATuFWhJbPUISu6RQeyRgySxuD0qcPG4O8HceBG6qnbtdJdgWjqefl1R5IpmbmiYLkKuwQCY2IbeRkHiQTvqSHW93KciSzv0X/SlwE6CCMpPESP9Q3dBoCRWK9te0LXkG4bDFRdRL8THAnA7zYb42NSmlatBcqWgfa2ThlIKuje5ZGAZT8oqHXXprbsdRUbHAXcSnmj4yPe0J75yV3cRkCpDUNFgnZZlJSYLiO5iIDhTnG/esib87LAj4qATvP0laeT33nLKq3yL4wfN1X09KkrPrsalbpdc2+zb3mxOmV5zMlpkNEc7DLgcGIO1uxwqN5F8YPm6r6elSSY1rndVz5RcedemYp5rndVz5RcedemYrt8j7PT4V7FGfWZytc6iPc9z45fNrWR1rnUR7nufHL5ta8/PewjxcmbKOJZ+Xx/uRz79aekw1LaTr1vEZlkZgTMzDEcrAgqmCCqkH9R6KhuqLCr2Do4yrS2qsOGQ1zECPoNUfXNJ0G3neE2UzMhAYiZwN4B3ZfJ3EVyk4Kasyyma1HygsVKkO/Y7WPYpv8AEcn/AC6j+U/KO3eJBEZHYTRHZEUoOAe+yhR8pIA6SKzN7Dk6I0drWfLgkIJJCQAzLknnQOKnppQaZyc5rnOt5sbWzs7cu1nGffNnh8da1QinfWZaRoliwVZGkkj25MEqrqQoC4Vc57I989J4VGvqKSRQo8haDmbUPby2pKbcbIXDbVuxO0ox07JXIwcEUy203k26u3W8y7ADEF5MkFlXdsyEcWHEivemaTydnkEa20ysdrG08mDsgse1lPQDWxwTt4EJl0j16QovPSrJvhYxGBwiFCWOyetySyssZUkDfk7sADt9rBeeMRsZH5udeckRoo1BmUoXJRAcIB2KjJI+Uigi15N5x1tPj3W3Jj5fbdr/AIpW90/k5HIyG2nYqxUlXfGQcHtpQePxVHRRJuaJZ3kNtLBtSF1WK4Uuqs52maJskRg7OSGP6qkrvlDYyMrGSUbJB3QT4OGVwDmLhtIp3Y4VluoaRyciCZt5m5xFkUK8vatnGdqQd47q7/ZHJzmOe63m2dvm9nbl2toDax7Zs8D36iVJSdyEzV4OVFkgwHkxkn2i46SSf8vvmqnpZE20GIjiF3cTZfsHk/vkk8QVWwQvaEsRv4DpIqdhpHJyUSEW8y82hdgzy9qCASNmQ9LCvFhpvJyWVI1tp1LsqqWd9naYgAbpSeJ71I0Yxdxc0DR40N5eSq20W62Q4IIxHGSOHTmQ/QKeXvdNp4yXzEtQfIXTIraS+hgXZjS4j2VyWxm3iY7ycneTUvqs4S5ss57KaRRjvm3m/wCN1bSO8hdL/SFv87W/Skq2arpMFyoWdA2yco3B426HRx2SMO+COFVTTP0hb/O1v0tKvFSSVh2u7Tc4e7t/fFANzGP9SAezLn/EvZY4qcE03sLJVTn9IlRUY5Nue5nI4qFG+3k6CVAwe2UkbrfUJqXJxWczWzm2uD20iKGWTHRJGexf5dzd5hUEEdZavz2pW6PFJDNHbXnORuMjDSWmyyOOxkU7Lb1O7GCAajuRfGD5uq+npTrTpLk6tCLqERutpcjbRtuGT2W3OUO5t27KsARkceNNeRfGD5uq+npUgxrXO6rnyi4869MxTzXO6rnyi4869MxXb5H2enwr2KU+szla51Ee57nxy+bWsjrXOoj3Pc+OXza15+e9hHi5M2UcSz8ve4j46z9JhqwHkvZzeyT2ySOScvgAnG7B3jPD46r/AC97iPjrP0mGr7pvtY+Vv3muXRZRW5uRVhIcSWqlUwFCFk2QcsR2BUkZYnp4mvPqH0/2vrb2Pttnbfa2u12tra2uHRmrTD27/Kv8Io/zf9h/fUklWHIbT17GO2wr7nDO5LAYbALMSN6jpFC8i7CH2SC22HH+JnkbGQVIwznoPRVpn7ZPlP8ACa8aj7Wf1fvFAVj1vtMG8WnZY98k2c44429n/j9VdPIXTpOzltdp27IlXkUEk5zhXA/4q3twpK07RfkFAVU8i7CX2632hHiNNlnXZVeC9iwJ40eouxxzPWw5r2zY2m2trGztbW1tcPjqz2X+P57f+K5/nf7P/NAVkci7CPdFb7Ik7B9pnYspwSvZMSO1+KuryH06I85FbbLoQwYvIwUqcg4ZyM/qqzXnFPnivd57W3yGgKByc7q1HyiL0aGvXKHunTvKm9Gnrzyc7q1HyiL0aGvXKHunTvKm9GnqCEVyHT5BqMUlq+xM76uW29qSJ+buUUKVz2GVwCyYPYqTnGDcLHlCOcEN2htpzuVWO1FIePscuAr7t+ycMO9VbtNOuluDeQkTCOfUE62YqhCyTttmJ8b2JjB2X3HJ7Jas1rf2l9G8LqGIA561mUCRN4I24z8eCGGRwINSSTNFV1dOu7XHWjG4g6baZ/ZEXvRTHjjgEkOOHZLUjpGuQ3G0qFlkTt4ZFMcqfKh3kf6hlTvwdxqCBvefpK08nvvOWVVvkXxg+bqvp6VZLz9JWnk995yyqt8i+MHzdV9PSpJMa1zuq58ouPOvTMU81zuq58ouPOvTMV2+R9np8K9ijPrM5WudRHue58cvm1rI61zqI9z3Pjl82tefnvYR4uTNlHEs/L3uI+Os/SYau+n3KBMFgCCdx3dNVnX9IS7gaB2dFYodqMgOCjq4IJBwcqKr/qEb4T1P71/TXLlhGjwXke2/ZAZIwTuBwMGjrxOc7YY2cZ6M54ZrOPUI3wnqf3r+mj1CN8J6n96/poTc0i4vE2k7IHBJON4G4j/zXnULpChAYEnGAN9Zz6hG+E9T+9f00eoRvhPU/vX9NBc01r2PZztD5On5Mcc0naXabAywBA3gms29QjfCep/ev6aPUI3wnqf3r+mguaNZXaZfJxliRndkGuC7Tnc7Qxs4z0Zzms69Qh+E9T+9f00eoRvhPU/vX9NBc0a8u0ymDnDAnG/Ar3eXaFCAwJI3Y31m3qEPwnqf3r+mj1CN8J6n96/poLkhyc7q1HyiL0aGvfKHunTvKm9Gnpbk3oC2iyASzTNK4d3mcO5IUKOywM7lHGoLqn6s9qtnPGoZo7oHZbIBBhlBG7huJ31MYuUkliyB5NycvIrnnLKVVEjXMk/OBnidnk2oV5vbBUhSVLp3huPR2aWC4dIr2NrS7BPNHnArnvtDMuOcXvqfi2l4U+5JctLW+GI22JgMtA5AfdxK+7X4xw3ZAqcvrKKZNiZFkXcdlgCARwI7xHQRvFTKLi7NWaJIEatdWm68U3EI/wCpiQ84vjYVHDo2489HYjO6Qu9Ptb1ElBDEA81cROBImelJF4fJvB4EEZFR7W13ae1bV3bj/LY5uox3lY7plzvwxDAcC24U2s7eKQPPpcqwybXsqbPsbSDOY54dxR9+9hsv8ZrECtpDcpqVulxIkqi3vObl2dmVhzlntCRR2GRuwy4zngMb4zkXxg+bqvp6VIWOpSS6lbpPC0UsdteFt+1EweS0w0b7todicggEdI3gmP5F8YPm6r6elSSY1rndVz5RcedemYp5rndVz5RcedemYrt8j7PT4V7FGfWZytc6iPc9z45fNrWR1rnUR7nufHL5ta8/PewjxcmbKOJpNFFFcsWAooooAooooAooooAooooAooooArOurb3Jb+UDzUlaLWddW3uS38oHmpKsZLt4cS9yJYMyGNypBUlWByGUlWB74I3g1pvI3qpuhEWo9mnAXAHZL89R2w/1Dfu4HjWYUV12VZFSyhfcte8qwqOJ9UWV5HMiyQurowyrKcqf11HavyeimcSqzQXAGBcRYEmz7hsgrIn+lgeG7FYBya5S3Ni+1bPgE5eJt8T/ACjoO4dkMHdxra+SXL20vcIDzU5HtLnefmNwfcM4G/ju6a5jK8gq5O/u1rf/AHAtQmpHjTo7oapD10IsrbXKh42OJBzludvYO+PvYJO8HBNMeRfGD5uq+npVn1fQ0mdJlYxXEXtcy9sBnJRhwdCeKnvnGDvqB5NaZNbyW8VwVMgh1BmKdqecu4ZAR3tzDd0VSMzEdc7qufKLjzr0zFPNc7qufKLjzr0zFdvkfZ6fCvYoz6zOVofUu5V2VnDOl1LzbPKrKOblfI2FGcohHEVnldzWGW5IspgoN2s7kwnos3f1ytJ8J/Y3H5dHrlaT4T+xuPy6wjNGa8z6FH8/T5NnTeBu/rlaT4T+xuPy6PXK0nwn9jcfl1hGaM0+hR/P0+R03gbv65Wk+E/sbj8uj1ytJ8J/Y3H5dYRmjNPoUfz9PkdN4G7+uVpPhP7G4/Lo9crSfCf2Nx+XWEZozT6FH8/T5HTeBu/rlaT4T+xuPy6PXK0nwn9jcfl1hGaM0+hR/P0+R03gbv65Wk+E/sbj8uj1ytJ8J/Y3H5dYRmjNPoUfz9PkdN4G7+uVpPhP7G4/LqmdVHlZZXlvClrLzjLMHYc3KmF5txnLoBxIrO80ZrZSzLGE1PTwaeG79kOtdYHKKKK9s0hXc8Pi3j4j365RUNJqzBo3JDqpTQ7MV8Gmj4CUb5VHRtA9uPjzn5a0WDUYbi6t5bd1kja2uCGXxlqcEcQfiOCK+dKWtruWM5ikkjO8ZR3TjgntSO8PoFeJlWZoyelRdvB4fo3xrbxfXO6rnyi4861MxQSSSSSSSSSSSSTvJJPE5oFevQpunSjB9ySNMndtnKKKK2kBRRRQBRRRQBRRRQBRRRQBRRRQBRRRQBRRRQBRRRQBRRRQBRRRQBXRRRQ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800" name="AutoShape 8" descr="data:image/jpeg;base64,/9j/4AAQSkZJRgABAQAAAQABAAD/2wCEAAkGBxETERUUEBQWFRQWFxQXFhUYFhYXFhgXFxgXGBkVHxwcHCggHB0lHBccITEhJSkrMS4uFx80ODMsNygtLisBCgoKDg0OGhAQGyskHxwtLywvLiwtLCw1LCwsMDQtLCwsNiwsLCwwLCwsLCwsNCwsLCwsLDQsLCwsLCwsLCwsLP/AABEIAQcAwAMBIgACEQEDEQH/xAAcAAABBQEBAQAAAAAAAAAAAAAAAwQFBgcBAgj/xABSEAACAQMBAwMLEAcHBAIDAAABAgMABBEFEiExBhNBBxQiMjRRVHN0s7QWFyMzUlNVYXFykZKTlNHTNYGjsbLh4hUkQkNigqFEosHUNtIlRYX/xAAbAQEAAgMBAQAAAAAAAAAAAAAAAQQCAwYFB//EADMRAAIBAgEICQQCAwAAAAAAAAABAgMRMQQFEiEzUXLBEzI0QWFxobHhFSJSgZHwQtHx/9oADAMBAAIRAxEAPwDJqKKMV9APPCijFGKAKKMUYoAooxRigCijFGKAKKMUYoAooxRigCijFdxQHKK7iuUAV2uUUAUUUUAUUUUAVoPUs5KWd5DO91EZGSUKp5yVMDZBxhGA4ms+rXOoYube58eP4Frxs9tqjG2/kbqOLJv1tdJ8HP29x+ZR62uk+Dn7e4/Mq1X0ywxSSybkjR3c8SFRSzHHTuFU/wBdHSvfX+xk/CuZ0572WLC3ra6T4Oft7j8yj1tdJ8HP29x+ZSPro6X76/2Mn4Ueujpfvr/YyfhTTnvYsLetrpPg5+3uPzKPW10nwc/b3H5lI+ujpfvr/YyfhR66Ol++v9jJ+FNOe9iwt62uk+Dn7e4/Mo9bXSfBz9vcfmUj66Ol++v9jJ+FHro6X76/2Mn4U0572LC3ra6T4Oft7j8yj1tdJ8HP29x+ZSPro6V76/2Mn4Ueujpfvr/YyfhTTnvYsLetrpPg5+3uPzKPW10nwc/b3H5lI+ujpfvr/YyfhR66Ol++v9jJ+FNOe9gW9bXSfBz9vcfmUjFyE02O7iRbZSskNztBnkcZVoNkjaY7JG0d4xxqX5O8rbS9Z1tXZigBbKMuATgcRv4U9k7ut/E3f8VtTTlvZKK8OQ+lNMywNHzg2maHMcwAzg9iezUAsBgMACRuqu6t1JZOyMDqeJCjdneTjDYA73bGrRycH9/j8jufTTV0qxDK68HeM3/JDhF9x87anyGvoTgxZHuhuX5NpsLn5CagJrWRBl0ZR3ypA+nhX1TmmV5pNvLnnIkbJyTjBz38jBr0KWeq0euk/T+/wa3RXcfLtFb7qfU2sZSxVSjN0jeAe/uwf+apGp9S2XnuatpULBFdjIzBSrM6gABCQcr3zXoU89UJddNevt/o1ui+4zmuiufzH0V0V60ZKSTWDNL1HK17qEe0XPjh/AtZDWvdQj2i58cP4Frxs97GPnyN9DFl45Z/o698lufNPXm161itElmSMKscWTzSEklVAUDZyzEnAAySSB0165Z/o698lufNPUVa6It5LbpJLPGIbWKWPmZTGRI+0hfI6dkYB6AT3zXLykoq7LJK2ehzyrzjiG32jlYetoZGRN2A7HcXPEgbhnAzjJcepeT36L7nBSfqHXw7UvvstHqHXw7UvvstVOme/wBDKwp6l5PfovucFVXlxJPZxsLcwzTLG0rA2kIjjiQEl3I4FtkhV6SD0A1ZJORCgH+/alwP/Wy1U5iW0WSRjmSayaWVzvZ5Ht8s5PSeA+IAAYAArKNV7xYs2r3VrbANJEhLNsRxrCjPI54Iqhd5+Po4mmN7ygt7ZlW+shbbaSNFlYJDI0ZQGNQmTtnnFwOnfTrTeTEN3cT3E7y85DM0UJSRo+aj5uMlV2TxJZiTx3/EKY6ByeS+kL3ck0jWbNFbtzjKybMkqmTIOWdgqAk+4FWzAUvdeht1R72wNtFISqOyQuS+wzrHsJkhmCkAd/Ar2+sxxCNrzTxaxSkgSOLc4YRPLssq9kCVjYYxxwOmmmhcnUvLy7jupZ5FsJ0W2zM4ZNtTIWJByzAvgMckBQK8aRoC3moXlvdSzyRWEkBtgZX2laZGkZy2csQdwJ4ChI8udchhVJLuw63t5GCiaRYNxYEqWQdkucd7dmuS65GkYnm05obYuimaRIF2FdxGsjIeyVckHeMgGoyw0gXWr3dhczTyW1nzM0KtM+0JJEhbaLZy2yc7OeG0a8x6SLrV7nTLmWeSzgjS4VGlcsXdYMBnzllUkkA9LUAvyevlm1KWSOBoI2tICgZVQunPT4l2RwDdGd+BU/J3db+Juv4rao630xbfV5kV5HBs7ZsyO0hHs042QTwHY5x8ZqRk7ut/E3f8VtUEd5VuTl6UmhlmeESdaujQljDIGefnGK852LhXymQ2N3Hoq5rqyYBkWSMd9kJX5dtNpMfHmqtoA/8AyMQO8GwvAR0EdfLuq0nRLfOUTmjxzCzQ7++RGQD+sGpJHVtcxyDMbq46dlg2PopWoa60MklhIrt0GaJWYA9AdNhx8uTSXM3UeAqyY78cyTj9YuNl8fErE0A5uow90sb5ZOYdihJ2SRIgyVzg7iRvqu9T8+xW2fAbbzs1SGk6hJJqDq6nsLbcxhlhyWl3rh+2xsg7Skjs/iqO6n3tVr5BbecmoDCj0/K37zQKD0/K37zQK7rJ9lHyXsUJYs5WvdQj2i58cP4FrIa17qEe0XPjh/AteXnvYx8+RuoYsvHLP9HXvktz5p65yT7oXyK3/iau8s/0de+S3PmnquaXy4022mjaa6jw1pCg5vam7NWYlTzQbZO8bjiuVqpuDsWViXrXrN5CuwpbCSqCCoMcjbGxLhjjsdlt/EZ3DeaZ/wBjSAsQd8ksgcLhQIXkdmPTlyCoJ47lxjG+LbqtaIDg3W/xFx+XQeq1onhX7C4/LqmlNK1jPUXSbtT8h/dWUt+gf/5w9GqwTdVnRcEddb8H/IuO94uoPkhq9l1ra9c3dsnNwwARNcQg7SxqNpxtdBG5Tw4nfjGdKnLvRDZe+SP/AFXlT+biqO6nvG78ol89NUbyc5daZCblZbuFSbgsDtbSspiiwwZcgjII3HiDURyA5faejXfXEyQhp5GjLH2yNpJSHGBu48Ojd36umJZOQ36Q1fymHzK0nyL/AExrXz7LzDVA8juXGnR3upvLcoiTTxtEzZAdVTYJG7vr+6k+SnLfTo9T1SWS4RIp3tjFISdl+bjKPjp3E0BKcl//AJLq3irTzUVedB/+U6h5JD+6CoXk7yw09Nd1G5e4jWCVIFjkJOHMccStj5CK5pHK6wTlDeXTXEYt5beONJc9izqsBK9/oP0UBbb/APTUvkNt5+5r3J3db+Ju/wCK2qLstctrvVp5LWRZUWzt0LLnG0Jp2I+hhUlM4F9bAnBMV2B8ZzbnA/UCf1VBHeVLRbZOvBNiMEQ3MRSKYxXDMbrbEmDsBhhSO2IzVpN8UXfcPFvHdcAZQO9tpsA/KXb9dQmiRK+oRK6hlNjeAqwDKf78u4g7qtS6JAMc0Gh2RgCF2jTHi1PNn9ampJOw3cx3iOOROhopQSf9rAAfXNdOrxKuZQ8I6edQqo/370+hqj5uTx2mdTG7sMbbx83KR3ueg2Wx3txxXlUu4sBeeAHSHS6T5DzmzOf1E8KggdJMr3qlGDDrZsFSCN8qdIqu9T72q18gtvOTU+0W8MmovlFUi2BLiKSEsTLgqyyKG2l2c8T24pj1PvarXyC285NUgwo8T8rfvNAoPT8rfvNArusn2UfJexRlizla51DDi3ufHj+BayOr11NdDvZ4p2tb5rVRKAyiMPtHYB2s7QxuOP1V5efNjHz5M20cWbVcqJEZJAGR1ZWU8CrDBB+Ig1CepDT/AAWL6P51Utb0TVbaLnTq0jjnIUKiFVOJZUjznaPDbzw6KnzyVuvhS6+rF+FcwWR96kNP8Fi+j+dHqQ0/wWL6P50w9St38KXX1YvwrvqVu/hS6+rF+FAPvUhp/gsX0fzo9SGn+CxfR/OmHqVu/hS6+rF+FHqVuvhS6+rF+FAP/Uhp/gsX0fzo9SGn+CxfR/OmHqVuvhS6+rF+Fd9St18KXX1YvwoB96kNP8Fi+j+dHqQ0/wAFi+j+dMPUrdfCl19WL8KPUrd/Cl19WL8KAf8AqQ0/wWL6P50epDT/AAWL6P50w9St38KXX1Yvwo9St38KXX1YvwoCb03Rba3JNvEkZYAMVGMgcBTPUv0lYfJe+bSqrbaJqcs9zHHqsqLBIiAtErFtqJJM7iAO3xj4qc23JzUIbu3eTUOff2ZI+cg7FS0TMSQJMkEJjiKA8aZBELtJWMQPN3MfNiVredibraEwyFD9qV7bHDfVsW7K5PPTxbsgXEQljX49tOP65Kik5Uyxzc1qFmscjAiN1dWSbvqjOAM787DEHfwNKWmt6SzsgfrWYHDRkyWjq27iuVU8enPGpsSTtreysAVEMy9LxS4+hWBH/fSn9pqM84ksWBk7aErj56Fk/wC6mEuh7ZDrIkg6GkjRm/2yxFGX5d5pPmruMbudG/8Ay5UuF+XE4WTHxBqggXguo5L1WjdXXrZ96sGHtqd6oDqfe1WvkFt5yapLSLqR9QZXUZW1yX5p4ixaXeCrkndgHIJHZ1G9T32q18gtvOTVIMKPT8rfvNAoPT8rfvNArusn2UfJexRlizla51Ee57nxy+bWsjrXOoj3Pc+OXza15me9hHi5M20cS0cu+4z4+z9Khqwmq9y87jPjrP0mGpiKSaVm62jR0UlS7yNGpccVXEb7WOBO4Z3b8HHLNpLWWByaKT60vfeoPvMn/r1F3eqyxXEcM0UYDbZkkWZmWICN5BtbUSjfzZ3Z3Ded3HFTi8GTZkvXab2wupV244UCHtDLK8bsvQxQRNsg9AJzjGQOFKm0vfeoPvEn/r0047xZnqioK45QmKZo541VVQnnEl2laUPGggXaRMt7IMnOB08Dh7C7lQXvbJGO8oF29nP+Ha64XaxwzgZxwFS5JCxIV2mJJH/X2e4En2I8BvP/AFNQq8pGj21unhjd5AtuXzENjYBMsgZzs43nAOd6ruJ3QpJ4CxZ67UONTsfhaL61t+FeZtQhZWFrfrcTY7CJDbkk9GSEOyo4lsbgDx4VHSIaIjyd7q1HyiL0aGpC+7otPGS+jy1B8hZXZ7xpSC5lg2yBgFutYMkDoGeipy+7otPGS+jy1sHeSd5axyo0cqK6MMMrDII+SqHyo5C7SjZVrqMHcjSAXUI355mZu3Xf7VISO8RUpY6ncvqKB5BzLdfqsSrgDraWOIOzcWYksegDIq3Vkm07ok+dJbC7sw0tpNJzanDtHzkUsXTszwnBjO/jvU9BqU0vqp6jHjnGjnX/AFoAx/3Jj/zWx6voMU5D5aOZQQk8Z2ZFB6D0Ou4diwI3Vl/K3kJsksQsLEj2dFxZvwHsiDLWzk/4l2k+TO70qGWUpfblME/Hv/dv++ZrlB/4skLbqoWMxU3loyuN3OJsuUyMZDdjIvE8N/y1K6Lyn0qOUCC4RIUt4o0Dl1I2ZJTs9mMkgMO/xrGtS0+WCQxzoUfGQNxDKeDqw3MpxuIprXo/ScmrLSpSdn+/k1dLJamjp6flP7zQK5XRXtQjoRUdysaW7u5ytc6iPc9z45fNrWR1rnUR7nufHL5ta8jPewjxcmbaOJNdVlyNJuCpIIMBBG4giePBBpaKfSktI5utpQhcxbKs4KssvM5xzuME5YY4jozupHqsIW0m4CgkkwAADJJM8eABU5FBpnNKjB8bUUhGxcZ24221J7HoYndXJVcFj+i1E8vaaaJAhhYZlMQJmcAsGiXcDJk5aYD9RPezBXtlGyW8TLtRtqGwynJ2k52dNkknJGyAu/oGKtiXNgMYLjBBHsc/EGI+578KfQe/Vajjkk2JNhxHDec6OwbnJD10xLBMbQRY3J4ZY8Nw7LTFN7zLUTGq6fp8M8ULWoYyx3EgIJ3GHmuxxni3OgD48Dp3PF5N2TW4kFuilotsDLHBK5453479K3OoWkjpI8UzOgZUJgn3BmRmHa9JjT6vxnPuTWoBEURJgAhVRzE3ucAdrWFp6tTGoq1jaxyXOmrIiuvNTnZZQy55mM5wRjOamNJuNPuFBisozkbRHNQEhcITnBPZDnFyvH4uFRmlRyI9pcTI6iMFBGqF3VWgYM7hc7yyoMDtRx3k4lYHskVVWO52UVUHsU/aKQRGTs5K5HDp6azcH4i5zU7G0a25yO2ijYS22CI4toZliIOV4HBrmgoDfSZAPsXSM+9V51S/i63ZIIrhm24WwYZMnm3jOMsAB2KY3kcN5qNk0+cOjtt7bCUyczslU2o+bWIbUke0BtZ2iDkoThSVKlCTTFyz8zM1wCYysQaUcI8FdmHYbsXBwW5zGQx74G40w1QsZYC8XNHFwNnKscAxYOV3b+OPk4cAxkEpaTZ66VHBwMRF0Yl22lc3GMhmUgFSOwIOQ25rdWs7TwGFZl2YTC8kpjKrjm8ShRK2XwhwMbywycUVNi425B9veeOh9Fhqdve6bTxkvmJai+SkCpcX6LnZWeEDJycC1g4npNSl73TaeMl8xLVsw7yB0r9IQfO1v0uOrvVI0r9IQfO1v0uOrvUkhQwyMHeDuI6PkoooCoa5yIidCtusfN9ketXHsO0R20TDsrZ+PZJuOd6msf5TcnxbFiH2QDvgnKR3CDGQR2WzOv8AqjJPxca+j6gtTt0e+hEiK463uSAyhh7bbb99b6GU1KEtKD+TGUU8T5tBB4V6FO9ZUC5uABgCecADcAOcbdTQV2lCo6lKM33pMpSVm0crXOoj3Pc+OXza1kda51Ee57nxy+bWvLz3sI8XJm2jiWTqiKxsHCNssZbUK2AdluuYsNg8cHfimh0DWfhcfcoPxp9y97iPjrP0mGrEa5csFO/sDWfhcfcoPxo/sDWfhcfcoPxq4V2gKd/YGsfC4+5QfjXpeT2sH/8Ab7+AAsYCSe9xq3V6iO99oZGyAO36Ww+CgLA4xwoSioDkzrhO7VoyOy39aQ5BXtgcLsjHxtXkaBrBAI1cEHBH9yt94PAjfvB6CKlIYLJ4RLdOouF2uuHZyLpJ9wEaDthg9qF4hVwG2qlbRnMURlGJNn2Qdlnb2UL7W0OO0d2N284rKUbAqv8AYGsfCw+5QfjR/YGsfC4+5QfjVwrtYkFO/sDWfhYfcYPxo/sDWPhcfcoPxq40UBWuR9jNDJdrcTc/K0sbNLzax5zCgA2V3DAAG6pW+7otPGS+YlpPTu6br50PmVpS97ptPGS+YloSQWlfpCD52t+lx1dqz/SNGmjZLu2czbJvAbZ2AHss20/NtjsWOwOxbdk8V3mrdpOtxTkqu0kqY5yGQbMqZ744Ef6lJB79SSSVFFFAQ+svO00NvDKIRIkzvIEDyBYzENlNo7Kk87xIbhwqt8iyc2+0zMQmpjadizEC+jAyx3k4HE1Z7ru+28Refx2tVjkXxg+bqvp6UBjWud1XPlFx516Zinmud1XPlFx516Ziu3yPs9PhXsUZ9ZnK1zqI9z3Pjl82tZHWudRHue58cvm1rz897CPFyZso4ln5e9xHx1n6TDUzfXgQhFG3M+1zceQM4xl2P+FFyMt8YAySAYbl73EfHWfpMNPDY2Mt3L13BFM3Nw7BkgEuBtSDAJU4yzAY6Sa5WUtFXLKJAWd175bftPxrosrr3y2/af8A2pGx0LR5va7G24ZG1aImRhTkbUYzudfrCoflTp2jLa3IitrVZlhn2SttHtK6bacQnYkOv/GarqrJu2v+DLRQ+06/led42CGMLlJU2gHYEBwAScqMjsuBOccM1IW08juRbKGCEhpGcogcbiikI22w/wAW7A4ZzkBkBiTd0RS4+mOm0Ol6bDbWhksonMsa7xHHxWBpnY5xnIRuGSSflNbOk+1PeEtZOdbXeMc1a4AK5MspbB/1c3tZ47wemm+pyzwxl5EjPAACaRnY/wCFFHM7z/MnpNM59P0tVZ2soAits7ZWEKRzfO7WSdw2O/jea8XmlW8F3H1vDHEGgkJ2EC5IeMDOPiJ+k1h0sibClvq6i2We4HMk4Bj2g5DltnmwRjbYtuGONeUFy42uurKEHeImQysg6AzrcKGbv4UDo38Sjp9rHIbRZUV1564OyyhhnYn6DUlfx2MU3NGzhJ2I3BEKY7OTm8E7GBjjknfwrKpUadkQkNOYufD7H7u//t1F6rqN5BJEFltrhDNbpMyQOgRJpUjGG64bMh5wEDBAGScbsz3JmOyu4edFnCnadiYkPbxRyjigPCQcR0bsjBNWkjVbYqoCqNSAAAAAA1YAAAcKxjUelZiyJ7Tu6br50PmVpS+7otPGS+YlpPTu6br50PmVpS97ptPGS+YlqyYlRtrSVbxBZyCF5pNVaRSu1FKYLoBAyZGDssV21w2AvEDFS81xFM6QX8fW10M8ywfifd282BtHgShAPQVI4t9L/SFv87W/Skq5X9lFNGY50WSNuKMAQf5/HUggkv7q13XINxAMYnRfZkHSZYxgMB7uPo/w9NTtleRzIJIXWRG7VlIIP66gHsbu032+bq3H+QzDriMd6ORiBIoH+Fztf6jwpC1jinLT6fLzM+fZVKsAWAxszwNghsDc2FbhgkHeBL3Xd9t4i8/jtarHIvjB83VfT0qUsdRlk1CCOeLmpUguiSGDRuC9qNtDxxkcGAIqL5F8YPm6r6elCTGtc7qufKLjzr0zFPNc7qufKLjzr0zFdvkfZ6fCvYoz6zOVrnUR7nufHL5tayOtc6iPc9z45fNrXn572EeLkzZRxLD1SLtI7EtIcDnrXfgnGzPG5/7UNRZ6pOkR3Tu8skgKQ7JjRtnKs7YION4IU8P/ADU1y+A6yOffrT0mGp426e5X6o/CuWaTVmWU7FNh6qegqpXYkIOxnagDZ2ECLnJ34UY+mo3lF1RtFmt51j5/nHilVRzZ2dpmaRQctj2wg/FgVofW6e5X6oo63T3K/VH4VrVKKdydIpVpy803spJbxNtlIWMJLsxqd+M7HZOTjJ4bgBwyUoeqforQW6TmfahRRuQjsuaMTjc28FWYfrz3qvXW6e5X6o/CjrdPcL9UVk4JpLcRpFVXqu6KDkGbttv2o42hHzfDPDZ3YqN1Tqn6fcXKGGUxgRSK0ksbbK5dDkKuSxwDgbh3z3751unuV+qKOt09yv1RWKoxTuTpFIbqh6TA1sUuGlWN32tlHL9lFINs5VQcs2/Hf4U7m6rmiMxZhMWIVSeaPBW21HbdDb6tnW6e5X6o/CjrdPcr9UVMqcZO7GkVPT+q5okKBIufVRjA5tjuACgZLE7lUD5AKg9K5Z6bLtGe5EcQuZ5ljKyc5IxuXniZtlSFVSVOyDkld+AMNpPW6e5X6o/Cudbp7lfqj8KRpxTuNIg+S2rQXUl1LbOJIy8QDAMBkRJkdkAakb7ui08ZL6PLSGlYF1dqBjDQHtSF3xAbjjBO7eOjI74pe+7otPGS+jy1sIIHTP0hb/O1v0tKvFZpHazrqEUlq4MjPq5MUxYxEJcopVcb4iwx2QyMqCQcnN00zlDHJIIZQYLnf7BJgMcDJKMOxlXG/Kk46cbxUkkvUVq+gQzsJBtRTgYW4iIWUD3JOMOnfRgRuqVoqCCm6fFdrqsIuhGcWtyqTRkgS4ltskxkexsMjIyw7Lcd1NORfGD5uq+npVkvP0laeT33nLKq3yL4wfN1X09KkkxrXO6rnyi4869MxTzXO6rnyi4869MxXb5H2enwr2KM+szla51Ee57nxy+bWsjrXOoj3Pc+OXza15+e9hHi5M2UcSz8ve4j46z9JhqcublUIByWY4RFGWY94D4hvJO4DeSKg+XvcR8dZ+kw1KaZoollnmMs6vtmIbEmyAiqpCgY3b2JPfPHgK5SclFXZZSuOdqbweb9l+ZRtTeDzfsvzKSgsyxQc5fjbLjfPDu2CAScMd2T0ZO41517TWiRCtxcttSRoytLlSrnDA4APDvGtXTO9jLRPOmapHPznN59jbYbOMbXxEEhh0ZBO8EdFKrNI8hSCPnCnbsW2I1O7CbWDl+nZA3DjjIyy08YecLuAEWAN2MIcY71L6LyUsutYmKSZMSO2zPcb2ZQ7HAk3ksSfjJrKVS0U95CWseda3fvMf25/KpvqMs8EbSSxxhV70rMxPQqqIssxO4Acab6Tyahdn52OVRiIqDNdKOyjUtxIOdosMFiRjGB0tRaW63SmBZAuxKCJGmPZxyKhZRKT0FgGHEHiRWHSsnRQ9tdUVrdZpFaPaA9jxtOGzjmwF3s+RgAZyadwWt6yhjFEmd+w8rbajoDbKFdrHHBIzwJ41DaVp0M72yTxrIgW7cKwyAwlQBvlAYjPxmpq75O6bHs7VtFliqgBASdplXPyZYb/jrKpVs7IhI99Y3nuYPtJPyqhtZ1Se3kiRoo5C8kSvsSN7EkjrHzjFkA4sMLnLb8bgSJaw5N2Ei7XWaJvIwypnccZ7FmGM56eiqqkSrblVAAGoFQB0KuphFH6lUKPiAFYxqtuxNkTWm903fzofMrSl93RaeMl9HlpLTWHXN2M79qA46cGJcH/g/QaVvu6bTxkvmJasmJWbS1ukueu0HPxRzainMKFWVFkuDtsrE4k3x52TsnsiATuFWhJbPUISu6RQeyRgySxuD0qcPG4O8HceBG6qnbtdJdgWjqefl1R5IpmbmiYLkKuwQCY2IbeRkHiQTvqSHW93KciSzv0X/SlwE6CCMpPESP9Q3dBoCRWK9te0LXkG4bDFRdRL8THAnA7zYb42NSmlatBcqWgfa2ThlIKuje5ZGAZT8oqHXXprbsdRUbHAXcSnmj4yPe0J75yV3cRkCpDUNFgnZZlJSYLiO5iIDhTnG/esib87LAj4qATvP0laeT33nLKq3yL4wfN1X09KkrPrsalbpdc2+zb3mxOmV5zMlpkNEc7DLgcGIO1uxwqN5F8YPm6r6elSSY1rndVz5RcedemYp5rndVz5RcedemYrt8j7PT4V7FGfWZytc6iPc9z45fNrWR1rnUR7nufHL5ta8/PewjxcmbKOJZ+Xx/uRz79aekw1LaTr1vEZlkZgTMzDEcrAgqmCCqkH9R6KhuqLCr2Do4yrS2qsOGQ1zECPoNUfXNJ0G3neE2UzMhAYiZwN4B3ZfJ3EVyk4Kasyyma1HygsVKkO/Y7WPYpv8AEcn/AC6j+U/KO3eJBEZHYTRHZEUoOAe+yhR8pIA6SKzN7Dk6I0drWfLgkIJJCQAzLknnQOKnppQaZyc5rnOt5sbWzs7cu1nGffNnh8da1QinfWZaRoliwVZGkkj25MEqrqQoC4Vc57I989J4VGvqKSRQo8haDmbUPby2pKbcbIXDbVuxO0ox07JXIwcEUy203k26u3W8y7ADEF5MkFlXdsyEcWHEivemaTydnkEa20ysdrG08mDsgse1lPQDWxwTt4EJl0j16QovPSrJvhYxGBwiFCWOyetySyssZUkDfk7sADt9rBeeMRsZH5udeckRoo1BmUoXJRAcIB2KjJI+Uigi15N5x1tPj3W3Jj5fbdr/AIpW90/k5HIyG2nYqxUlXfGQcHtpQePxVHRRJuaJZ3kNtLBtSF1WK4Uuqs52maJskRg7OSGP6qkrvlDYyMrGSUbJB3QT4OGVwDmLhtIp3Y4VluoaRyciCZt5m5xFkUK8vatnGdqQd47q7/ZHJzmOe63m2dvm9nbl2toDax7Zs8D36iVJSdyEzV4OVFkgwHkxkn2i46SSf8vvmqnpZE20GIjiF3cTZfsHk/vkk8QVWwQvaEsRv4DpIqdhpHJyUSEW8y82hdgzy9qCASNmQ9LCvFhpvJyWVI1tp1LsqqWd9naYgAbpSeJ71I0Yxdxc0DR40N5eSq20W62Q4IIxHGSOHTmQ/QKeXvdNp4yXzEtQfIXTIraS+hgXZjS4j2VyWxm3iY7ycneTUvqs4S5ss57KaRRjvm3m/wCN1bSO8hdL/SFv87W/Skq2arpMFyoWdA2yco3B426HRx2SMO+COFVTTP0hb/O1v0tKvFSSVh2u7Tc4e7t/fFANzGP9SAezLn/EvZY4qcE03sLJVTn9IlRUY5Nue5nI4qFG+3k6CVAwe2UkbrfUJqXJxWczWzm2uD20iKGWTHRJGexf5dzd5hUEEdZavz2pW6PFJDNHbXnORuMjDSWmyyOOxkU7Lb1O7GCAajuRfGD5uq+npTrTpLk6tCLqERutpcjbRtuGT2W3OUO5t27KsARkceNNeRfGD5uq+npUgxrXO6rnyi4869MxTzXO6rnyi4869MxXb5H2enwr2KU+szla51Ee57nxy+bWsjrXOoj3Pc+OXza15+e9hHi5M2UcSz8ve4j46z9JhqwHkvZzeyT2ySOScvgAnG7B3jPD46r/AC97iPjrP0mGr7pvtY+Vv3muXRZRW5uRVhIcSWqlUwFCFk2QcsR2BUkZYnp4mvPqH0/2vrb2Pttnbfa2u12tra2uHRmrTD27/Kv8Io/zf9h/fUklWHIbT17GO2wr7nDO5LAYbALMSN6jpFC8i7CH2SC22HH+JnkbGQVIwznoPRVpn7ZPlP8ACa8aj7Wf1fvFAVj1vtMG8WnZY98k2c44429n/j9VdPIXTpOzltdp27IlXkUEk5zhXA/4q3twpK07RfkFAVU8i7CX2632hHiNNlnXZVeC9iwJ40eouxxzPWw5r2zY2m2trGztbW1tcPjqz2X+P57f+K5/nf7P/NAVkci7CPdFb7Ik7B9pnYspwSvZMSO1+KuryH06I85FbbLoQwYvIwUqcg4ZyM/qqzXnFPnivd57W3yGgKByc7q1HyiL0aGvXKHunTvKm9Gnrzyc7q1HyiL0aGvXKHunTvKm9GnqCEVyHT5BqMUlq+xM76uW29qSJ+buUUKVz2GVwCyYPYqTnGDcLHlCOcEN2htpzuVWO1FIePscuAr7t+ycMO9VbtNOuluDeQkTCOfUE62YqhCyTttmJ8b2JjB2X3HJ7Jas1rf2l9G8LqGIA561mUCRN4I24z8eCGGRwINSSTNFV1dOu7XHWjG4g6baZ/ZEXvRTHjjgEkOOHZLUjpGuQ3G0qFlkTt4ZFMcqfKh3kf6hlTvwdxqCBvefpK08nvvOWVVvkXxg+bqvp6VZLz9JWnk995yyqt8i+MHzdV9PSpJMa1zuq58ouPOvTMU81zuq58ouPOvTMV2+R9np8K9ijPrM5WudRHue58cvm1rI61zqI9z3Pjl82tefnvYR4uTNlHEs/L3uI+Os/SYau+n3KBMFgCCdx3dNVnX9IS7gaB2dFYodqMgOCjq4IJBwcqKr/qEb4T1P71/TXLlhGjwXke2/ZAZIwTuBwMGjrxOc7YY2cZ6M54ZrOPUI3wnqf3r+mj1CN8J6n96/poTc0i4vE2k7IHBJON4G4j/zXnULpChAYEnGAN9Zz6hG+E9T+9f00eoRvhPU/vX9NBc01r2PZztD5On5Mcc0naXabAywBA3gms29QjfCep/ev6aPUI3wnqf3r+mguaNZXaZfJxliRndkGuC7Tnc7Qxs4z0Zzms69Qh+E9T+9f00eoRvhPU/vX9NBc0a8u0ymDnDAnG/Ar3eXaFCAwJI3Y31m3qEPwnqf3r+mj1CN8J6n96/poLkhyc7q1HyiL0aGvfKHunTvKm9Gnpbk3oC2iyASzTNK4d3mcO5IUKOywM7lHGoLqn6s9qtnPGoZo7oHZbIBBhlBG7huJ31MYuUkliyB5NycvIrnnLKVVEjXMk/OBnidnk2oV5vbBUhSVLp3huPR2aWC4dIr2NrS7BPNHnArnvtDMuOcXvqfi2l4U+5JctLW+GI22JgMtA5AfdxK+7X4xw3ZAqcvrKKZNiZFkXcdlgCARwI7xHQRvFTKLi7NWaJIEatdWm68U3EI/wCpiQ84vjYVHDo2489HYjO6Qu9Ptb1ElBDEA81cROBImelJF4fJvB4EEZFR7W13ae1bV3bj/LY5uox3lY7plzvwxDAcC24U2s7eKQPPpcqwybXsqbPsbSDOY54dxR9+9hsv8ZrECtpDcpqVulxIkqi3vObl2dmVhzlntCRR2GRuwy4zngMb4zkXxg+bqvp6VIWOpSS6lbpPC0UsdteFt+1EweS0w0b7todicggEdI3gmP5F8YPm6r6elSSY1rndVz5RcedemYp5rndVz5RcedemYrt8j7PT4V7FGfWZytc6iPc9z45fNrWR1rnUR7nufHL5ta8/PewjxcmbKOJpNFFFcsWAooooAooooAooooAooooAooooArOurb3Jb+UDzUlaLWddW3uS38oHmpKsZLt4cS9yJYMyGNypBUlWByGUlWB74I3g1pvI3qpuhEWo9mnAXAHZL89R2w/1Dfu4HjWYUV12VZFSyhfcte8qwqOJ9UWV5HMiyQurowyrKcqf11HavyeimcSqzQXAGBcRYEmz7hsgrIn+lgeG7FYBya5S3Ni+1bPgE5eJt8T/ACjoO4dkMHdxra+SXL20vcIDzU5HtLnefmNwfcM4G/ju6a5jK8gq5O/u1rf/AHAtQmpHjTo7oapD10IsrbXKh42OJBzludvYO+PvYJO8HBNMeRfGD5uq+npVn1fQ0mdJlYxXEXtcy9sBnJRhwdCeKnvnGDvqB5NaZNbyW8VwVMgh1BmKdqecu4ZAR3tzDd0VSMzEdc7qufKLjzr0zFPNc7qufKLjzr0zFdvkfZ6fCvYoz6zOVofUu5V2VnDOl1LzbPKrKOblfI2FGcohHEVnldzWGW5IspgoN2s7kwnos3f1ytJ8J/Y3H5dHrlaT4T+xuPy6wjNGa8z6FH8/T5NnTeBu/rlaT4T+xuPy6PXK0nwn9jcfl1hGaM0+hR/P0+R03gbv65Wk+E/sbj8uj1ytJ8J/Y3H5dYRmjNPoUfz9PkdN4G7+uVpPhP7G4/Lo9crSfCf2Nx+XWEZozT6FH8/T5HTeBu/rlaT4T+xuPy6PXK0nwn9jcfl1hGaM0+hR/P0+R03gbv65Wk+E/sbj8uj1ytJ8J/Y3H5dYRmjNPoUfz9PkdN4G7+uVpPhP7G4/LqmdVHlZZXlvClrLzjLMHYc3KmF5txnLoBxIrO80ZrZSzLGE1PTwaeG79kOtdYHKKKK9s0hXc8Pi3j4j365RUNJqzBo3JDqpTQ7MV8Gmj4CUb5VHRtA9uPjzn5a0WDUYbi6t5bd1kja2uCGXxlqcEcQfiOCK+dKWtruWM5ikkjO8ZR3TjgntSO8PoFeJlWZoyelRdvB4fo3xrbxfXO6rnyi4861MxQSSSSSSSSSSSSTvJJPE5oFevQpunSjB9ySNMndtnKKKK2kBRRRQBRRRQBRRRQBRRRQBRRRQBRRRQBRRRQBRRRQBRRRQBRRRQBXRRRQ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802" name="AutoShape 10" descr="data:image/jpeg;base64,/9j/4AAQSkZJRgABAQAAAQABAAD/2wCEAAkGBxETERUUEBQWFRQWFxQXFhUYFhYXFhgXFxgXGBkVHxwcHCggHB0lHBccITEhJSkrMS4uFx80ODMsNygtLisBCgoKDg0OGhAQGyskHxwtLywvLiwtLCw1LCwsMDQtLCwsNiwsLCwwLCwsLCwsNCwsLCwsLDQsLCwsLCwsLCwsLP/AABEIAQcAwAMBIgACEQEDEQH/xAAcAAABBQEBAQAAAAAAAAAAAAAAAwQFBgcBAgj/xABSEAACAQMBAwMLEAcHBAIDAAABAgMABBEFEiExBhNBBxQiMjRRVHN0s7QWFyMzUlNVYXFykZKTlNHTNYGjsbLh4hUkQkNigqFEosHUNtIlRYX/xAAbAQEAAgMBAQAAAAAAAAAAAAAAAQQCAwYFB//EADMRAAIBAgEICQQCAwAAAAAAAAABAgMRMQQFEiEzUXLBEzI0QWFxobHhFSJSgZHwQtHx/9oADAMBAAIRAxEAPwDJqKKMV9APPCijFGKAKKMUYoAooxRigCijFGKAKKMUYoAooxRigCijFdxQHKK7iuUAV2uUUAUUUUAUUUUAVoPUs5KWd5DO91EZGSUKp5yVMDZBxhGA4ms+rXOoYube58eP4Frxs9tqjG2/kbqOLJv1tdJ8HP29x+ZR62uk+Dn7e4/Mq1X0ywxSSybkjR3c8SFRSzHHTuFU/wBdHSvfX+xk/CuZ0572WLC3ra6T4Oft7j8yj1tdJ8HP29x+ZSPro6X76/2Mn4Ueujpfvr/YyfhTTnvYsLetrpPg5+3uPzKPW10nwc/b3H5lI+ujpfvr/YyfhR66Ol++v9jJ+FNOe9iwt62uk+Dn7e4/Mo9bXSfBz9vcfmUj66Ol++v9jJ+FHro6X76/2Mn4U0572LC3ra6T4Oft7j8yj1tdJ8HP29x+ZSPro6V76/2Mn4Ueujpfvr/YyfhTTnvYsLetrpPg5+3uPzKPW10nwc/b3H5lI+ujpfvr/YyfhR66Ol++v9jJ+FNOe9gW9bXSfBz9vcfmUjFyE02O7iRbZSskNztBnkcZVoNkjaY7JG0d4xxqX5O8rbS9Z1tXZigBbKMuATgcRv4U9k7ut/E3f8VtTTlvZKK8OQ+lNMywNHzg2maHMcwAzg9iezUAsBgMACRuqu6t1JZOyMDqeJCjdneTjDYA73bGrRycH9/j8jufTTV0qxDK68HeM3/JDhF9x87anyGvoTgxZHuhuX5NpsLn5CagJrWRBl0ZR3ypA+nhX1TmmV5pNvLnnIkbJyTjBz38jBr0KWeq0euk/T+/wa3RXcfLtFb7qfU2sZSxVSjN0jeAe/uwf+apGp9S2XnuatpULBFdjIzBSrM6gABCQcr3zXoU89UJddNevt/o1ui+4zmuiufzH0V0V60ZKSTWDNL1HK17qEe0XPjh/AtZDWvdQj2i58cP4Frxs97GPnyN9DFl45Z/o698lufNPXm161itElmSMKscWTzSEklVAUDZyzEnAAySSB0165Z/o698lufNPUVa6It5LbpJLPGIbWKWPmZTGRI+0hfI6dkYB6AT3zXLykoq7LJK2ehzyrzjiG32jlYetoZGRN2A7HcXPEgbhnAzjJcepeT36L7nBSfqHXw7UvvstHqHXw7UvvstVOme/wBDKwp6l5PfovucFVXlxJPZxsLcwzTLG0rA2kIjjiQEl3I4FtkhV6SD0A1ZJORCgH+/alwP/Wy1U5iW0WSRjmSayaWVzvZ5Ht8s5PSeA+IAAYAArKNV7xYs2r3VrbANJEhLNsRxrCjPI54Iqhd5+Po4mmN7ygt7ZlW+shbbaSNFlYJDI0ZQGNQmTtnnFwOnfTrTeTEN3cT3E7y85DM0UJSRo+aj5uMlV2TxJZiTx3/EKY6ByeS+kL3ck0jWbNFbtzjKybMkqmTIOWdgqAk+4FWzAUvdeht1R72wNtFISqOyQuS+wzrHsJkhmCkAd/Ar2+sxxCNrzTxaxSkgSOLc4YRPLssq9kCVjYYxxwOmmmhcnUvLy7jupZ5FsJ0W2zM4ZNtTIWJByzAvgMckBQK8aRoC3moXlvdSzyRWEkBtgZX2laZGkZy2csQdwJ4ChI8udchhVJLuw63t5GCiaRYNxYEqWQdkucd7dmuS65GkYnm05obYuimaRIF2FdxGsjIeyVckHeMgGoyw0gXWr3dhczTyW1nzM0KtM+0JJEhbaLZy2yc7OeG0a8x6SLrV7nTLmWeSzgjS4VGlcsXdYMBnzllUkkA9LUAvyevlm1KWSOBoI2tICgZVQunPT4l2RwDdGd+BU/J3db+Juv4rao630xbfV5kV5HBs7ZsyO0hHs042QTwHY5x8ZqRk7ut/E3f8VtUEd5VuTl6UmhlmeESdaujQljDIGefnGK852LhXymQ2N3Hoq5rqyYBkWSMd9kJX5dtNpMfHmqtoA/8AyMQO8GwvAR0EdfLuq0nRLfOUTmjxzCzQ7++RGQD+sGpJHVtcxyDMbq46dlg2PopWoa60MklhIrt0GaJWYA9AdNhx8uTSXM3UeAqyY78cyTj9YuNl8fErE0A5uow90sb5ZOYdihJ2SRIgyVzg7iRvqu9T8+xW2fAbbzs1SGk6hJJqDq6nsLbcxhlhyWl3rh+2xsg7Skjs/iqO6n3tVr5BbecmoDCj0/K37zQKD0/K37zQK7rJ9lHyXsUJYs5WvdQj2i58cP4FrIa17qEe0XPjh/AteXnvYx8+RuoYsvHLP9HXvktz5p65yT7oXyK3/iau8s/0de+S3PmnquaXy4022mjaa6jw1pCg5vam7NWYlTzQbZO8bjiuVqpuDsWViXrXrN5CuwpbCSqCCoMcjbGxLhjjsdlt/EZ3DeaZ/wBjSAsQd8ksgcLhQIXkdmPTlyCoJ47lxjG+LbqtaIDg3W/xFx+XQeq1onhX7C4/LqmlNK1jPUXSbtT8h/dWUt+gf/5w9GqwTdVnRcEddb8H/IuO94uoPkhq9l1ra9c3dsnNwwARNcQg7SxqNpxtdBG5Tw4nfjGdKnLvRDZe+SP/AFXlT+biqO6nvG78ol89NUbyc5daZCblZbuFSbgsDtbSspiiwwZcgjII3HiDURyA5faejXfXEyQhp5GjLH2yNpJSHGBu48Ojd36umJZOQ36Q1fymHzK0nyL/AExrXz7LzDVA8juXGnR3upvLcoiTTxtEzZAdVTYJG7vr+6k+SnLfTo9T1SWS4RIp3tjFISdl+bjKPjp3E0BKcl//AJLq3irTzUVedB/+U6h5JD+6CoXk7yw09Nd1G5e4jWCVIFjkJOHMccStj5CK5pHK6wTlDeXTXEYt5beONJc9izqsBK9/oP0UBbb/APTUvkNt5+5r3J3db+Ju/wCK2qLstctrvVp5LWRZUWzt0LLnG0Jp2I+hhUlM4F9bAnBMV2B8ZzbnA/UCf1VBHeVLRbZOvBNiMEQ3MRSKYxXDMbrbEmDsBhhSO2IzVpN8UXfcPFvHdcAZQO9tpsA/KXb9dQmiRK+oRK6hlNjeAqwDKf78u4g7qtS6JAMc0Gh2RgCF2jTHi1PNn9ampJOw3cx3iOOROhopQSf9rAAfXNdOrxKuZQ8I6edQqo/370+hqj5uTx2mdTG7sMbbx83KR3ueg2Wx3txxXlUu4sBeeAHSHS6T5DzmzOf1E8KggdJMr3qlGDDrZsFSCN8qdIqu9T72q18gtvOTU+0W8MmovlFUi2BLiKSEsTLgqyyKG2l2c8T24pj1PvarXyC285NUgwo8T8rfvNAoPT8rfvNArusn2UfJexRlizla51DDi3ufHj+BayOr11NdDvZ4p2tb5rVRKAyiMPtHYB2s7QxuOP1V5efNjHz5M20cWbVcqJEZJAGR1ZWU8CrDBB+Ig1CepDT/AAWL6P51Utb0TVbaLnTq0jjnIUKiFVOJZUjznaPDbzw6KnzyVuvhS6+rF+FcwWR96kNP8Fi+j+dHqQ0/wWL6P50w9St38KXX1YvwrvqVu/hS6+rF+FAPvUhp/gsX0fzo9SGn+CxfR/OmHqVu/hS6+rF+FHqVuvhS6+rF+FAP/Uhp/gsX0fzo9SGn+CxfR/OmHqVuvhS6+rF+Fd9St18KXX1YvwoB96kNP8Fi+j+dHqQ0/wAFi+j+dMPUrdfCl19WL8KPUrd/Cl19WL8KAf8AqQ0/wWL6P50epDT/AAWL6P50w9St38KXX1Yvwo9St38KXX1YvwoCb03Rba3JNvEkZYAMVGMgcBTPUv0lYfJe+bSqrbaJqcs9zHHqsqLBIiAtErFtqJJM7iAO3xj4qc23JzUIbu3eTUOff2ZI+cg7FS0TMSQJMkEJjiKA8aZBELtJWMQPN3MfNiVredibraEwyFD9qV7bHDfVsW7K5PPTxbsgXEQljX49tOP65Kik5Uyxzc1qFmscjAiN1dWSbvqjOAM787DEHfwNKWmt6SzsgfrWYHDRkyWjq27iuVU8enPGpsSTtreysAVEMy9LxS4+hWBH/fSn9pqM84ksWBk7aErj56Fk/wC6mEuh7ZDrIkg6GkjRm/2yxFGX5d5pPmruMbudG/8Ay5UuF+XE4WTHxBqggXguo5L1WjdXXrZ96sGHtqd6oDqfe1WvkFt5yapLSLqR9QZXUZW1yX5p4ixaXeCrkndgHIJHZ1G9T32q18gtvOTVIMKPT8rfvNAoPT8rfvNArusn2UfJexRlizla51Ee57nxy+bWsjrXOoj3Pc+OXza15me9hHi5M20cS0cu+4z4+z9Khqwmq9y87jPjrP0mGpiKSaVm62jR0UlS7yNGpccVXEb7WOBO4Z3b8HHLNpLWWByaKT60vfeoPvMn/r1F3eqyxXEcM0UYDbZkkWZmWICN5BtbUSjfzZ3Z3Ded3HFTi8GTZkvXab2wupV244UCHtDLK8bsvQxQRNsg9AJzjGQOFKm0vfeoPvEn/r0047xZnqioK45QmKZo541VVQnnEl2laUPGggXaRMt7IMnOB08Dh7C7lQXvbJGO8oF29nP+Ha64XaxwzgZxwFS5JCxIV2mJJH/X2e4En2I8BvP/AFNQq8pGj21unhjd5AtuXzENjYBMsgZzs43nAOd6ruJ3QpJ4CxZ67UONTsfhaL61t+FeZtQhZWFrfrcTY7CJDbkk9GSEOyo4lsbgDx4VHSIaIjyd7q1HyiL0aGpC+7otPGS+jy1B8hZXZ7xpSC5lg2yBgFutYMkDoGeipy+7otPGS+jy1sHeSd5axyo0cqK6MMMrDII+SqHyo5C7SjZVrqMHcjSAXUI355mZu3Xf7VISO8RUpY6ncvqKB5BzLdfqsSrgDraWOIOzcWYksegDIq3Vkm07ok+dJbC7sw0tpNJzanDtHzkUsXTszwnBjO/jvU9BqU0vqp6jHjnGjnX/AFoAx/3Jj/zWx6voMU5D5aOZQQk8Z2ZFB6D0Ou4diwI3Vl/K3kJsksQsLEj2dFxZvwHsiDLWzk/4l2k+TO70qGWUpfblME/Hv/dv++ZrlB/4skLbqoWMxU3loyuN3OJsuUyMZDdjIvE8N/y1K6Lyn0qOUCC4RIUt4o0Dl1I2ZJTs9mMkgMO/xrGtS0+WCQxzoUfGQNxDKeDqw3MpxuIprXo/ScmrLSpSdn+/k1dLJamjp6flP7zQK5XRXtQjoRUdysaW7u5ytc6iPc9z45fNrWR1rnUR7nufHL5ta8jPewjxcmbaOJNdVlyNJuCpIIMBBG4giePBBpaKfSktI5utpQhcxbKs4KssvM5xzuME5YY4jozupHqsIW0m4CgkkwAADJJM8eABU5FBpnNKjB8bUUhGxcZ24221J7HoYndXJVcFj+i1E8vaaaJAhhYZlMQJmcAsGiXcDJk5aYD9RPezBXtlGyW8TLtRtqGwynJ2k52dNkknJGyAu/oGKtiXNgMYLjBBHsc/EGI+578KfQe/Vajjkk2JNhxHDec6OwbnJD10xLBMbQRY3J4ZY8Nw7LTFN7zLUTGq6fp8M8ULWoYyx3EgIJ3GHmuxxni3OgD48Dp3PF5N2TW4kFuilotsDLHBK5453479K3OoWkjpI8UzOgZUJgn3BmRmHa9JjT6vxnPuTWoBEURJgAhVRzE3ucAdrWFp6tTGoq1jaxyXOmrIiuvNTnZZQy55mM5wRjOamNJuNPuFBisozkbRHNQEhcITnBPZDnFyvH4uFRmlRyI9pcTI6iMFBGqF3VWgYM7hc7yyoMDtRx3k4lYHskVVWO52UVUHsU/aKQRGTs5K5HDp6azcH4i5zU7G0a25yO2ijYS22CI4toZliIOV4HBrmgoDfSZAPsXSM+9V51S/i63ZIIrhm24WwYZMnm3jOMsAB2KY3kcN5qNk0+cOjtt7bCUyczslU2o+bWIbUke0BtZ2iDkoThSVKlCTTFyz8zM1wCYysQaUcI8FdmHYbsXBwW5zGQx74G40w1QsZYC8XNHFwNnKscAxYOV3b+OPk4cAxkEpaTZ66VHBwMRF0Yl22lc3GMhmUgFSOwIOQ25rdWs7TwGFZl2YTC8kpjKrjm8ShRK2XwhwMbywycUVNi425B9veeOh9Fhqdve6bTxkvmJai+SkCpcX6LnZWeEDJycC1g4npNSl73TaeMl8xLVsw7yB0r9IQfO1v0uOrvVI0r9IQfO1v0uOrvUkhQwyMHeDuI6PkoooCoa5yIidCtusfN9ketXHsO0R20TDsrZ+PZJuOd6msf5TcnxbFiH2QDvgnKR3CDGQR2WzOv8AqjJPxca+j6gtTt0e+hEiK463uSAyhh7bbb99b6GU1KEtKD+TGUU8T5tBB4V6FO9ZUC5uABgCecADcAOcbdTQV2lCo6lKM33pMpSVm0crXOoj3Pc+OXza1kda51Ee57nxy+bWvLz3sI8XJm2jiWTqiKxsHCNssZbUK2AdluuYsNg8cHfimh0DWfhcfcoPxp9y97iPjrP0mGrEa5csFO/sDWfhcfcoPxo/sDWfhcfcoPxq4V2gKd/YGsfC4+5QfjXpeT2sH/8Ab7+AAsYCSe9xq3V6iO99oZGyAO36Ww+CgLA4xwoSioDkzrhO7VoyOy39aQ5BXtgcLsjHxtXkaBrBAI1cEHBH9yt94PAjfvB6CKlIYLJ4RLdOouF2uuHZyLpJ9wEaDthg9qF4hVwG2qlbRnMURlGJNn2Qdlnb2UL7W0OO0d2N284rKUbAqv8AYGsfCw+5QfjR/YGsfC4+5QfjVwrtYkFO/sDWfhYfcYPxo/sDWPhcfcoPxq40UBWuR9jNDJdrcTc/K0sbNLzax5zCgA2V3DAAG6pW+7otPGS+YlpPTu6br50PmVpS97ptPGS+YloSQWlfpCD52t+lx1dqz/SNGmjZLu2czbJvAbZ2AHss20/NtjsWOwOxbdk8V3mrdpOtxTkqu0kqY5yGQbMqZ744Ef6lJB79SSSVFFFAQ+svO00NvDKIRIkzvIEDyBYzENlNo7Kk87xIbhwqt8iyc2+0zMQmpjadizEC+jAyx3k4HE1Z7ru+28Refx2tVjkXxg+bqvp6UBjWud1XPlFx516Zinmud1XPlFx516Ziu3yPs9PhXsUZ9ZnK1zqI9z3Pjl82tZHWudRHue58cvm1rz897CPFyZso4ln5e9xHx1n6TDUzfXgQhFG3M+1zceQM4xl2P+FFyMt8YAySAYbl73EfHWfpMNPDY2Mt3L13BFM3Nw7BkgEuBtSDAJU4yzAY6Sa5WUtFXLKJAWd175bftPxrosrr3y2/af8A2pGx0LR5va7G24ZG1aImRhTkbUYzudfrCoflTp2jLa3IitrVZlhn2SttHtK6bacQnYkOv/GarqrJu2v+DLRQ+06/led42CGMLlJU2gHYEBwAScqMjsuBOccM1IW08juRbKGCEhpGcogcbiikI22w/wAW7A4ZzkBkBiTd0RS4+mOm0Ol6bDbWhksonMsa7xHHxWBpnY5xnIRuGSSflNbOk+1PeEtZOdbXeMc1a4AK5MspbB/1c3tZ47wemm+pyzwxl5EjPAACaRnY/wCFFHM7z/MnpNM59P0tVZ2soAits7ZWEKRzfO7WSdw2O/jea8XmlW8F3H1vDHEGgkJ2EC5IeMDOPiJ+k1h0sibClvq6i2We4HMk4Bj2g5DltnmwRjbYtuGONeUFy42uurKEHeImQysg6AzrcKGbv4UDo38Sjp9rHIbRZUV1564OyyhhnYn6DUlfx2MU3NGzhJ2I3BEKY7OTm8E7GBjjknfwrKpUadkQkNOYufD7H7u//t1F6rqN5BJEFltrhDNbpMyQOgRJpUjGG64bMh5wEDBAGScbsz3JmOyu4edFnCnadiYkPbxRyjigPCQcR0bsjBNWkjVbYqoCqNSAAAAAA1YAAAcKxjUelZiyJ7Tu6br50PmVpS+7otPGS+YlpPTu6br50PmVpS97ptPGS+YlqyYlRtrSVbxBZyCF5pNVaRSu1FKYLoBAyZGDssV21w2AvEDFS81xFM6QX8fW10M8ywfifd282BtHgShAPQVI4t9L/SFv87W/Skq5X9lFNGY50WSNuKMAQf5/HUggkv7q13XINxAMYnRfZkHSZYxgMB7uPo/w9NTtleRzIJIXWRG7VlIIP66gHsbu032+bq3H+QzDriMd6ORiBIoH+Fztf6jwpC1jinLT6fLzM+fZVKsAWAxszwNghsDc2FbhgkHeBL3Xd9t4i8/jtarHIvjB83VfT0qUsdRlk1CCOeLmpUguiSGDRuC9qNtDxxkcGAIqL5F8YPm6r6elCTGtc7qufKLjzr0zFPNc7qufKLjzr0zFdvkfZ6fCvYoz6zOVrnUR7nufHL5tayOtc6iPc9z45fNrXn572EeLkzZRxLD1SLtI7EtIcDnrXfgnGzPG5/7UNRZ6pOkR3Tu8skgKQ7JjRtnKs7YION4IU8P/ADU1y+A6yOffrT0mGp426e5X6o/CuWaTVmWU7FNh6qegqpXYkIOxnagDZ2ECLnJ34UY+mo3lF1RtFmt51j5/nHilVRzZ2dpmaRQctj2wg/FgVofW6e5X6oo63T3K/VH4VrVKKdydIpVpy803spJbxNtlIWMJLsxqd+M7HZOTjJ4bgBwyUoeqforQW6TmfahRRuQjsuaMTjc28FWYfrz3qvXW6e5X6o/CjrdPcL9UVk4JpLcRpFVXqu6KDkGbttv2o42hHzfDPDZ3YqN1Tqn6fcXKGGUxgRSK0ksbbK5dDkKuSxwDgbh3z3751unuV+qKOt09yv1RWKoxTuTpFIbqh6TA1sUuGlWN32tlHL9lFINs5VQcs2/Hf4U7m6rmiMxZhMWIVSeaPBW21HbdDb6tnW6e5X6o/CjrdPcr9UVMqcZO7GkVPT+q5okKBIufVRjA5tjuACgZLE7lUD5AKg9K5Z6bLtGe5EcQuZ5ljKyc5IxuXniZtlSFVSVOyDkld+AMNpPW6e5X6o/Cudbp7lfqj8KRpxTuNIg+S2rQXUl1LbOJIy8QDAMBkRJkdkAakb7ui08ZL6PLSGlYF1dqBjDQHtSF3xAbjjBO7eOjI74pe+7otPGS+jy1sIIHTP0hb/O1v0tKvFZpHazrqEUlq4MjPq5MUxYxEJcopVcb4iwx2QyMqCQcnN00zlDHJIIZQYLnf7BJgMcDJKMOxlXG/Kk46cbxUkkvUVq+gQzsJBtRTgYW4iIWUD3JOMOnfRgRuqVoqCCm6fFdrqsIuhGcWtyqTRkgS4ltskxkexsMjIyw7Lcd1NORfGD5uq+npVkvP0laeT33nLKq3yL4wfN1X09KkkxrXO6rnyi4869MxTzXO6rnyi4869MxXb5H2enwr2KM+szla51Ee57nxy+bWsjrXOoj3Pc+OXza15+e9hHi5M2UcSz8ve4j46z9JhqcublUIByWY4RFGWY94D4hvJO4DeSKg+XvcR8dZ+kw1KaZoollnmMs6vtmIbEmyAiqpCgY3b2JPfPHgK5SclFXZZSuOdqbweb9l+ZRtTeDzfsvzKSgsyxQc5fjbLjfPDu2CAScMd2T0ZO41517TWiRCtxcttSRoytLlSrnDA4APDvGtXTO9jLRPOmapHPznN59jbYbOMbXxEEhh0ZBO8EdFKrNI8hSCPnCnbsW2I1O7CbWDl+nZA3DjjIyy08YecLuAEWAN2MIcY71L6LyUsutYmKSZMSO2zPcb2ZQ7HAk3ksSfjJrKVS0U95CWseda3fvMf25/KpvqMs8EbSSxxhV70rMxPQqqIssxO4Acab6Tyahdn52OVRiIqDNdKOyjUtxIOdosMFiRjGB0tRaW63SmBZAuxKCJGmPZxyKhZRKT0FgGHEHiRWHSsnRQ9tdUVrdZpFaPaA9jxtOGzjmwF3s+RgAZyadwWt6yhjFEmd+w8rbajoDbKFdrHHBIzwJ41DaVp0M72yTxrIgW7cKwyAwlQBvlAYjPxmpq75O6bHs7VtFliqgBASdplXPyZYb/jrKpVs7IhI99Y3nuYPtJPyqhtZ1Se3kiRoo5C8kSvsSN7EkjrHzjFkA4sMLnLb8bgSJaw5N2Ei7XWaJvIwypnccZ7FmGM56eiqqkSrblVAAGoFQB0KuphFH6lUKPiAFYxqtuxNkTWm903fzofMrSl93RaeMl9HlpLTWHXN2M79qA46cGJcH/g/QaVvu6bTxkvmJasmJWbS1ukueu0HPxRzainMKFWVFkuDtsrE4k3x52TsnsiATuFWhJbPUISu6RQeyRgySxuD0qcPG4O8HceBG6qnbtdJdgWjqefl1R5IpmbmiYLkKuwQCY2IbeRkHiQTvqSHW93KciSzv0X/SlwE6CCMpPESP9Q3dBoCRWK9te0LXkG4bDFRdRL8THAnA7zYb42NSmlatBcqWgfa2ThlIKuje5ZGAZT8oqHXXprbsdRUbHAXcSnmj4yPe0J75yV3cRkCpDUNFgnZZlJSYLiO5iIDhTnG/esib87LAj4qATvP0laeT33nLKq3yL4wfN1X09KkrPrsalbpdc2+zb3mxOmV5zMlpkNEc7DLgcGIO1uxwqN5F8YPm6r6elSSY1rndVz5RcedemYp5rndVz5RcedemYrt8j7PT4V7FGfWZytc6iPc9z45fNrWR1rnUR7nufHL5ta8/PewjxcmbKOJZ+Xx/uRz79aekw1LaTr1vEZlkZgTMzDEcrAgqmCCqkH9R6KhuqLCr2Do4yrS2qsOGQ1zECPoNUfXNJ0G3neE2UzMhAYiZwN4B3ZfJ3EVyk4Kasyyma1HygsVKkO/Y7WPYpv8AEcn/AC6j+U/KO3eJBEZHYTRHZEUoOAe+yhR8pIA6SKzN7Dk6I0drWfLgkIJJCQAzLknnQOKnppQaZyc5rnOt5sbWzs7cu1nGffNnh8da1QinfWZaRoliwVZGkkj25MEqrqQoC4Vc57I989J4VGvqKSRQo8haDmbUPby2pKbcbIXDbVuxO0ox07JXIwcEUy203k26u3W8y7ADEF5MkFlXdsyEcWHEivemaTydnkEa20ysdrG08mDsgse1lPQDWxwTt4EJl0j16QovPSrJvhYxGBwiFCWOyetySyssZUkDfk7sADt9rBeeMRsZH5udeckRoo1BmUoXJRAcIB2KjJI+Uigi15N5x1tPj3W3Jj5fbdr/AIpW90/k5HIyG2nYqxUlXfGQcHtpQePxVHRRJuaJZ3kNtLBtSF1WK4Uuqs52maJskRg7OSGP6qkrvlDYyMrGSUbJB3QT4OGVwDmLhtIp3Y4VluoaRyciCZt5m5xFkUK8vatnGdqQd47q7/ZHJzmOe63m2dvm9nbl2toDax7Zs8D36iVJSdyEzV4OVFkgwHkxkn2i46SSf8vvmqnpZE20GIjiF3cTZfsHk/vkk8QVWwQvaEsRv4DpIqdhpHJyUSEW8y82hdgzy9qCASNmQ9LCvFhpvJyWVI1tp1LsqqWd9naYgAbpSeJ71I0Yxdxc0DR40N5eSq20W62Q4IIxHGSOHTmQ/QKeXvdNp4yXzEtQfIXTIraS+hgXZjS4j2VyWxm3iY7ycneTUvqs4S5ss57KaRRjvm3m/wCN1bSO8hdL/SFv87W/Skq2arpMFyoWdA2yco3B426HRx2SMO+COFVTTP0hb/O1v0tKvFSSVh2u7Tc4e7t/fFANzGP9SAezLn/EvZY4qcE03sLJVTn9IlRUY5Nue5nI4qFG+3k6CVAwe2UkbrfUJqXJxWczWzm2uD20iKGWTHRJGexf5dzd5hUEEdZavz2pW6PFJDNHbXnORuMjDSWmyyOOxkU7Lb1O7GCAajuRfGD5uq+npTrTpLk6tCLqERutpcjbRtuGT2W3OUO5t27KsARkceNNeRfGD5uq+npUgxrXO6rnyi4869MxTzXO6rnyi4869MxXb5H2enwr2KU+szla51Ee57nxy+bWsjrXOoj3Pc+OXza15+e9hHi5M2UcSz8ve4j46z9JhqwHkvZzeyT2ySOScvgAnG7B3jPD46r/AC97iPjrP0mGr7pvtY+Vv3muXRZRW5uRVhIcSWqlUwFCFk2QcsR2BUkZYnp4mvPqH0/2vrb2Pttnbfa2u12tra2uHRmrTD27/Kv8Io/zf9h/fUklWHIbT17GO2wr7nDO5LAYbALMSN6jpFC8i7CH2SC22HH+JnkbGQVIwznoPRVpn7ZPlP8ACa8aj7Wf1fvFAVj1vtMG8WnZY98k2c44429n/j9VdPIXTpOzltdp27IlXkUEk5zhXA/4q3twpK07RfkFAVU8i7CX2632hHiNNlnXZVeC9iwJ40eouxxzPWw5r2zY2m2trGztbW1tcPjqz2X+P57f+K5/nf7P/NAVkci7CPdFb7Ik7B9pnYspwSvZMSO1+KuryH06I85FbbLoQwYvIwUqcg4ZyM/qqzXnFPnivd57W3yGgKByc7q1HyiL0aGvXKHunTvKm9Gnrzyc7q1HyiL0aGvXKHunTvKm9GnqCEVyHT5BqMUlq+xM76uW29qSJ+buUUKVz2GVwCyYPYqTnGDcLHlCOcEN2htpzuVWO1FIePscuAr7t+ycMO9VbtNOuluDeQkTCOfUE62YqhCyTttmJ8b2JjB2X3HJ7Jas1rf2l9G8LqGIA561mUCRN4I24z8eCGGRwINSSTNFV1dOu7XHWjG4g6baZ/ZEXvRTHjjgEkOOHZLUjpGuQ3G0qFlkTt4ZFMcqfKh3kf6hlTvwdxqCBvefpK08nvvOWVVvkXxg+bqvp6VZLz9JWnk995yyqt8i+MHzdV9PSpJMa1zuq58ouPOvTMU81zuq58ouPOvTMV2+R9np8K9ijPrM5WudRHue58cvm1rI61zqI9z3Pjl82tefnvYR4uTNlHEs/L3uI+Os/SYau+n3KBMFgCCdx3dNVnX9IS7gaB2dFYodqMgOCjq4IJBwcqKr/qEb4T1P71/TXLlhGjwXke2/ZAZIwTuBwMGjrxOc7YY2cZ6M54ZrOPUI3wnqf3r+mj1CN8J6n96/poTc0i4vE2k7IHBJON4G4j/zXnULpChAYEnGAN9Zz6hG+E9T+9f00eoRvhPU/vX9NBc01r2PZztD5On5Mcc0naXabAywBA3gms29QjfCep/ev6aPUI3wnqf3r+mguaNZXaZfJxliRndkGuC7Tnc7Qxs4z0Zzms69Qh+E9T+9f00eoRvhPU/vX9NBc0a8u0ymDnDAnG/Ar3eXaFCAwJI3Y31m3qEPwnqf3r+mj1CN8J6n96/poLkhyc7q1HyiL0aGvfKHunTvKm9Gnpbk3oC2iyASzTNK4d3mcO5IUKOywM7lHGoLqn6s9qtnPGoZo7oHZbIBBhlBG7huJ31MYuUkliyB5NycvIrnnLKVVEjXMk/OBnidnk2oV5vbBUhSVLp3huPR2aWC4dIr2NrS7BPNHnArnvtDMuOcXvqfi2l4U+5JctLW+GI22JgMtA5AfdxK+7X4xw3ZAqcvrKKZNiZFkXcdlgCARwI7xHQRvFTKLi7NWaJIEatdWm68U3EI/wCpiQ84vjYVHDo2489HYjO6Qu9Ptb1ElBDEA81cROBImelJF4fJvB4EEZFR7W13ae1bV3bj/LY5uox3lY7plzvwxDAcC24U2s7eKQPPpcqwybXsqbPsbSDOY54dxR9+9hsv8ZrECtpDcpqVulxIkqi3vObl2dmVhzlntCRR2GRuwy4zngMb4zkXxg+bqvp6VIWOpSS6lbpPC0UsdteFt+1EweS0w0b7todicggEdI3gmP5F8YPm6r6elSSY1rndVz5RcedemYp5rndVz5RcedemYrt8j7PT4V7FGfWZytc6iPc9z45fNrWR1rnUR7nufHL5ta8/PewjxcmbKOJpNFFFcsWAooooAooooAooooAooooAooooArOurb3Jb+UDzUlaLWddW3uS38oHmpKsZLt4cS9yJYMyGNypBUlWByGUlWB74I3g1pvI3qpuhEWo9mnAXAHZL89R2w/1Dfu4HjWYUV12VZFSyhfcte8qwqOJ9UWV5HMiyQurowyrKcqf11HavyeimcSqzQXAGBcRYEmz7hsgrIn+lgeG7FYBya5S3Ni+1bPgE5eJt8T/ACjoO4dkMHdxra+SXL20vcIDzU5HtLnefmNwfcM4G/ju6a5jK8gq5O/u1rf/AHAtQmpHjTo7oapD10IsrbXKh42OJBzludvYO+PvYJO8HBNMeRfGD5uq+npVn1fQ0mdJlYxXEXtcy9sBnJRhwdCeKnvnGDvqB5NaZNbyW8VwVMgh1BmKdqecu4ZAR3tzDd0VSMzEdc7qufKLjzr0zFPNc7qufKLjzr0zFdvkfZ6fCvYoz6zOVofUu5V2VnDOl1LzbPKrKOblfI2FGcohHEVnldzWGW5IspgoN2s7kwnos3f1ytJ8J/Y3H5dHrlaT4T+xuPy6wjNGa8z6FH8/T5NnTeBu/rlaT4T+xuPy6PXK0nwn9jcfl1hGaM0+hR/P0+R03gbv65Wk+E/sbj8uj1ytJ8J/Y3H5dYRmjNPoUfz9PkdN4G7+uVpPhP7G4/Lo9crSfCf2Nx+XWEZozT6FH8/T5HTeBu/rlaT4T+xuPy6PXK0nwn9jcfl1hGaM0+hR/P0+R03gbv65Wk+E/sbj8uj1ytJ8J/Y3H5dYRmjNPoUfz9PkdN4G7+uVpPhP7G4/LqmdVHlZZXlvClrLzjLMHYc3KmF5txnLoBxIrO80ZrZSzLGE1PTwaeG79kOtdYHKKKK9s0hXc8Pi3j4j365RUNJqzBo3JDqpTQ7MV8Gmj4CUb5VHRtA9uPjzn5a0WDUYbi6t5bd1kja2uCGXxlqcEcQfiOCK+dKWtruWM5ikkjO8ZR3TjgntSO8PoFeJlWZoyelRdvB4fo3xrbxfXO6rnyi4861MxQSSSSSSSSSSSSTvJJPE5oFevQpunSjB9ySNMndtnKKKK2kBRRRQBRRRQBRRRQBRRRQBRRRQBRRRQBRRRQBRRRQBRRRQBRRRQBXRRRQ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3804" name="AutoShape 12" descr="data:image/jpeg;base64,/9j/4AAQSkZJRgABAQAAAQABAAD/2wCEAAkGBxETERUUEBQWFRQWFxQXFhUYFhYXFhgXFxgXGBkVHxwcHCggHB0lHBccITEhJSkrMS4uFx80ODMsNygtLisBCgoKDg0OGhAQGyskHxwtLywvLiwtLCw1LCwsMDQtLCwsNiwsLCwwLCwsLCwsNCwsLCwsLDQsLCwsLCwsLCwsLP/AABEIAQcAwAMBIgACEQEDEQH/xAAcAAABBQEBAQAAAAAAAAAAAAAAAwQFBgcBAgj/xABSEAACAQMBAwMLEAcHBAIDAAABAgMABBEFEiExBhNBBxQiMjRRVHN0s7QWFyMzUlNVYXFykZKTlNHTNYGjsbLh4hUkQkNigqFEosHUNtIlRYX/xAAbAQEAAgMBAQAAAAAAAAAAAAAAAQQCAwYFB//EADMRAAIBAgEICQQCAwAAAAAAAAABAgMRMQQFEiEzUXLBEzI0QWFxobHhFSJSgZHwQtHx/9oADAMBAAIRAxEAPwDJqKKMV9APPCijFGKAKKMUYoAooxRigCijFGKAKKMUYoAooxRigCijFdxQHKK7iuUAV2uUUAUUUUAUUUUAVoPUs5KWd5DO91EZGSUKp5yVMDZBxhGA4ms+rXOoYube58eP4Frxs9tqjG2/kbqOLJv1tdJ8HP29x+ZR62uk+Dn7e4/Mq1X0ywxSSybkjR3c8SFRSzHHTuFU/wBdHSvfX+xk/CuZ0572WLC3ra6T4Oft7j8yj1tdJ8HP29x+ZSPro6X76/2Mn4Ueujpfvr/YyfhTTnvYsLetrpPg5+3uPzKPW10nwc/b3H5lI+ujpfvr/YyfhR66Ol++v9jJ+FNOe9iwt62uk+Dn7e4/Mo9bXSfBz9vcfmUj66Ol++v9jJ+FHro6X76/2Mn4U0572LC3ra6T4Oft7j8yj1tdJ8HP29x+ZSPro6V76/2Mn4Ueujpfvr/YyfhTTnvYsLetrpPg5+3uPzKPW10nwc/b3H5lI+ujpfvr/YyfhR66Ol++v9jJ+FNOe9gW9bXSfBz9vcfmUjFyE02O7iRbZSskNztBnkcZVoNkjaY7JG0d4xxqX5O8rbS9Z1tXZigBbKMuATgcRv4U9k7ut/E3f8VtTTlvZKK8OQ+lNMywNHzg2maHMcwAzg9iezUAsBgMACRuqu6t1JZOyMDqeJCjdneTjDYA73bGrRycH9/j8jufTTV0qxDK68HeM3/JDhF9x87anyGvoTgxZHuhuX5NpsLn5CagJrWRBl0ZR3ypA+nhX1TmmV5pNvLnnIkbJyTjBz38jBr0KWeq0euk/T+/wa3RXcfLtFb7qfU2sZSxVSjN0jeAe/uwf+apGp9S2XnuatpULBFdjIzBSrM6gABCQcr3zXoU89UJddNevt/o1ui+4zmuiufzH0V0V60ZKSTWDNL1HK17qEe0XPjh/AtZDWvdQj2i58cP4Frxs97GPnyN9DFl45Z/o698lufNPXm161itElmSMKscWTzSEklVAUDZyzEnAAySSB0165Z/o698lufNPUVa6It5LbpJLPGIbWKWPmZTGRI+0hfI6dkYB6AT3zXLykoq7LJK2ehzyrzjiG32jlYetoZGRN2A7HcXPEgbhnAzjJcepeT36L7nBSfqHXw7UvvstHqHXw7UvvstVOme/wBDKwp6l5PfovucFVXlxJPZxsLcwzTLG0rA2kIjjiQEl3I4FtkhV6SD0A1ZJORCgH+/alwP/Wy1U5iW0WSRjmSayaWVzvZ5Ht8s5PSeA+IAAYAArKNV7xYs2r3VrbANJEhLNsRxrCjPI54Iqhd5+Po4mmN7ygt7ZlW+shbbaSNFlYJDI0ZQGNQmTtnnFwOnfTrTeTEN3cT3E7y85DM0UJSRo+aj5uMlV2TxJZiTx3/EKY6ByeS+kL3ck0jWbNFbtzjKybMkqmTIOWdgqAk+4FWzAUvdeht1R72wNtFISqOyQuS+wzrHsJkhmCkAd/Ar2+sxxCNrzTxaxSkgSOLc4YRPLssq9kCVjYYxxwOmmmhcnUvLy7jupZ5FsJ0W2zM4ZNtTIWJByzAvgMckBQK8aRoC3moXlvdSzyRWEkBtgZX2laZGkZy2csQdwJ4ChI8udchhVJLuw63t5GCiaRYNxYEqWQdkucd7dmuS65GkYnm05obYuimaRIF2FdxGsjIeyVckHeMgGoyw0gXWr3dhczTyW1nzM0KtM+0JJEhbaLZy2yc7OeG0a8x6SLrV7nTLmWeSzgjS4VGlcsXdYMBnzllUkkA9LUAvyevlm1KWSOBoI2tICgZVQunPT4l2RwDdGd+BU/J3db+Juv4rao630xbfV5kV5HBs7ZsyO0hHs042QTwHY5x8ZqRk7ut/E3f8VtUEd5VuTl6UmhlmeESdaujQljDIGefnGK852LhXymQ2N3Hoq5rqyYBkWSMd9kJX5dtNpMfHmqtoA/8AyMQO8GwvAR0EdfLuq0nRLfOUTmjxzCzQ7++RGQD+sGpJHVtcxyDMbq46dlg2PopWoa60MklhIrt0GaJWYA9AdNhx8uTSXM3UeAqyY78cyTj9YuNl8fErE0A5uow90sb5ZOYdihJ2SRIgyVzg7iRvqu9T8+xW2fAbbzs1SGk6hJJqDq6nsLbcxhlhyWl3rh+2xsg7Skjs/iqO6n3tVr5BbecmoDCj0/K37zQKD0/K37zQK7rJ9lHyXsUJYs5WvdQj2i58cP4FrIa17qEe0XPjh/AteXnvYx8+RuoYsvHLP9HXvktz5p65yT7oXyK3/iau8s/0de+S3PmnquaXy4022mjaa6jw1pCg5vam7NWYlTzQbZO8bjiuVqpuDsWViXrXrN5CuwpbCSqCCoMcjbGxLhjjsdlt/EZ3DeaZ/wBjSAsQd8ksgcLhQIXkdmPTlyCoJ47lxjG+LbqtaIDg3W/xFx+XQeq1onhX7C4/LqmlNK1jPUXSbtT8h/dWUt+gf/5w9GqwTdVnRcEddb8H/IuO94uoPkhq9l1ra9c3dsnNwwARNcQg7SxqNpxtdBG5Tw4nfjGdKnLvRDZe+SP/AFXlT+biqO6nvG78ol89NUbyc5daZCblZbuFSbgsDtbSspiiwwZcgjII3HiDURyA5faejXfXEyQhp5GjLH2yNpJSHGBu48Ojd36umJZOQ36Q1fymHzK0nyL/AExrXz7LzDVA8juXGnR3upvLcoiTTxtEzZAdVTYJG7vr+6k+SnLfTo9T1SWS4RIp3tjFISdl+bjKPjp3E0BKcl//AJLq3irTzUVedB/+U6h5JD+6CoXk7yw09Nd1G5e4jWCVIFjkJOHMccStj5CK5pHK6wTlDeXTXEYt5beONJc9izqsBK9/oP0UBbb/APTUvkNt5+5r3J3db+Ju/wCK2qLstctrvVp5LWRZUWzt0LLnG0Jp2I+hhUlM4F9bAnBMV2B8ZzbnA/UCf1VBHeVLRbZOvBNiMEQ3MRSKYxXDMbrbEmDsBhhSO2IzVpN8UXfcPFvHdcAZQO9tpsA/KXb9dQmiRK+oRK6hlNjeAqwDKf78u4g7qtS6JAMc0Gh2RgCF2jTHi1PNn9ampJOw3cx3iOOROhopQSf9rAAfXNdOrxKuZQ8I6edQqo/370+hqj5uTx2mdTG7sMbbx83KR3ueg2Wx3txxXlUu4sBeeAHSHS6T5DzmzOf1E8KggdJMr3qlGDDrZsFSCN8qdIqu9T72q18gtvOTU+0W8MmovlFUi2BLiKSEsTLgqyyKG2l2c8T24pj1PvarXyC285NUgwo8T8rfvNAoPT8rfvNArusn2UfJexRlizla51DDi3ufHj+BayOr11NdDvZ4p2tb5rVRKAyiMPtHYB2s7QxuOP1V5efNjHz5M20cWbVcqJEZJAGR1ZWU8CrDBB+Ig1CepDT/AAWL6P51Utb0TVbaLnTq0jjnIUKiFVOJZUjznaPDbzw6KnzyVuvhS6+rF+FcwWR96kNP8Fi+j+dHqQ0/wWL6P50w9St38KXX1YvwrvqVu/hS6+rF+FAPvUhp/gsX0fzo9SGn+CxfR/OmHqVu/hS6+rF+FHqVuvhS6+rF+FAP/Uhp/gsX0fzo9SGn+CxfR/OmHqVuvhS6+rF+Fd9St18KXX1YvwoB96kNP8Fi+j+dHqQ0/wAFi+j+dMPUrdfCl19WL8KPUrd/Cl19WL8KAf8AqQ0/wWL6P50epDT/AAWL6P50w9St38KXX1Yvwo9St38KXX1YvwoCb03Rba3JNvEkZYAMVGMgcBTPUv0lYfJe+bSqrbaJqcs9zHHqsqLBIiAtErFtqJJM7iAO3xj4qc23JzUIbu3eTUOff2ZI+cg7FS0TMSQJMkEJjiKA8aZBELtJWMQPN3MfNiVredibraEwyFD9qV7bHDfVsW7K5PPTxbsgXEQljX49tOP65Kik5Uyxzc1qFmscjAiN1dWSbvqjOAM787DEHfwNKWmt6SzsgfrWYHDRkyWjq27iuVU8enPGpsSTtreysAVEMy9LxS4+hWBH/fSn9pqM84ksWBk7aErj56Fk/wC6mEuh7ZDrIkg6GkjRm/2yxFGX5d5pPmruMbudG/8Ay5UuF+XE4WTHxBqggXguo5L1WjdXXrZ96sGHtqd6oDqfe1WvkFt5yapLSLqR9QZXUZW1yX5p4ixaXeCrkndgHIJHZ1G9T32q18gtvOTVIMKPT8rfvNAoPT8rfvNArusn2UfJexRlizla51Ee57nxy+bWsjrXOoj3Pc+OXza15me9hHi5M20cS0cu+4z4+z9Khqwmq9y87jPjrP0mGpiKSaVm62jR0UlS7yNGpccVXEb7WOBO4Z3b8HHLNpLWWByaKT60vfeoPvMn/r1F3eqyxXEcM0UYDbZkkWZmWICN5BtbUSjfzZ3Z3Ded3HFTi8GTZkvXab2wupV244UCHtDLK8bsvQxQRNsg9AJzjGQOFKm0vfeoPvEn/r0047xZnqioK45QmKZo541VVQnnEl2laUPGggXaRMt7IMnOB08Dh7C7lQXvbJGO8oF29nP+Ha64XaxwzgZxwFS5JCxIV2mJJH/X2e4En2I8BvP/AFNQq8pGj21unhjd5AtuXzENjYBMsgZzs43nAOd6ruJ3QpJ4CxZ67UONTsfhaL61t+FeZtQhZWFrfrcTY7CJDbkk9GSEOyo4lsbgDx4VHSIaIjyd7q1HyiL0aGpC+7otPGS+jy1B8hZXZ7xpSC5lg2yBgFutYMkDoGeipy+7otPGS+jy1sHeSd5axyo0cqK6MMMrDII+SqHyo5C7SjZVrqMHcjSAXUI355mZu3Xf7VISO8RUpY6ncvqKB5BzLdfqsSrgDraWOIOzcWYksegDIq3Vkm07ok+dJbC7sw0tpNJzanDtHzkUsXTszwnBjO/jvU9BqU0vqp6jHjnGjnX/AFoAx/3Jj/zWx6voMU5D5aOZQQk8Z2ZFB6D0Ou4diwI3Vl/K3kJsksQsLEj2dFxZvwHsiDLWzk/4l2k+TO70qGWUpfblME/Hv/dv++ZrlB/4skLbqoWMxU3loyuN3OJsuUyMZDdjIvE8N/y1K6Lyn0qOUCC4RIUt4o0Dl1I2ZJTs9mMkgMO/xrGtS0+WCQxzoUfGQNxDKeDqw3MpxuIprXo/ScmrLSpSdn+/k1dLJamjp6flP7zQK5XRXtQjoRUdysaW7u5ytc6iPc9z45fNrWR1rnUR7nufHL5ta8jPewjxcmbaOJNdVlyNJuCpIIMBBG4giePBBpaKfSktI5utpQhcxbKs4KssvM5xzuME5YY4jozupHqsIW0m4CgkkwAADJJM8eABU5FBpnNKjB8bUUhGxcZ24221J7HoYndXJVcFj+i1E8vaaaJAhhYZlMQJmcAsGiXcDJk5aYD9RPezBXtlGyW8TLtRtqGwynJ2k52dNkknJGyAu/oGKtiXNgMYLjBBHsc/EGI+578KfQe/Vajjkk2JNhxHDec6OwbnJD10xLBMbQRY3J4ZY8Nw7LTFN7zLUTGq6fp8M8ULWoYyx3EgIJ3GHmuxxni3OgD48Dp3PF5N2TW4kFuilotsDLHBK5453479K3OoWkjpI8UzOgZUJgn3BmRmHa9JjT6vxnPuTWoBEURJgAhVRzE3ucAdrWFp6tTGoq1jaxyXOmrIiuvNTnZZQy55mM5wRjOamNJuNPuFBisozkbRHNQEhcITnBPZDnFyvH4uFRmlRyI9pcTI6iMFBGqF3VWgYM7hc7yyoMDtRx3k4lYHskVVWO52UVUHsU/aKQRGTs5K5HDp6azcH4i5zU7G0a25yO2ijYS22CI4toZliIOV4HBrmgoDfSZAPsXSM+9V51S/i63ZIIrhm24WwYZMnm3jOMsAB2KY3kcN5qNk0+cOjtt7bCUyczslU2o+bWIbUke0BtZ2iDkoThSVKlCTTFyz8zM1wCYysQaUcI8FdmHYbsXBwW5zGQx74G40w1QsZYC8XNHFwNnKscAxYOV3b+OPk4cAxkEpaTZ66VHBwMRF0Yl22lc3GMhmUgFSOwIOQ25rdWs7TwGFZl2YTC8kpjKrjm8ShRK2XwhwMbywycUVNi425B9veeOh9Fhqdve6bTxkvmJai+SkCpcX6LnZWeEDJycC1g4npNSl73TaeMl8xLVsw7yB0r9IQfO1v0uOrvVI0r9IQfO1v0uOrvUkhQwyMHeDuI6PkoooCoa5yIidCtusfN9ketXHsO0R20TDsrZ+PZJuOd6msf5TcnxbFiH2QDvgnKR3CDGQR2WzOv8AqjJPxca+j6gtTt0e+hEiK463uSAyhh7bbb99b6GU1KEtKD+TGUU8T5tBB4V6FO9ZUC5uABgCecADcAOcbdTQV2lCo6lKM33pMpSVm0crXOoj3Pc+OXza1kda51Ee57nxy+bWvLz3sI8XJm2jiWTqiKxsHCNssZbUK2AdluuYsNg8cHfimh0DWfhcfcoPxp9y97iPjrP0mGrEa5csFO/sDWfhcfcoPxo/sDWfhcfcoPxq4V2gKd/YGsfC4+5QfjXpeT2sH/8Ab7+AAsYCSe9xq3V6iO99oZGyAO36Ww+CgLA4xwoSioDkzrhO7VoyOy39aQ5BXtgcLsjHxtXkaBrBAI1cEHBH9yt94PAjfvB6CKlIYLJ4RLdOouF2uuHZyLpJ9wEaDthg9qF4hVwG2qlbRnMURlGJNn2Qdlnb2UL7W0OO0d2N284rKUbAqv8AYGsfCw+5QfjR/YGsfC4+5QfjVwrtYkFO/sDWfhYfcYPxo/sDWPhcfcoPxq40UBWuR9jNDJdrcTc/K0sbNLzax5zCgA2V3DAAG6pW+7otPGS+YlpPTu6br50PmVpS97ptPGS+YloSQWlfpCD52t+lx1dqz/SNGmjZLu2czbJvAbZ2AHss20/NtjsWOwOxbdk8V3mrdpOtxTkqu0kqY5yGQbMqZ744Ef6lJB79SSSVFFFAQ+svO00NvDKIRIkzvIEDyBYzENlNo7Kk87xIbhwqt8iyc2+0zMQmpjadizEC+jAyx3k4HE1Z7ru+28Refx2tVjkXxg+bqvp6UBjWud1XPlFx516Zinmud1XPlFx516Ziu3yPs9PhXsUZ9ZnK1zqI9z3Pjl82tZHWudRHue58cvm1rz897CPFyZso4ln5e9xHx1n6TDUzfXgQhFG3M+1zceQM4xl2P+FFyMt8YAySAYbl73EfHWfpMNPDY2Mt3L13BFM3Nw7BkgEuBtSDAJU4yzAY6Sa5WUtFXLKJAWd175bftPxrosrr3y2/af8A2pGx0LR5va7G24ZG1aImRhTkbUYzudfrCoflTp2jLa3IitrVZlhn2SttHtK6bacQnYkOv/GarqrJu2v+DLRQ+06/led42CGMLlJU2gHYEBwAScqMjsuBOccM1IW08juRbKGCEhpGcogcbiikI22w/wAW7A4ZzkBkBiTd0RS4+mOm0Ol6bDbWhksonMsa7xHHxWBpnY5xnIRuGSSflNbOk+1PeEtZOdbXeMc1a4AK5MspbB/1c3tZ47wemm+pyzwxl5EjPAACaRnY/wCFFHM7z/MnpNM59P0tVZ2soAits7ZWEKRzfO7WSdw2O/jea8XmlW8F3H1vDHEGgkJ2EC5IeMDOPiJ+k1h0sibClvq6i2We4HMk4Bj2g5DltnmwRjbYtuGONeUFy42uurKEHeImQysg6AzrcKGbv4UDo38Sjp9rHIbRZUV1564OyyhhnYn6DUlfx2MU3NGzhJ2I3BEKY7OTm8E7GBjjknfwrKpUadkQkNOYufD7H7u//t1F6rqN5BJEFltrhDNbpMyQOgRJpUjGG64bMh5wEDBAGScbsz3JmOyu4edFnCnadiYkPbxRyjigPCQcR0bsjBNWkjVbYqoCqNSAAAAAA1YAAAcKxjUelZiyJ7Tu6br50PmVpS+7otPGS+YlpPTu6br50PmVpS97ptPGS+YlqyYlRtrSVbxBZyCF5pNVaRSu1FKYLoBAyZGDssV21w2AvEDFS81xFM6QX8fW10M8ywfifd282BtHgShAPQVI4t9L/SFv87W/Skq5X9lFNGY50WSNuKMAQf5/HUggkv7q13XINxAMYnRfZkHSZYxgMB7uPo/w9NTtleRzIJIXWRG7VlIIP66gHsbu032+bq3H+QzDriMd6ORiBIoH+Fztf6jwpC1jinLT6fLzM+fZVKsAWAxszwNghsDc2FbhgkHeBL3Xd9t4i8/jtarHIvjB83VfT0qUsdRlk1CCOeLmpUguiSGDRuC9qNtDxxkcGAIqL5F8YPm6r6elCTGtc7qufKLjzr0zFPNc7qufKLjzr0zFdvkfZ6fCvYoz6zOVrnUR7nufHL5tayOtc6iPc9z45fNrXn572EeLkzZRxLD1SLtI7EtIcDnrXfgnGzPG5/7UNRZ6pOkR3Tu8skgKQ7JjRtnKs7YION4IU8P/ADU1y+A6yOffrT0mGp426e5X6o/CuWaTVmWU7FNh6qegqpXYkIOxnagDZ2ECLnJ34UY+mo3lF1RtFmt51j5/nHilVRzZ2dpmaRQctj2wg/FgVofW6e5X6oo63T3K/VH4VrVKKdydIpVpy803spJbxNtlIWMJLsxqd+M7HZOTjJ4bgBwyUoeqforQW6TmfahRRuQjsuaMTjc28FWYfrz3qvXW6e5X6o/CjrdPcL9UVk4JpLcRpFVXqu6KDkGbttv2o42hHzfDPDZ3YqN1Tqn6fcXKGGUxgRSK0ksbbK5dDkKuSxwDgbh3z3751unuV+qKOt09yv1RWKoxTuTpFIbqh6TA1sUuGlWN32tlHL9lFINs5VQcs2/Hf4U7m6rmiMxZhMWIVSeaPBW21HbdDb6tnW6e5X6o/CjrdPcr9UVMqcZO7GkVPT+q5okKBIufVRjA5tjuACgZLE7lUD5AKg9K5Z6bLtGe5EcQuZ5ljKyc5IxuXniZtlSFVSVOyDkld+AMNpPW6e5X6o/Cudbp7lfqj8KRpxTuNIg+S2rQXUl1LbOJIy8QDAMBkRJkdkAakb7ui08ZL6PLSGlYF1dqBjDQHtSF3xAbjjBO7eOjI74pe+7otPGS+jy1sIIHTP0hb/O1v0tKvFZpHazrqEUlq4MjPq5MUxYxEJcopVcb4iwx2QyMqCQcnN00zlDHJIIZQYLnf7BJgMcDJKMOxlXG/Kk46cbxUkkvUVq+gQzsJBtRTgYW4iIWUD3JOMOnfRgRuqVoqCCm6fFdrqsIuhGcWtyqTRkgS4ltskxkexsMjIyw7Lcd1NORfGD5uq+npVkvP0laeT33nLKq3yL4wfN1X09KkkxrXO6rnyi4869MxTzXO6rnyi4869MxXb5H2enwr2KM+szla51Ee57nxy+bWsjrXOoj3Pc+OXza15+e9hHi5M2UcSz8ve4j46z9JhqcublUIByWY4RFGWY94D4hvJO4DeSKg+XvcR8dZ+kw1KaZoollnmMs6vtmIbEmyAiqpCgY3b2JPfPHgK5SclFXZZSuOdqbweb9l+ZRtTeDzfsvzKSgsyxQc5fjbLjfPDu2CAScMd2T0ZO41517TWiRCtxcttSRoytLlSrnDA4APDvGtXTO9jLRPOmapHPznN59jbYbOMbXxEEhh0ZBO8EdFKrNI8hSCPnCnbsW2I1O7CbWDl+nZA3DjjIyy08YecLuAEWAN2MIcY71L6LyUsutYmKSZMSO2zPcb2ZQ7HAk3ksSfjJrKVS0U95CWseda3fvMf25/KpvqMs8EbSSxxhV70rMxPQqqIssxO4Acab6Tyahdn52OVRiIqDNdKOyjUtxIOdosMFiRjGB0tRaW63SmBZAuxKCJGmPZxyKhZRKT0FgGHEHiRWHSsnRQ9tdUVrdZpFaPaA9jxtOGzjmwF3s+RgAZyadwWt6yhjFEmd+w8rbajoDbKFdrHHBIzwJ41DaVp0M72yTxrIgW7cKwyAwlQBvlAYjPxmpq75O6bHs7VtFliqgBASdplXPyZYb/jrKpVs7IhI99Y3nuYPtJPyqhtZ1Se3kiRoo5C8kSvsSN7EkjrHzjFkA4sMLnLb8bgSJaw5N2Ei7XWaJvIwypnccZ7FmGM56eiqqkSrblVAAGoFQB0KuphFH6lUKPiAFYxqtuxNkTWm903fzofMrSl93RaeMl9HlpLTWHXN2M79qA46cGJcH/g/QaVvu6bTxkvmJasmJWbS1ukueu0HPxRzainMKFWVFkuDtsrE4k3x52TsnsiATuFWhJbPUISu6RQeyRgySxuD0qcPG4O8HceBG6qnbtdJdgWjqefl1R5IpmbmiYLkKuwQCY2IbeRkHiQTvqSHW93KciSzv0X/SlwE6CCMpPESP9Q3dBoCRWK9te0LXkG4bDFRdRL8THAnA7zYb42NSmlatBcqWgfa2ThlIKuje5ZGAZT8oqHXXprbsdRUbHAXcSnmj4yPe0J75yV3cRkCpDUNFgnZZlJSYLiO5iIDhTnG/esib87LAj4qATvP0laeT33nLKq3yL4wfN1X09KkrPrsalbpdc2+zb3mxOmV5zMlpkNEc7DLgcGIO1uxwqN5F8YPm6r6elSSY1rndVz5RcedemYp5rndVz5RcedemYrt8j7PT4V7FGfWZytc6iPc9z45fNrWR1rnUR7nufHL5ta8/PewjxcmbKOJZ+Xx/uRz79aekw1LaTr1vEZlkZgTMzDEcrAgqmCCqkH9R6KhuqLCr2Do4yrS2qsOGQ1zECPoNUfXNJ0G3neE2UzMhAYiZwN4B3ZfJ3EVyk4Kasyyma1HygsVKkO/Y7WPYpv8AEcn/AC6j+U/KO3eJBEZHYTRHZEUoOAe+yhR8pIA6SKzN7Dk6I0drWfLgkIJJCQAzLknnQOKnppQaZyc5rnOt5sbWzs7cu1nGffNnh8da1QinfWZaRoliwVZGkkj25MEqrqQoC4Vc57I989J4VGvqKSRQo8haDmbUPby2pKbcbIXDbVuxO0ox07JXIwcEUy203k26u3W8y7ADEF5MkFlXdsyEcWHEivemaTydnkEa20ysdrG08mDsgse1lPQDWxwTt4EJl0j16QovPSrJvhYxGBwiFCWOyetySyssZUkDfk7sADt9rBeeMRsZH5udeckRoo1BmUoXJRAcIB2KjJI+Uigi15N5x1tPj3W3Jj5fbdr/AIpW90/k5HIyG2nYqxUlXfGQcHtpQePxVHRRJuaJZ3kNtLBtSF1WK4Uuqs52maJskRg7OSGP6qkrvlDYyMrGSUbJB3QT4OGVwDmLhtIp3Y4VluoaRyciCZt5m5xFkUK8vatnGdqQd47q7/ZHJzmOe63m2dvm9nbl2toDax7Zs8D36iVJSdyEzV4OVFkgwHkxkn2i46SSf8vvmqnpZE20GIjiF3cTZfsHk/vkk8QVWwQvaEsRv4DpIqdhpHJyUSEW8y82hdgzy9qCASNmQ9LCvFhpvJyWVI1tp1LsqqWd9naYgAbpSeJ71I0Yxdxc0DR40N5eSq20W62Q4IIxHGSOHTmQ/QKeXvdNp4yXzEtQfIXTIraS+hgXZjS4j2VyWxm3iY7ycneTUvqs4S5ss57KaRRjvm3m/wCN1bSO8hdL/SFv87W/Skq2arpMFyoWdA2yco3B426HRx2SMO+COFVTTP0hb/O1v0tKvFSSVh2u7Tc4e7t/fFANzGP9SAezLn/EvZY4qcE03sLJVTn9IlRUY5Nue5nI4qFG+3k6CVAwe2UkbrfUJqXJxWczWzm2uD20iKGWTHRJGexf5dzd5hUEEdZavz2pW6PFJDNHbXnORuMjDSWmyyOOxkU7Lb1O7GCAajuRfGD5uq+npTrTpLk6tCLqERutpcjbRtuGT2W3OUO5t27KsARkceNNeRfGD5uq+npUgxrXO6rnyi4869MxTzXO6rnyi4869MxXb5H2enwr2KU+szla51Ee57nxy+bWsjrXOoj3Pc+OXza15+e9hHi5M2UcSz8ve4j46z9JhqwHkvZzeyT2ySOScvgAnG7B3jPD46r/AC97iPjrP0mGr7pvtY+Vv3muXRZRW5uRVhIcSWqlUwFCFk2QcsR2BUkZYnp4mvPqH0/2vrb2Pttnbfa2u12tra2uHRmrTD27/Kv8Io/zf9h/fUklWHIbT17GO2wr7nDO5LAYbALMSN6jpFC8i7CH2SC22HH+JnkbGQVIwznoPRVpn7ZPlP8ACa8aj7Wf1fvFAVj1vtMG8WnZY98k2c44429n/j9VdPIXTpOzltdp27IlXkUEk5zhXA/4q3twpK07RfkFAVU8i7CX2632hHiNNlnXZVeC9iwJ40eouxxzPWw5r2zY2m2trGztbW1tcPjqz2X+P57f+K5/nf7P/NAVkci7CPdFb7Ik7B9pnYspwSvZMSO1+KuryH06I85FbbLoQwYvIwUqcg4ZyM/qqzXnFPnivd57W3yGgKByc7q1HyiL0aGvXKHunTvKm9Gnrzyc7q1HyiL0aGvXKHunTvKm9GnqCEVyHT5BqMUlq+xM76uW29qSJ+buUUKVz2GVwCyYPYqTnGDcLHlCOcEN2htpzuVWO1FIePscuAr7t+ycMO9VbtNOuluDeQkTCOfUE62YqhCyTttmJ8b2JjB2X3HJ7Jas1rf2l9G8LqGIA561mUCRN4I24z8eCGGRwINSSTNFV1dOu7XHWjG4g6baZ/ZEXvRTHjjgEkOOHZLUjpGuQ3G0qFlkTt4ZFMcqfKh3kf6hlTvwdxqCBvefpK08nvvOWVVvkXxg+bqvp6VZLz9JWnk995yyqt8i+MHzdV9PSpJMa1zuq58ouPOvTMU81zuq58ouPOvTMV2+R9np8K9ijPrM5WudRHue58cvm1rI61zqI9z3Pjl82tefnvYR4uTNlHEs/L3uI+Os/SYau+n3KBMFgCCdx3dNVnX9IS7gaB2dFYodqMgOCjq4IJBwcqKr/qEb4T1P71/TXLlhGjwXke2/ZAZIwTuBwMGjrxOc7YY2cZ6M54ZrOPUI3wnqf3r+mj1CN8J6n96/poTc0i4vE2k7IHBJON4G4j/zXnULpChAYEnGAN9Zz6hG+E9T+9f00eoRvhPU/vX9NBc01r2PZztD5On5Mcc0naXabAywBA3gms29QjfCep/ev6aPUI3wnqf3r+mguaNZXaZfJxliRndkGuC7Tnc7Qxs4z0Zzms69Qh+E9T+9f00eoRvhPU/vX9NBc0a8u0ymDnDAnG/Ar3eXaFCAwJI3Y31m3qEPwnqf3r+mj1CN8J6n96/poLkhyc7q1HyiL0aGvfKHunTvKm9Gnpbk3oC2iyASzTNK4d3mcO5IUKOywM7lHGoLqn6s9qtnPGoZo7oHZbIBBhlBG7huJ31MYuUkliyB5NycvIrnnLKVVEjXMk/OBnidnk2oV5vbBUhSVLp3huPR2aWC4dIr2NrS7BPNHnArnvtDMuOcXvqfi2l4U+5JctLW+GI22JgMtA5AfdxK+7X4xw3ZAqcvrKKZNiZFkXcdlgCARwI7xHQRvFTKLi7NWaJIEatdWm68U3EI/wCpiQ84vjYVHDo2489HYjO6Qu9Ptb1ElBDEA81cROBImelJF4fJvB4EEZFR7W13ae1bV3bj/LY5uox3lY7plzvwxDAcC24U2s7eKQPPpcqwybXsqbPsbSDOY54dxR9+9hsv8ZrECtpDcpqVulxIkqi3vObl2dmVhzlntCRR2GRuwy4zngMb4zkXxg+bqvp6VIWOpSS6lbpPC0UsdteFt+1EweS0w0b7todicggEdI3gmP5F8YPm6r6elSSY1rndVz5RcedemYp5rndVz5RcedemYrt8j7PT4V7FGfWZytc6iPc9z45fNrWR1rnUR7nufHL5ta8/PewjxcmbKOJpNFFFcsWAooooAooooAooooAooooAooooArOurb3Jb+UDzUlaLWddW3uS38oHmpKsZLt4cS9yJYMyGNypBUlWByGUlWB74I3g1pvI3qpuhEWo9mnAXAHZL89R2w/1Dfu4HjWYUV12VZFSyhfcte8qwqOJ9UWV5HMiyQurowyrKcqf11HavyeimcSqzQXAGBcRYEmz7hsgrIn+lgeG7FYBya5S3Ni+1bPgE5eJt8T/ACjoO4dkMHdxra+SXL20vcIDzU5HtLnefmNwfcM4G/ju6a5jK8gq5O/u1rf/AHAtQmpHjTo7oapD10IsrbXKh42OJBzludvYO+PvYJO8HBNMeRfGD5uq+npVn1fQ0mdJlYxXEXtcy9sBnJRhwdCeKnvnGDvqB5NaZNbyW8VwVMgh1BmKdqecu4ZAR3tzDd0VSMzEdc7qufKLjzr0zFPNc7qufKLjzr0zFdvkfZ6fCvYoz6zOVofUu5V2VnDOl1LzbPKrKOblfI2FGcohHEVnldzWGW5IspgoN2s7kwnos3f1ytJ8J/Y3H5dHrlaT4T+xuPy6wjNGa8z6FH8/T5NnTeBu/rlaT4T+xuPy6PXK0nwn9jcfl1hGaM0+hR/P0+R03gbv65Wk+E/sbj8uj1ytJ8J/Y3H5dYRmjNPoUfz9PkdN4G7+uVpPhP7G4/Lo9crSfCf2Nx+XWEZozT6FH8/T5HTeBu/rlaT4T+xuPy6PXK0nwn9jcfl1hGaM0+hR/P0+R03gbv65Wk+E/sbj8uj1ytJ8J/Y3H5dYRmjNPoUfz9PkdN4G7+uVpPhP7G4/LqmdVHlZZXlvClrLzjLMHYc3KmF5txnLoBxIrO80ZrZSzLGE1PTwaeG79kOtdYHKKKK9s0hXc8Pi3j4j365RUNJqzBo3JDqpTQ7MV8Gmj4CUb5VHRtA9uPjzn5a0WDUYbi6t5bd1kja2uCGXxlqcEcQfiOCK+dKWtruWM5ikkjO8ZR3TjgntSO8PoFeJlWZoyelRdvB4fo3xrbxfXO6rnyi4861MxQSSSSSSSSSSSSTvJJPE5oFevQpunSjB9ySNMndtnKKKK2kBRRRQBRRRQBRRRQBRRRQBRRRQBRRRQBRRRQBRRRQBRRRQBRRRQBXRRRQH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3" name="Picture 12" descr="IMG_3025.JPG"/>
          <p:cNvPicPr>
            <a:picLocks noChangeAspect="1"/>
          </p:cNvPicPr>
          <p:nvPr/>
        </p:nvPicPr>
        <p:blipFill>
          <a:blip r:embed="rId3" cstate="print"/>
          <a:srcRect l="5600" t="8400" r="7601" b="9701"/>
          <a:stretch>
            <a:fillRect/>
          </a:stretch>
        </p:blipFill>
        <p:spPr>
          <a:xfrm>
            <a:off x="3851920" y="5419675"/>
            <a:ext cx="936104" cy="1177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4" cstate="print"/>
          <a:srcRect l="7135" t="5253" r="7135"/>
          <a:stretch>
            <a:fillRect/>
          </a:stretch>
        </p:blipFill>
        <p:spPr bwMode="auto">
          <a:xfrm>
            <a:off x="4644008" y="2564904"/>
            <a:ext cx="599738" cy="1096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ight Arrow 18"/>
          <p:cNvSpPr/>
          <p:nvPr/>
        </p:nvSpPr>
        <p:spPr>
          <a:xfrm>
            <a:off x="5292080" y="2708920"/>
            <a:ext cx="576064" cy="21602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00FF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9116235">
            <a:off x="4296689" y="3534149"/>
            <a:ext cx="2132433" cy="19079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Picture 21" descr="IMG_30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3429000"/>
            <a:ext cx="1440160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2" name="Right Arrow 81"/>
          <p:cNvSpPr/>
          <p:nvPr/>
        </p:nvSpPr>
        <p:spPr>
          <a:xfrm rot="19433724">
            <a:off x="4758555" y="5494852"/>
            <a:ext cx="1121238" cy="264876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6662598" y="3284984"/>
            <a:ext cx="420828" cy="24244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-5900"/>
          <a:stretch/>
        </p:blipFill>
        <p:spPr bwMode="auto">
          <a:xfrm>
            <a:off x="6586314" y="4005064"/>
            <a:ext cx="361950" cy="23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58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Sirirat\Desktop\new Refrigerator_2015042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36512" y="20436"/>
            <a:ext cx="9180512" cy="68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524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/>
          <p:cNvSpPr/>
          <p:nvPr/>
        </p:nvSpPr>
        <p:spPr>
          <a:xfrm>
            <a:off x="6012160" y="4365104"/>
            <a:ext cx="261266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เม.ย. 59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276602" y="6307579"/>
            <a:ext cx="2756684" cy="432048"/>
          </a:xfrm>
          <a:prstGeom prst="ellipse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เม.ย. 59</a:t>
            </a:r>
            <a:endParaRPr lang="en-US" sz="2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987099"/>
            <a:ext cx="7704856" cy="72008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520" y="836712"/>
            <a:ext cx="936104" cy="288032"/>
          </a:xfrm>
          <a:prstGeom prst="roundRect">
            <a:avLst/>
          </a:prstGeom>
          <a:solidFill>
            <a:srgbClr val="0000FF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endParaRPr lang="th-TH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779912" cy="36004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คลังวัคซีนโรงพยาบาล</a:t>
            </a:r>
            <a:endParaRPr lang="th-TH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47664" y="1771075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536" y="119675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GPO </a:t>
            </a:r>
            <a:r>
              <a:rPr lang="th-TH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 </a:t>
            </a:r>
            <a:r>
              <a:rPr lang="en-US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</a:t>
            </a:r>
          </a:p>
          <a:p>
            <a:pPr algn="ctr"/>
            <a:r>
              <a:rPr lang="th-TH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 30 พ.ย. 58</a:t>
            </a:r>
            <a:endParaRPr lang="en-US" sz="14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และเริ่มจ่ายได้</a:t>
            </a:r>
            <a:endParaRPr lang="en-US" sz="1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43608" y="2275131"/>
            <a:ext cx="1080120" cy="43204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พ.ย. 58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83768" y="2275131"/>
            <a:ext cx="1080120" cy="43204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ธ.ค. 58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92080" y="2275131"/>
            <a:ext cx="1080120" cy="43204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มี.ค. 59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796136" y="1771075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76056" y="11967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ขอปรับ 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 </a:t>
            </a:r>
            <a:endParaRPr lang="th-TH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 </a:t>
            </a:r>
            <a:r>
              <a:rPr lang="en-US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987824" y="1771075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55576" y="4005064"/>
            <a:ext cx="7704856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51520" y="2998693"/>
            <a:ext cx="1584176" cy="288032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543508" y="4293096"/>
            <a:ext cx="108012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มี.ค. 59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047564" y="378904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71800" y="2996952"/>
            <a:ext cx="2355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GPO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</a:t>
            </a: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tOPV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เท่าของ</a:t>
            </a:r>
            <a:b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ROP</a:t>
            </a: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th-TH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มี.ค. 59</a:t>
            </a:r>
            <a:r>
              <a:rPr lang="en-US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(หลัง 11 มี.ค. หยุดส่ง)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5576" y="6019547"/>
            <a:ext cx="7704856" cy="72008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259632" y="6307579"/>
            <a:ext cx="2756684" cy="432048"/>
          </a:xfrm>
          <a:prstGeom prst="ellipse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มี.ค. 59</a:t>
            </a:r>
            <a:endParaRPr lang="en-US" sz="2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520" y="5013176"/>
            <a:ext cx="1584176" cy="28803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lang="th-TH" sz="1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403648" y="4293096"/>
            <a:ext cx="1080120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 59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907704" y="3789040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3568" y="335699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ey on hand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ของ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tOPV</a:t>
            </a:r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ได้จนถึง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 59</a:t>
            </a:r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300192" y="386104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220072" y="3284984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 </a:t>
            </a:r>
            <a:r>
              <a:rPr lang="en-US" sz="1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tOPV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ได้ถึง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เม.ย. 59</a:t>
            </a:r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3568" y="5302949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bOPV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 on hand</a:t>
            </a:r>
            <a:endParaRPr lang="th-TH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VMI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83768" y="5373216"/>
            <a:ext cx="2139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GPO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 </a:t>
            </a:r>
            <a:r>
              <a:rPr lang="en-US" sz="1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bOPV</a:t>
            </a:r>
            <a:endParaRPr lang="en-US" sz="14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มี.ค.–22 เม.ย. 59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308304" y="5877272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588224" y="5373216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เริ่มจ่าย </a:t>
            </a:r>
            <a:r>
              <a:rPr lang="en-US" sz="1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bOPV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 25 เม.ย. 59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91680" y="5949280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491880" y="5877272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940152" y="5877272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4608004" y="5210616"/>
            <a:ext cx="23402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 เม.ย. 59</a:t>
            </a:r>
          </a:p>
          <a:p>
            <a:pPr algn="ctr"/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on hand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bOPV</a:t>
            </a:r>
            <a:r>
              <a:rPr lang="en-US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ตามปกติ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23728" y="1013827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 </a:t>
            </a:r>
            <a:r>
              <a:rPr lang="th-TH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ธ.ค. 58</a:t>
            </a:r>
          </a:p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on hand</a:t>
            </a:r>
            <a:r>
              <a:rPr lang="th-TH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lang="en-US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PV </a:t>
            </a:r>
            <a:r>
              <a:rPr lang="th-TH" sz="14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ตามปกติ</a:t>
            </a:r>
            <a:endParaRPr lang="en-US" sz="14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7812360" y="3861048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876256" y="3061409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เม.ย. 59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ให้จำหน่าย  </a:t>
            </a:r>
            <a:r>
              <a:rPr lang="en-US" sz="1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tOPV</a:t>
            </a:r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ออกจาก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 รับ-จ่าย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4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771075"/>
            <a:ext cx="7704856" cy="7200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4342" y="764704"/>
            <a:ext cx="936104" cy="288032"/>
          </a:xfrm>
          <a:prstGeom prst="roundRect">
            <a:avLst/>
          </a:prstGeom>
          <a:solidFill>
            <a:srgbClr val="0000FF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IPV</a:t>
            </a:r>
            <a:endParaRPr lang="th-TH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88640"/>
            <a:ext cx="3491880" cy="3600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rgbClr val="66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หน่วยบริการในเครือข่าย</a:t>
            </a:r>
            <a:endParaRPr lang="th-TH" sz="2000" dirty="0">
              <a:solidFill>
                <a:srgbClr val="6633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95736" y="1555051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98072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เริ่มเบิก </a:t>
            </a:r>
            <a:r>
              <a:rPr lang="en-US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</a:t>
            </a:r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b="1" dirty="0" smtClean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พ.ย. 58</a:t>
            </a:r>
            <a:endParaRPr lang="en-US" sz="16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91680" y="2059106"/>
            <a:ext cx="1080120" cy="5778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พ.ย. 58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79912" y="2059106"/>
            <a:ext cx="1080120" cy="57780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ธ.ค. 58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1880" y="4075330"/>
            <a:ext cx="4968552" cy="5778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เม.ย. 59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83968" y="1555051"/>
            <a:ext cx="0" cy="504056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98246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เริ่มให้บริการ </a:t>
            </a:r>
            <a:r>
              <a:rPr lang="en-US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IPV</a:t>
            </a:r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ได้ตั้งแต่ 1 ธ.ค. 59</a:t>
            </a:r>
            <a:r>
              <a:rPr lang="en-US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5576" y="3787299"/>
            <a:ext cx="7704856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51520" y="2780928"/>
            <a:ext cx="1584176" cy="288032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tOPV</a:t>
            </a:r>
            <a:endParaRPr lang="th-TH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15616" y="4075331"/>
            <a:ext cx="1224136" cy="5778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มี.ค. 59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619672" y="3571275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3568" y="3078252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tOPV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สามารถเบิกได้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ถึงแค่ มี.ค. 59</a:t>
            </a:r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5576" y="6019547"/>
            <a:ext cx="7704856" cy="72008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520" y="5013176"/>
            <a:ext cx="1584176" cy="288032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bOPV</a:t>
            </a:r>
            <a:endParaRPr lang="th-TH" sz="16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923928" y="3643283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915816" y="3150260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 </a:t>
            </a:r>
            <a:r>
              <a:rPr lang="en-US" sz="1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tOPV</a:t>
            </a:r>
            <a:r>
              <a:rPr lang="en-US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ได้ถึง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เม.ย. 59</a:t>
            </a:r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6984268" y="6165304"/>
            <a:ext cx="1188132" cy="648072"/>
          </a:xfrm>
          <a:prstGeom prst="ellipse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เม.ย. 59</a:t>
            </a:r>
            <a:endParaRPr lang="en-US" sz="16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7524328" y="5803523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220072" y="3571275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83968" y="304689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23-28 เม.ย. 59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ให้เลื่อนนัดเด็ก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80112" y="3076511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เริ่มนัดอีกครั้ง </a:t>
            </a:r>
          </a:p>
          <a:p>
            <a:pPr algn="ctr"/>
            <a:r>
              <a:rPr lang="th-TH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เม.ย. 59</a:t>
            </a:r>
            <a:endParaRPr lang="en-US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516216" y="3571275"/>
            <a:ext cx="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84168" y="5085184"/>
            <a:ext cx="2520280" cy="584775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เริ่มเบิก และให้บริการ</a:t>
            </a:r>
          </a:p>
          <a:p>
            <a:pPr algn="ctr"/>
            <a:r>
              <a:rPr lang="th-TH" sz="16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ได้ตั้งแต่ 29 เม.ย. 58</a:t>
            </a:r>
            <a:endParaRPr lang="en-US" sz="16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2280" y="2780928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เม.ย. 59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ให้จำหน่าย </a:t>
            </a:r>
            <a:r>
              <a:rPr lang="en-US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tOPV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ออกจาก</a:t>
            </a:r>
          </a:p>
          <a:p>
            <a:pPr algn="ctr"/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ทะเบียน รับ-จ่าย</a:t>
            </a:r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956376" y="3715291"/>
            <a:ext cx="0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80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144000" cy="321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D:\New folder\gUpB6P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448" y="1177702"/>
            <a:ext cx="2159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476" y="2300679"/>
            <a:ext cx="5510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Showcard Gothic" panose="04020904020102020604" pitchFamily="82" charset="0"/>
              </a:rPr>
              <a:t>THANK YOU</a:t>
            </a:r>
            <a:endParaRPr lang="en-US" sz="7200" dirty="0"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7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662"/>
            <a:ext cx="9144000" cy="850106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การให้บริการ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712" y="1340768"/>
            <a:ext cx="9861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0413" y="2384884"/>
            <a:ext cx="26709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ฉีด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เข้าชั้นกล้ามเนื้อ </a:t>
            </a:r>
            <a:endParaRPr lang="th-TH" sz="3600" b="1" dirty="0" smtClean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ขนาด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ครั้งละ 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0.5 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มล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endParaRPr lang="en-US" sz="36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5770" y="2384884"/>
            <a:ext cx="23006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หยอด</a:t>
            </a:r>
            <a:r>
              <a:rPr lang="th-TH" sz="36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 </a:t>
            </a:r>
            <a:endParaRPr lang="en-US" sz="36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ครั้งละ </a:t>
            </a:r>
            <a:r>
              <a:rPr lang="en-US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 </a:t>
            </a:r>
            <a:r>
              <a:rPr lang="en-US" sz="36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– 3 </a:t>
            </a:r>
            <a:r>
              <a:rPr lang="th-TH" sz="36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หยด</a:t>
            </a:r>
            <a:endParaRPr lang="en-US" sz="36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29414" y="1340768"/>
            <a:ext cx="11560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O</a:t>
            </a:r>
            <a:r>
              <a:rPr lang="en-US" sz="6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PV</a:t>
            </a:r>
            <a:endParaRPr lang="en-US" sz="6000" dirty="0"/>
          </a:p>
        </p:txBody>
      </p:sp>
      <p:pic>
        <p:nvPicPr>
          <p:cNvPr id="1026" name="Picture 2" descr="http://www.ranongcity.go.th/UserFiles/Image/DSC027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1505" y="3585213"/>
            <a:ext cx="2915477" cy="21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amaexpert.com/wp-content/uploads/2015/03/Getty_H_061812_BabyVacc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5213"/>
            <a:ext cx="3891421" cy="21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8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8270143"/>
              </p:ext>
            </p:extLst>
          </p:nvPr>
        </p:nvGraphicFramePr>
        <p:xfrm>
          <a:off x="251520" y="476672"/>
          <a:ext cx="4320481" cy="28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09"/>
                <a:gridCol w="713350"/>
                <a:gridCol w="467176"/>
                <a:gridCol w="654045"/>
                <a:gridCol w="560610"/>
                <a:gridCol w="570763"/>
                <a:gridCol w="737328"/>
              </a:tblGrid>
              <a:tr h="362852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จันทร์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อังคาร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พุธ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พฤหัส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ศุกร์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เสาร์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อาทิตย์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570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725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8725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8725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8725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07580" y="620688"/>
            <a:ext cx="3152852" cy="1483279"/>
            <a:chOff x="467544" y="4187283"/>
            <a:chExt cx="1656184" cy="754053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467544" y="4187283"/>
              <a:ext cx="1656184" cy="75405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D:\New folder\syringe-clipart-pitr_syringe_icon_black_white_line_art_scalable_vector_graphics_svg-999px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76907" y="4259290"/>
              <a:ext cx="547313" cy="547313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8" name="Rectangle 7"/>
            <p:cNvSpPr/>
            <p:nvPr/>
          </p:nvSpPr>
          <p:spPr>
            <a:xfrm>
              <a:off x="1136607" y="4251461"/>
              <a:ext cx="318059" cy="516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th-TH" sz="6000" b="1" dirty="0">
                  <a:latin typeface="DilleniaUPC" panose="02020603050405020304" pitchFamily="18" charset="-34"/>
                  <a:cs typeface="DilleniaUPC" panose="02020603050405020304" pitchFamily="18" charset="-34"/>
                </a:rPr>
                <a:t>+</a:t>
              </a:r>
              <a:endParaRPr lang="en-US" sz="6000" dirty="0"/>
            </a:p>
          </p:txBody>
        </p:sp>
        <p:sp>
          <p:nvSpPr>
            <p:cNvPr id="9" name="Teardrop 8"/>
            <p:cNvSpPr/>
            <p:nvPr/>
          </p:nvSpPr>
          <p:spPr>
            <a:xfrm rot="18894317">
              <a:off x="1545346" y="4441598"/>
              <a:ext cx="282439" cy="281458"/>
            </a:xfrm>
            <a:prstGeom prst="teardrop">
              <a:avLst>
                <a:gd name="adj" fmla="val 137595"/>
              </a:avLst>
            </a:prstGeom>
            <a:solidFill>
              <a:srgbClr val="FFCCCC"/>
            </a:solidFill>
            <a:ln>
              <a:solidFill>
                <a:srgbClr val="9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43836" y="1332057"/>
            <a:ext cx="1732020" cy="70788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มกราคม 59</a:t>
            </a:r>
            <a:endParaRPr lang="en-US" sz="4000" b="1" dirty="0">
              <a:solidFill>
                <a:srgbClr val="FFFF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549814"/>
              </p:ext>
            </p:extLst>
          </p:nvPr>
        </p:nvGraphicFramePr>
        <p:xfrm>
          <a:off x="179512" y="3789040"/>
          <a:ext cx="4320479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09"/>
                <a:gridCol w="713349"/>
                <a:gridCol w="467176"/>
                <a:gridCol w="654044"/>
                <a:gridCol w="560609"/>
                <a:gridCol w="570763"/>
                <a:gridCol w="737329"/>
              </a:tblGrid>
              <a:tr h="371695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จันทร์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อังคาร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พุธ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พฤหัส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ศุกร์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เสาร์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อาทิตย์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5840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913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9913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9913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22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9913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0768240"/>
              </p:ext>
            </p:extLst>
          </p:nvPr>
        </p:nvGraphicFramePr>
        <p:xfrm>
          <a:off x="4716016" y="3818657"/>
          <a:ext cx="4320480" cy="291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09"/>
                <a:gridCol w="713349"/>
                <a:gridCol w="483949"/>
                <a:gridCol w="668502"/>
                <a:gridCol w="529379"/>
                <a:gridCol w="570763"/>
                <a:gridCol w="737329"/>
              </a:tblGrid>
              <a:tr h="367146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จันทร์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อังคาร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พุธ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พฤหัส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ศุกร์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เสาร์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</a:pPr>
                      <a:r>
                        <a:rPr lang="th-TH" sz="2400" spc="-50" baseline="0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อาทิตย์</a:t>
                      </a:r>
                      <a:endParaRPr lang="en-US" sz="2400" b="1" spc="-50" baseline="0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576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02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9302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9302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22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23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24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25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26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27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49302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28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29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30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th-TH" sz="24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31</a:t>
                      </a: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solidFill>
                          <a:schemeClr val="tx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US" sz="24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43835" y="4644425"/>
            <a:ext cx="2094160" cy="70788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กุมภาพันธ์ 59</a:t>
            </a:r>
            <a:endParaRPr lang="en-US" sz="4000" b="1" dirty="0">
              <a:solidFill>
                <a:srgbClr val="FFFF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8500" y="4644425"/>
            <a:ext cx="1912908" cy="70788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FF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มีนาคม 59</a:t>
            </a:r>
            <a:endParaRPr lang="en-US" sz="4000" b="1" dirty="0">
              <a:solidFill>
                <a:srgbClr val="FFFF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28" name="Teardrop 27"/>
          <p:cNvSpPr/>
          <p:nvPr/>
        </p:nvSpPr>
        <p:spPr>
          <a:xfrm rot="18894317">
            <a:off x="7502823" y="1282266"/>
            <a:ext cx="555579" cy="535807"/>
          </a:xfrm>
          <a:prstGeom prst="teardrop">
            <a:avLst>
              <a:gd name="adj" fmla="val 137595"/>
            </a:avLst>
          </a:prstGeom>
          <a:solidFill>
            <a:srgbClr val="FFCCCC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39827" y="1164295"/>
            <a:ext cx="288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88024" y="242262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ให้วัคซีน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พร้อม </a:t>
            </a:r>
            <a:r>
              <a:rPr lang="en-US" sz="36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2</a:t>
            </a:r>
            <a:r>
              <a:rPr lang="en-US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endParaRPr lang="en-US" sz="3600" b="1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6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4658833"/>
            <a:ext cx="8136904" cy="753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9636" y="4932457"/>
            <a:ext cx="62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ธ.ค.</a:t>
            </a:r>
            <a:endParaRPr lang="en-US" sz="3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6037" y="4900009"/>
            <a:ext cx="68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ม.ค.</a:t>
            </a:r>
            <a:endParaRPr lang="en-US" sz="3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2121" y="4885159"/>
            <a:ext cx="681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ก.พ.</a:t>
            </a:r>
            <a:endParaRPr lang="en-US" sz="3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3237" y="4931986"/>
            <a:ext cx="62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มี.ค.</a:t>
            </a:r>
            <a:endParaRPr lang="en-US" sz="3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6390" y="4869160"/>
            <a:ext cx="94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เม.ย.</a:t>
            </a:r>
            <a:endParaRPr lang="en-US" sz="4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2378" y="4887025"/>
            <a:ext cx="7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พ.ค.</a:t>
            </a:r>
            <a:endParaRPr lang="en-US" sz="3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04711" y="3660187"/>
            <a:ext cx="3990967" cy="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60457" y="4668111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86924" y="4658833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87665" y="4703794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11960" y="4645895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05787" y="4663161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28184" y="4635939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95678" y="4645896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29277" y="4645896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75540" y="4869160"/>
            <a:ext cx="51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4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22</a:t>
            </a:r>
            <a:endParaRPr lang="en-US" sz="3600" b="1" dirty="0">
              <a:solidFill>
                <a:srgbClr val="C4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3849" y="4870901"/>
            <a:ext cx="51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29</a:t>
            </a:r>
            <a:endParaRPr lang="en-US" sz="36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904711" y="3674937"/>
            <a:ext cx="1076" cy="970959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862254" y="3732463"/>
            <a:ext cx="7653" cy="93390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2829" y="2199174"/>
            <a:ext cx="36351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 </a:t>
            </a:r>
            <a:r>
              <a:rPr lang="th-TH" sz="36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ธ.ค</a:t>
            </a:r>
            <a:r>
              <a:rPr lang="en-US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58 – 22 </a:t>
            </a:r>
            <a:r>
              <a:rPr lang="th-TH" sz="36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</a:t>
            </a:r>
            <a:r>
              <a:rPr lang="en-US" sz="36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59</a:t>
            </a:r>
            <a:endParaRPr lang="th-TH" sz="3600" b="1" dirty="0" smtClean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</a:t>
            </a:r>
            <a:r>
              <a:rPr lang="en-US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 </a:t>
            </a:r>
            <a:r>
              <a:rPr lang="th-TH" sz="3600" b="1" dirty="0" smtClean="0">
                <a:solidFill>
                  <a:srgbClr val="C4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+ </a:t>
            </a:r>
            <a:r>
              <a:rPr lang="en-US" sz="3600" b="1" dirty="0" smtClean="0">
                <a:solidFill>
                  <a:srgbClr val="C4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Trivalent OPV</a:t>
            </a:r>
            <a:endParaRPr lang="en-US" sz="3600" b="1" dirty="0">
              <a:solidFill>
                <a:srgbClr val="C4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15816" y="5724545"/>
            <a:ext cx="4590464" cy="707886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23-28 </a:t>
            </a:r>
            <a:r>
              <a:rPr lang="th-TH" sz="4000" b="1" dirty="0" err="1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</a:t>
            </a:r>
            <a:r>
              <a:rPr lang="en-US" sz="4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59 </a:t>
            </a:r>
            <a:r>
              <a:rPr lang="th-TH" sz="4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เลื่อนนัด </a:t>
            </a:r>
            <a:r>
              <a:rPr lang="en-US" sz="4000" b="1" dirty="0" smtClean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OPV1-5</a:t>
            </a:r>
            <a:endParaRPr lang="en-US" sz="4000" b="1" dirty="0">
              <a:solidFill>
                <a:schemeClr val="bg1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04823" y="2060848"/>
            <a:ext cx="385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660066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National switch date</a:t>
            </a:r>
            <a:endParaRPr lang="en-US" sz="4800" b="1" dirty="0">
              <a:solidFill>
                <a:srgbClr val="660066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24711" y="279481"/>
            <a:ext cx="9144000" cy="1061287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การปรับเปลี่ยนการให้วัคซีนโปลิโอ </a:t>
            </a:r>
            <a:endParaRPr lang="en-US" sz="48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21751" y="2743473"/>
            <a:ext cx="2787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</a:t>
            </a:r>
            <a:r>
              <a:rPr lang="en-US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+ 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ivalent OPV</a:t>
            </a:r>
            <a:endParaRPr lang="en-US" sz="36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529277" y="3689686"/>
            <a:ext cx="3003163" cy="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516518" y="3711989"/>
            <a:ext cx="7653" cy="933906"/>
          </a:xfrm>
          <a:prstGeom prst="line">
            <a:avLst/>
          </a:prstGeom>
          <a:ln w="28575">
            <a:solidFill>
              <a:srgbClr val="0000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41435" y="4888384"/>
            <a:ext cx="65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มิ.ย.</a:t>
            </a:r>
            <a:endParaRPr lang="en-US" sz="3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7066720" y="4637298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31184" y="4872222"/>
            <a:ext cx="65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ก.ค.</a:t>
            </a:r>
            <a:endParaRPr lang="en-US" sz="32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7856469" y="4658832"/>
            <a:ext cx="0" cy="3664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4644008" y="4950793"/>
            <a:ext cx="515554" cy="4886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292080" y="4941168"/>
            <a:ext cx="515554" cy="48861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5536" y="1595705"/>
            <a:ext cx="19802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i="1" u="sng" dirty="0" smtClean="0">
                <a:solidFill>
                  <a:srgbClr val="C4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ระยะที่ 1</a:t>
            </a:r>
            <a:endParaRPr lang="en-US" sz="4000" b="1" i="1" u="sng" dirty="0">
              <a:solidFill>
                <a:srgbClr val="C4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82726" y="1628800"/>
            <a:ext cx="32497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i="1" u="sng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ระยะที่ 2</a:t>
            </a:r>
            <a:r>
              <a:rPr lang="en-US" sz="4000" b="1" i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  </a:t>
            </a:r>
            <a:r>
              <a:rPr lang="en-US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9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600" b="1" dirty="0" err="1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เม.ย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59 </a:t>
            </a:r>
          </a:p>
        </p:txBody>
      </p:sp>
      <p:pic>
        <p:nvPicPr>
          <p:cNvPr id="1026" name="Picture 2" descr="D:\New folder\syringe-clipart-pitr_syringe_icon_black_white_line_art_scalable_vector_graphics_svg-999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36842" y="3732463"/>
            <a:ext cx="650082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New folder\syringe-clipart-pitr_syringe_icon_black_white_line_art_scalable_vector_graphics_svg-999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26386" y="3835375"/>
            <a:ext cx="650082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7784" y="3780329"/>
            <a:ext cx="324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+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6742592" y="3835375"/>
            <a:ext cx="324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+</a:t>
            </a:r>
            <a:endParaRPr lang="en-US" sz="3200" dirty="0"/>
          </a:p>
        </p:txBody>
      </p:sp>
      <p:sp>
        <p:nvSpPr>
          <p:cNvPr id="46" name="Teardrop 45"/>
          <p:cNvSpPr/>
          <p:nvPr/>
        </p:nvSpPr>
        <p:spPr>
          <a:xfrm rot="18894317">
            <a:off x="3135087" y="3962890"/>
            <a:ext cx="433547" cy="432103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93849" y="4094345"/>
            <a:ext cx="432103" cy="433547"/>
            <a:chOff x="3293849" y="4094345"/>
            <a:chExt cx="432103" cy="433547"/>
          </a:xfrm>
        </p:grpSpPr>
        <p:sp>
          <p:nvSpPr>
            <p:cNvPr id="51" name="Teardrop 50"/>
            <p:cNvSpPr/>
            <p:nvPr/>
          </p:nvSpPr>
          <p:spPr>
            <a:xfrm rot="18894317">
              <a:off x="3293127" y="4095067"/>
              <a:ext cx="433547" cy="432103"/>
            </a:xfrm>
            <a:prstGeom prst="teardrop">
              <a:avLst>
                <a:gd name="adj" fmla="val 137595"/>
              </a:avLst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93866" y="4107467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</a:t>
              </a:r>
            </a:p>
          </p:txBody>
        </p:sp>
      </p:grpSp>
      <p:sp>
        <p:nvSpPr>
          <p:cNvPr id="48" name="Teardrop 47"/>
          <p:cNvSpPr/>
          <p:nvPr/>
        </p:nvSpPr>
        <p:spPr>
          <a:xfrm rot="18894317">
            <a:off x="7094025" y="4036806"/>
            <a:ext cx="433547" cy="432103"/>
          </a:xfrm>
          <a:prstGeom prst="teardrop">
            <a:avLst>
              <a:gd name="adj" fmla="val 137595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254289" y="4107180"/>
            <a:ext cx="432103" cy="456675"/>
            <a:chOff x="7254289" y="4107180"/>
            <a:chExt cx="432103" cy="456675"/>
          </a:xfrm>
        </p:grpSpPr>
        <p:sp>
          <p:nvSpPr>
            <p:cNvPr id="53" name="Teardrop 52"/>
            <p:cNvSpPr/>
            <p:nvPr/>
          </p:nvSpPr>
          <p:spPr>
            <a:xfrm rot="18894317">
              <a:off x="7253567" y="4131030"/>
              <a:ext cx="433547" cy="432103"/>
            </a:xfrm>
            <a:prstGeom prst="teardrop">
              <a:avLst>
                <a:gd name="adj" fmla="val 137595"/>
              </a:avLst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254316" y="410718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552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41" grpId="0"/>
      <p:bldP spid="61" grpId="0" animBg="1"/>
      <p:bldP spid="62" grpId="0" animBg="1"/>
      <p:bldP spid="66" grpId="0"/>
      <p:bldP spid="67" grpId="0"/>
      <p:bldP spid="2" grpId="0"/>
      <p:bldP spid="42" grpId="0"/>
      <p:bldP spid="46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6123321"/>
              </p:ext>
            </p:extLst>
          </p:nvPr>
        </p:nvGraphicFramePr>
        <p:xfrm>
          <a:off x="289298" y="908720"/>
          <a:ext cx="8603181" cy="462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026"/>
                <a:gridCol w="1328024"/>
                <a:gridCol w="866596"/>
                <a:gridCol w="1361793"/>
                <a:gridCol w="1114194"/>
                <a:gridCol w="1237994"/>
                <a:gridCol w="1465554"/>
              </a:tblGrid>
              <a:tr h="770188"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จันทร์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อังคาร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พุธ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พฤหัส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ศุกร์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เสาร์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อาทิตย์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12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13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14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15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16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17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18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19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21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bg1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22</a:t>
                      </a:r>
                      <a:endParaRPr lang="en-US" sz="4400" b="1" dirty="0">
                        <a:solidFill>
                          <a:schemeClr val="bg1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23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24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70188"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25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26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27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28</a:t>
                      </a:r>
                      <a:endParaRPr lang="en-US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b="1" dirty="0" smtClean="0">
                          <a:solidFill>
                            <a:srgbClr val="FFFF00"/>
                          </a:solidFill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29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DilleniaUPC" panose="02020603050405020304" pitchFamily="18" charset="-34"/>
                          <a:cs typeface="DilleniaUPC" panose="02020603050405020304" pitchFamily="18" charset="-34"/>
                        </a:rPr>
                        <a:t>30</a:t>
                      </a:r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DilleniaUPC" panose="02020603050405020304" pitchFamily="18" charset="-34"/>
                        <a:cs typeface="DilleniaUPC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427985" y="3144873"/>
            <a:ext cx="252028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 </a:t>
            </a:r>
            <a:r>
              <a:rPr lang="en-US" sz="3200" b="1" dirty="0" err="1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ครั้งสุดท้าย </a:t>
            </a:r>
            <a:endParaRPr lang="en-US" sz="3200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508104" y="3645024"/>
            <a:ext cx="360040" cy="33999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4824185"/>
            <a:ext cx="1846980" cy="646331"/>
          </a:xfrm>
          <a:prstGeom prst="rect">
            <a:avLst/>
          </a:prstGeom>
          <a:solidFill>
            <a:srgbClr val="CCFFFF"/>
          </a:solidFill>
          <a:ln w="28575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เริ่มให้ </a:t>
            </a:r>
            <a:r>
              <a:rPr lang="en-US" sz="3600" b="1" dirty="0" err="1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bOPV</a:t>
            </a:r>
            <a:r>
              <a:rPr lang="en-US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endParaRPr lang="en-US" sz="36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229959" y="4972834"/>
            <a:ext cx="358265" cy="328374"/>
          </a:xfrm>
          <a:prstGeom prst="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517232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23-28 </a:t>
            </a:r>
            <a:r>
              <a:rPr lang="th-TH" sz="3000" b="1" dirty="0" err="1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 งดให้</a:t>
            </a:r>
            <a:r>
              <a:rPr lang="th-TH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ครั้งที่ 1-5 (ถ้าตรงนัด </a:t>
            </a:r>
            <a:r>
              <a:rPr lang="en-US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WBC </a:t>
            </a:r>
            <a: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ให้เลื่อนนัด)   </a:t>
            </a:r>
            <a:br>
              <a:rPr lang="th-TH" sz="3000" b="1" dirty="0" smtClean="0">
                <a:solidFill>
                  <a:schemeClr val="accent2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</a:br>
            <a:r>
              <a:rPr lang="th-TH" sz="3000" b="1" i="1" u="sng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25 </a:t>
            </a:r>
            <a:r>
              <a:rPr lang="th-TH" sz="3000" b="1" i="1" u="sng" dirty="0" err="1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i="1" u="sng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r>
              <a:rPr lang="th-TH" sz="3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หน่วยบริการเก็บ </a:t>
            </a:r>
            <a:r>
              <a:rPr lang="en-US" sz="3000" b="1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tOPV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</a:t>
            </a:r>
            <a:r>
              <a:rPr lang="th-TH" sz="3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ส่งกลับ </a:t>
            </a:r>
            <a:r>
              <a:rPr lang="en-US" sz="30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CUP </a:t>
            </a:r>
            <a:r>
              <a:rPr lang="th-TH" sz="3000" b="1" i="1" u="sng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26 เม.ย.</a:t>
            </a:r>
            <a:r>
              <a:rPr lang="en-US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CUP </a:t>
            </a:r>
            <a:r>
              <a:rPr lang="th-TH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ส่ง </a:t>
            </a:r>
            <a:r>
              <a:rPr lang="th-TH" sz="3000" b="1" dirty="0" err="1" smtClean="0">
                <a:latin typeface="DilleniaUPC" panose="02020603050405020304" pitchFamily="18" charset="-34"/>
                <a:cs typeface="DilleniaUPC" panose="02020603050405020304" pitchFamily="18" charset="-34"/>
              </a:rPr>
              <a:t>สสจ</a:t>
            </a:r>
            <a:r>
              <a:rPr lang="th-TH" sz="3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.เพื่อ</a:t>
            </a:r>
            <a:r>
              <a:rPr lang="th-TH" sz="30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ทำลายภายใน </a:t>
            </a:r>
            <a:r>
              <a:rPr lang="th-TH" sz="3000" b="1" i="1" u="sng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28 </a:t>
            </a:r>
            <a:r>
              <a:rPr lang="th-TH" sz="3000" b="1" i="1" u="sng" dirty="0" err="1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เมย</a:t>
            </a:r>
            <a:r>
              <a:rPr lang="th-TH" sz="3000" b="1" i="1" u="sng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.</a:t>
            </a:r>
            <a:endParaRPr lang="en-US" sz="3000" b="1" i="1" u="sng" dirty="0">
              <a:solidFill>
                <a:srgbClr val="FF000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4462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เดือนเมษายน 2559 </a:t>
            </a:r>
            <a:endParaRPr lang="en-US" sz="54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683568" y="5373216"/>
            <a:ext cx="4104456" cy="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 flipH="1">
            <a:off x="6300192" y="4581128"/>
            <a:ext cx="2520280" cy="0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01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8654"/>
            <a:ext cx="9144000" cy="994122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th-TH" sz="48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การคาด</a:t>
            </a:r>
            <a:r>
              <a:rPr lang="th-TH" sz="48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ประมาณกลุ่มเป้าหมาย</a:t>
            </a:r>
            <a:endParaRPr lang="en-US" sz="4800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27598"/>
            <a:ext cx="5040560" cy="2717626"/>
          </a:xfrm>
          <a:ln w="28575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1. รายชื่อ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เด็กที่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นัด </a:t>
            </a:r>
            <a:endParaRPr lang="en-US" sz="3600" b="1" dirty="0" smtClean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   ทั้ง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เด็กที่อยู่ในและ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นอกพื้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น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ที่รับผิดชอบ </a:t>
            </a: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2. เด็ก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ที่ไม่ได้มาตามนัดในครั้งที่ผ่านมา </a:t>
            </a:r>
            <a:endParaRPr lang="th-TH" sz="3600" b="1" dirty="0" smtClean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3. เด็ก</a:t>
            </a:r>
            <a:r>
              <a:rPr lang="th-TH" sz="3600" b="1" dirty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ที่ไม่ได้นัดที่อาจเข้ามาขอรับ</a:t>
            </a:r>
            <a:r>
              <a:rPr lang="th-TH" sz="3600" b="1" dirty="0" smtClean="0">
                <a:solidFill>
                  <a:srgbClr val="0000FF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วัคซีน</a:t>
            </a:r>
            <a:endParaRPr lang="th-TH" sz="3600" b="1" dirty="0">
              <a:solidFill>
                <a:srgbClr val="0000FF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378" y="178501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คาดประมาณการจำนวนเด็กที่ให้บริการแต่ละครั้งจาก </a:t>
            </a:r>
            <a:endParaRPr lang="th-TH" sz="40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6443909"/>
            <a:ext cx="799288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New folder\kapook_4298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786586"/>
            <a:ext cx="30765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66711" y="3104445"/>
            <a:ext cx="1861407" cy="206210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เพื่อ</a:t>
            </a:r>
            <a:r>
              <a:rPr lang="th-TH" sz="3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คำนวณ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ปริมาณวัคซีน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IPV </a:t>
            </a:r>
            <a:r>
              <a:rPr lang="th-TH" sz="32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และ </a:t>
            </a:r>
            <a:r>
              <a:rPr lang="en-US" sz="32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OPV </a:t>
            </a:r>
            <a:endParaRPr lang="th-TH" sz="3200" b="1" dirty="0" smtClean="0">
              <a:solidFill>
                <a:srgbClr val="002060"/>
              </a:solidFill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ที่</a:t>
            </a:r>
            <a:r>
              <a:rPr lang="th-TH" sz="3200" b="1" dirty="0">
                <a:solidFill>
                  <a:srgbClr val="00206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ต้องใช้ทั้งหมด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038280" y="3654380"/>
            <a:ext cx="6219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3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2709</Words>
  <Application>Microsoft Office PowerPoint</Application>
  <PresentationFormat>นำเสนอทางหน้าจอ (4:3)</PresentationFormat>
  <Paragraphs>645</Paragraphs>
  <Slides>48</Slides>
  <Notes>10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48</vt:i4>
      </vt:variant>
    </vt:vector>
  </HeadingPairs>
  <TitlesOfParts>
    <vt:vector size="49" baseType="lpstr">
      <vt:lpstr>Office Theme</vt:lpstr>
      <vt:lpstr>แนวทางการให้บริการวัคซีนโปลิโอ</vt:lpstr>
      <vt:lpstr>กระบวนการปรับเปลี่ยนการให้                     trivalent OPV เป็น bivalent OPV</vt:lpstr>
      <vt:lpstr>ภาพนิ่ง 3</vt:lpstr>
      <vt:lpstr>กลุ่มเป้าหมายการให้วัคซีนโปลิโอ</vt:lpstr>
      <vt:lpstr>การให้บริการ</vt:lpstr>
      <vt:lpstr>ภาพนิ่ง 6</vt:lpstr>
      <vt:lpstr>การปรับเปลี่ยนการให้วัคซีนโปลิโอ </vt:lpstr>
      <vt:lpstr>ภาพนิ่ง 8</vt:lpstr>
      <vt:lpstr>การคาดประมาณกลุ่มเป้าหมาย</vt:lpstr>
      <vt:lpstr>ภาพนิ่ง 10</vt:lpstr>
      <vt:lpstr>การบันทึกข้อมูล</vt:lpstr>
      <vt:lpstr>การบันทึกข้อมูล</vt:lpstr>
      <vt:lpstr>การบันทึกข้อมูล</vt:lpstr>
      <vt:lpstr>การบันทึกข้อมูล</vt:lpstr>
      <vt:lpstr>การบันทึกข้อมูล</vt:lpstr>
      <vt:lpstr>การบันทึกข้อมูล</vt:lpstr>
      <vt:lpstr>การบันทึกข้อมูล</vt:lpstr>
      <vt:lpstr>การจัดทำรายงาน</vt:lpstr>
      <vt:lpstr>ภาพนิ่ง 19</vt:lpstr>
      <vt:lpstr>  การจัดทำรายงาน : ประเมินการได้รับ OPV3 ในเด็กอายุครบ 1 ปี   </vt:lpstr>
      <vt:lpstr>การบริหารจัดการวัคซีนป้องกันโรคโปลิโอ และระบบลูกโซ่ความเย็น   </vt:lpstr>
      <vt:lpstr>กระบวนการปรับเปลี่ยนการให้                     trivalent OPV เป็น bivalent OPV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การจัดส่ง bOPVครั้งแรก  GPO จะมีข้อความติดกล่องโฟมบรรจุ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 การให้บริการวัคซีนโปลิโอ</dc:title>
  <dc:creator>newuser</dc:creator>
  <cp:lastModifiedBy>ddc</cp:lastModifiedBy>
  <cp:revision>93</cp:revision>
  <cp:lastPrinted>2015-10-13T06:55:11Z</cp:lastPrinted>
  <dcterms:created xsi:type="dcterms:W3CDTF">2015-10-07T02:34:18Z</dcterms:created>
  <dcterms:modified xsi:type="dcterms:W3CDTF">2015-11-04T15:01:12Z</dcterms:modified>
</cp:coreProperties>
</file>