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4"/>
  </p:notesMasterIdLst>
  <p:handoutMasterIdLst>
    <p:handoutMasterId r:id="rId55"/>
  </p:handoutMasterIdLst>
  <p:sldIdLst>
    <p:sldId id="256" r:id="rId2"/>
    <p:sldId id="301" r:id="rId3"/>
    <p:sldId id="298" r:id="rId4"/>
    <p:sldId id="295" r:id="rId5"/>
    <p:sldId id="300" r:id="rId6"/>
    <p:sldId id="260" r:id="rId7"/>
    <p:sldId id="261" r:id="rId8"/>
    <p:sldId id="302" r:id="rId9"/>
    <p:sldId id="303" r:id="rId10"/>
    <p:sldId id="262" r:id="rId11"/>
    <p:sldId id="263" r:id="rId12"/>
    <p:sldId id="288" r:id="rId13"/>
    <p:sldId id="326" r:id="rId14"/>
    <p:sldId id="266" r:id="rId15"/>
    <p:sldId id="304" r:id="rId16"/>
    <p:sldId id="306" r:id="rId17"/>
    <p:sldId id="305" r:id="rId18"/>
    <p:sldId id="308" r:id="rId19"/>
    <p:sldId id="338" r:id="rId20"/>
    <p:sldId id="307" r:id="rId21"/>
    <p:sldId id="313" r:id="rId22"/>
    <p:sldId id="327" r:id="rId23"/>
    <p:sldId id="333" r:id="rId24"/>
    <p:sldId id="315" r:id="rId25"/>
    <p:sldId id="330" r:id="rId26"/>
    <p:sldId id="329" r:id="rId27"/>
    <p:sldId id="318" r:id="rId28"/>
    <p:sldId id="337" r:id="rId29"/>
    <p:sldId id="334" r:id="rId30"/>
    <p:sldId id="335" r:id="rId31"/>
    <p:sldId id="336" r:id="rId32"/>
    <p:sldId id="321" r:id="rId33"/>
    <p:sldId id="274" r:id="rId34"/>
    <p:sldId id="325" r:id="rId35"/>
    <p:sldId id="324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57" r:id="rId44"/>
    <p:sldId id="348" r:id="rId45"/>
    <p:sldId id="349" r:id="rId46"/>
    <p:sldId id="358" r:id="rId47"/>
    <p:sldId id="351" r:id="rId48"/>
    <p:sldId id="352" r:id="rId49"/>
    <p:sldId id="360" r:id="rId50"/>
    <p:sldId id="355" r:id="rId51"/>
    <p:sldId id="356" r:id="rId52"/>
    <p:sldId id="346" r:id="rId53"/>
  </p:sldIdLst>
  <p:sldSz cx="9144000" cy="6858000" type="screen4x3"/>
  <p:notesSz cx="6858000" cy="9296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CFFFF"/>
    <a:srgbClr val="0000CC"/>
    <a:srgbClr val="000099"/>
    <a:srgbClr val="FF0066"/>
    <a:srgbClr val="66FFFF"/>
    <a:srgbClr val="66FF33"/>
    <a:srgbClr val="FFCC00"/>
    <a:srgbClr val="CCFFCC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679" autoAdjust="0"/>
    <p:restoredTop sz="92665" autoAdjust="0"/>
  </p:normalViewPr>
  <p:slideViewPr>
    <p:cSldViewPr>
      <p:cViewPr>
        <p:scale>
          <a:sx n="62" d="100"/>
          <a:sy n="62" d="100"/>
        </p:scale>
        <p:origin x="-106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54"/>
    </p:cViewPr>
  </p:sorterViewPr>
  <p:notesViewPr>
    <p:cSldViewPr>
      <p:cViewPr varScale="1">
        <p:scale>
          <a:sx n="53" d="100"/>
          <a:sy n="53" d="100"/>
        </p:scale>
        <p:origin x="-1872" y="-108"/>
      </p:cViewPr>
      <p:guideLst>
        <p:guide orient="horz" pos="29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07A82-B4B3-4125-AC78-F16AA647DF7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D2B2D90-4B84-473D-903B-A9BC1C41808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200" b="1" dirty="0" smtClean="0"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กลไกบริหารจัดการสำหรับการสับเปลี่ยนวัคซีนและการรับรองประเมินผลสำเร็จ</a:t>
          </a:r>
          <a:endParaRPr lang="th-TH" sz="3200" dirty="0" smtClean="0"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dirty="0">
            <a:latin typeface="EucrosiaUPC" pitchFamily="18" charset="-34"/>
            <a:ea typeface="Tahoma" pitchFamily="34" charset="0"/>
            <a:cs typeface="EucrosiaUPC" pitchFamily="18" charset="-34"/>
          </a:endParaRPr>
        </a:p>
      </dgm:t>
    </dgm:pt>
    <dgm:pt modelId="{3CD69974-2F73-4015-9494-D2B914973605}" type="parTrans" cxnId="{C4B555E7-622A-45A1-A9AF-7EDAF70C3B81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2C0DE09-10D7-4430-BA14-5AA95D0A5DB8}" type="sibTrans" cxnId="{C4B555E7-622A-45A1-A9AF-7EDAF70C3B81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3C7A4FE-38C7-4470-BB45-608E8C75EC00}">
      <dgm:prSet phldrT="[Text]" custT="1"/>
      <dgm:spPr/>
      <dgm:t>
        <a:bodyPr/>
        <a:lstStyle/>
        <a:p>
          <a:r>
            <a:rPr lang="th-TH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การเก็บกลับและทำลายวัคซีน </a:t>
          </a:r>
          <a:r>
            <a:rPr lang="en-US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Trivalent OPV</a:t>
          </a:r>
          <a:endParaRPr lang="th-TH" sz="3200" dirty="0">
            <a:latin typeface="EucrosiaUPC" pitchFamily="18" charset="-34"/>
            <a:ea typeface="Tahoma" pitchFamily="34" charset="0"/>
            <a:cs typeface="EucrosiaUPC" pitchFamily="18" charset="-34"/>
          </a:endParaRPr>
        </a:p>
      </dgm:t>
    </dgm:pt>
    <dgm:pt modelId="{5319A089-4C93-47B2-99B1-C5FD6C9304CD}" type="parTrans" cxnId="{4477A9D1-E1A1-4AC3-A20F-6E35A2E0F508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BBA90B0-BE94-4B0B-8C7D-05961B888202}" type="sibTrans" cxnId="{4477A9D1-E1A1-4AC3-A20F-6E35A2E0F508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7150A0B-5E5E-46D5-B08A-7E9571952DA9}">
      <dgm:prSet phldrT="[Text]" custT="1"/>
      <dgm:spPr>
        <a:solidFill>
          <a:srgbClr val="00FFFF">
            <a:alpha val="90000"/>
          </a:srgbClr>
        </a:solidFill>
      </dgm:spPr>
      <dgm:t>
        <a:bodyPr/>
        <a:lstStyle/>
        <a:p>
          <a:r>
            <a:rPr lang="th-TH" sz="3200" b="1" dirty="0" smtClean="0">
              <a:solidFill>
                <a:srgbClr val="00206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การรับรองประเมินผลสำเร็จ</a:t>
          </a:r>
          <a:endParaRPr lang="th-TH" sz="3200" dirty="0">
            <a:solidFill>
              <a:srgbClr val="00206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gm:t>
    </dgm:pt>
    <dgm:pt modelId="{002CAB23-C0D3-497B-8624-5FBA225B6E0D}" type="parTrans" cxnId="{22BB82D2-EE2D-4205-92D0-0EF2C82D3036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DBED444-B636-4C8B-BF90-C9B4F33C0C53}" type="sibTrans" cxnId="{22BB82D2-EE2D-4205-92D0-0EF2C82D3036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2765343-CDC9-4BCE-A9B2-15A4EDE6D85F}" type="pres">
      <dgm:prSet presAssocID="{69307A82-B4B3-4125-AC78-F16AA647DF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591FB1DB-5BF7-4D66-BF7B-6ACB259DA62F}" type="pres">
      <dgm:prSet presAssocID="{1D2B2D90-4B84-473D-903B-A9BC1C418080}" presName="hierRoot1" presStyleCnt="0"/>
      <dgm:spPr/>
    </dgm:pt>
    <dgm:pt modelId="{E385E530-2B69-4C90-AFBE-A1EF84C44158}" type="pres">
      <dgm:prSet presAssocID="{1D2B2D90-4B84-473D-903B-A9BC1C418080}" presName="composite" presStyleCnt="0"/>
      <dgm:spPr/>
    </dgm:pt>
    <dgm:pt modelId="{CECFF845-A0E2-4DF9-BC5D-F7E0FDCE57A8}" type="pres">
      <dgm:prSet presAssocID="{1D2B2D90-4B84-473D-903B-A9BC1C418080}" presName="background" presStyleLbl="node0" presStyleIdx="0" presStyleCnt="1"/>
      <dgm:spPr/>
    </dgm:pt>
    <dgm:pt modelId="{7BECC69E-BE7F-4F02-B5AA-9BB22D77826F}" type="pres">
      <dgm:prSet presAssocID="{1D2B2D90-4B84-473D-903B-A9BC1C418080}" presName="text" presStyleLbl="fgAcc0" presStyleIdx="0" presStyleCnt="1" custScaleX="15326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DFE7120-1134-4065-A7AE-8F4AA78554B8}" type="pres">
      <dgm:prSet presAssocID="{1D2B2D90-4B84-473D-903B-A9BC1C418080}" presName="hierChild2" presStyleCnt="0"/>
      <dgm:spPr/>
    </dgm:pt>
    <dgm:pt modelId="{79A6DC13-6EDC-44B9-9672-AEA17B03EE1B}" type="pres">
      <dgm:prSet presAssocID="{5319A089-4C93-47B2-99B1-C5FD6C9304CD}" presName="Name10" presStyleLbl="parChTrans1D2" presStyleIdx="0" presStyleCnt="2"/>
      <dgm:spPr/>
      <dgm:t>
        <a:bodyPr/>
        <a:lstStyle/>
        <a:p>
          <a:endParaRPr lang="th-TH"/>
        </a:p>
      </dgm:t>
    </dgm:pt>
    <dgm:pt modelId="{0F539839-7A3A-4AF1-A097-9705D433E506}" type="pres">
      <dgm:prSet presAssocID="{93C7A4FE-38C7-4470-BB45-608E8C75EC00}" presName="hierRoot2" presStyleCnt="0"/>
      <dgm:spPr/>
    </dgm:pt>
    <dgm:pt modelId="{74ECFFDD-3AF6-437A-8980-69E1BA057EBF}" type="pres">
      <dgm:prSet presAssocID="{93C7A4FE-38C7-4470-BB45-608E8C75EC00}" presName="composite2" presStyleCnt="0"/>
      <dgm:spPr/>
    </dgm:pt>
    <dgm:pt modelId="{23E47529-67DA-4A93-AC61-49116A80380C}" type="pres">
      <dgm:prSet presAssocID="{93C7A4FE-38C7-4470-BB45-608E8C75EC00}" presName="background2" presStyleLbl="node2" presStyleIdx="0" presStyleCnt="2"/>
      <dgm:spPr/>
    </dgm:pt>
    <dgm:pt modelId="{C90A6BF2-E6F7-4971-A7CC-D8931674C715}" type="pres">
      <dgm:prSet presAssocID="{93C7A4FE-38C7-4470-BB45-608E8C75EC0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9EB83C0-61A7-4D79-9079-338955A48FA4}" type="pres">
      <dgm:prSet presAssocID="{93C7A4FE-38C7-4470-BB45-608E8C75EC00}" presName="hierChild3" presStyleCnt="0"/>
      <dgm:spPr/>
    </dgm:pt>
    <dgm:pt modelId="{46A66400-AC66-4997-A8BE-1653894AF276}" type="pres">
      <dgm:prSet presAssocID="{002CAB23-C0D3-497B-8624-5FBA225B6E0D}" presName="Name10" presStyleLbl="parChTrans1D2" presStyleIdx="1" presStyleCnt="2"/>
      <dgm:spPr/>
      <dgm:t>
        <a:bodyPr/>
        <a:lstStyle/>
        <a:p>
          <a:endParaRPr lang="th-TH"/>
        </a:p>
      </dgm:t>
    </dgm:pt>
    <dgm:pt modelId="{83BE1BF4-2EC2-433B-9551-32A87E89DEE0}" type="pres">
      <dgm:prSet presAssocID="{67150A0B-5E5E-46D5-B08A-7E9571952DA9}" presName="hierRoot2" presStyleCnt="0"/>
      <dgm:spPr/>
    </dgm:pt>
    <dgm:pt modelId="{4E206C7D-4185-442E-B8A8-997A1BBC3119}" type="pres">
      <dgm:prSet presAssocID="{67150A0B-5E5E-46D5-B08A-7E9571952DA9}" presName="composite2" presStyleCnt="0"/>
      <dgm:spPr/>
    </dgm:pt>
    <dgm:pt modelId="{8EB1B316-5308-4C6E-914F-BEDD15237968}" type="pres">
      <dgm:prSet presAssocID="{67150A0B-5E5E-46D5-B08A-7E9571952DA9}" presName="background2" presStyleLbl="node2" presStyleIdx="1" presStyleCnt="2"/>
      <dgm:spPr/>
    </dgm:pt>
    <dgm:pt modelId="{A55F153B-F1A6-4D19-BFED-77D598A6F684}" type="pres">
      <dgm:prSet presAssocID="{67150A0B-5E5E-46D5-B08A-7E9571952DA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2A492DEB-CA27-4B70-B326-194E95AD1BD2}" type="pres">
      <dgm:prSet presAssocID="{67150A0B-5E5E-46D5-B08A-7E9571952DA9}" presName="hierChild3" presStyleCnt="0"/>
      <dgm:spPr/>
    </dgm:pt>
  </dgm:ptLst>
  <dgm:cxnLst>
    <dgm:cxn modelId="{4477A9D1-E1A1-4AC3-A20F-6E35A2E0F508}" srcId="{1D2B2D90-4B84-473D-903B-A9BC1C418080}" destId="{93C7A4FE-38C7-4470-BB45-608E8C75EC00}" srcOrd="0" destOrd="0" parTransId="{5319A089-4C93-47B2-99B1-C5FD6C9304CD}" sibTransId="{7BBA90B0-BE94-4B0B-8C7D-05961B888202}"/>
    <dgm:cxn modelId="{22BB82D2-EE2D-4205-92D0-0EF2C82D3036}" srcId="{1D2B2D90-4B84-473D-903B-A9BC1C418080}" destId="{67150A0B-5E5E-46D5-B08A-7E9571952DA9}" srcOrd="1" destOrd="0" parTransId="{002CAB23-C0D3-497B-8624-5FBA225B6E0D}" sibTransId="{9DBED444-B636-4C8B-BF90-C9B4F33C0C53}"/>
    <dgm:cxn modelId="{C4B555E7-622A-45A1-A9AF-7EDAF70C3B81}" srcId="{69307A82-B4B3-4125-AC78-F16AA647DF7E}" destId="{1D2B2D90-4B84-473D-903B-A9BC1C418080}" srcOrd="0" destOrd="0" parTransId="{3CD69974-2F73-4015-9494-D2B914973605}" sibTransId="{92C0DE09-10D7-4430-BA14-5AA95D0A5DB8}"/>
    <dgm:cxn modelId="{12FCE9CA-B97F-4873-B68C-DC665C7CF496}" type="presOf" srcId="{67150A0B-5E5E-46D5-B08A-7E9571952DA9}" destId="{A55F153B-F1A6-4D19-BFED-77D598A6F684}" srcOrd="0" destOrd="0" presId="urn:microsoft.com/office/officeart/2005/8/layout/hierarchy1"/>
    <dgm:cxn modelId="{579217ED-76C6-425A-99E3-15E293CB59EF}" type="presOf" srcId="{93C7A4FE-38C7-4470-BB45-608E8C75EC00}" destId="{C90A6BF2-E6F7-4971-A7CC-D8931674C715}" srcOrd="0" destOrd="0" presId="urn:microsoft.com/office/officeart/2005/8/layout/hierarchy1"/>
    <dgm:cxn modelId="{9779BD39-9DB5-4CFC-AB7A-F3F4AE859B0E}" type="presOf" srcId="{5319A089-4C93-47B2-99B1-C5FD6C9304CD}" destId="{79A6DC13-6EDC-44B9-9672-AEA17B03EE1B}" srcOrd="0" destOrd="0" presId="urn:microsoft.com/office/officeart/2005/8/layout/hierarchy1"/>
    <dgm:cxn modelId="{822F3329-70BC-47AC-BCF3-5FF9A9CBB5AF}" type="presOf" srcId="{002CAB23-C0D3-497B-8624-5FBA225B6E0D}" destId="{46A66400-AC66-4997-A8BE-1653894AF276}" srcOrd="0" destOrd="0" presId="urn:microsoft.com/office/officeart/2005/8/layout/hierarchy1"/>
    <dgm:cxn modelId="{7BB8D745-58E1-4650-B099-AE506E52AEF7}" type="presOf" srcId="{1D2B2D90-4B84-473D-903B-A9BC1C418080}" destId="{7BECC69E-BE7F-4F02-B5AA-9BB22D77826F}" srcOrd="0" destOrd="0" presId="urn:microsoft.com/office/officeart/2005/8/layout/hierarchy1"/>
    <dgm:cxn modelId="{09E75A7F-3F82-414E-B5E2-E1AA0F0BC02D}" type="presOf" srcId="{69307A82-B4B3-4125-AC78-F16AA647DF7E}" destId="{72765343-CDC9-4BCE-A9B2-15A4EDE6D85F}" srcOrd="0" destOrd="0" presId="urn:microsoft.com/office/officeart/2005/8/layout/hierarchy1"/>
    <dgm:cxn modelId="{02672B55-CC10-4162-8C7B-1B89775FB728}" type="presParOf" srcId="{72765343-CDC9-4BCE-A9B2-15A4EDE6D85F}" destId="{591FB1DB-5BF7-4D66-BF7B-6ACB259DA62F}" srcOrd="0" destOrd="0" presId="urn:microsoft.com/office/officeart/2005/8/layout/hierarchy1"/>
    <dgm:cxn modelId="{2B906876-96FA-40CD-9F74-ED310B6F8627}" type="presParOf" srcId="{591FB1DB-5BF7-4D66-BF7B-6ACB259DA62F}" destId="{E385E530-2B69-4C90-AFBE-A1EF84C44158}" srcOrd="0" destOrd="0" presId="urn:microsoft.com/office/officeart/2005/8/layout/hierarchy1"/>
    <dgm:cxn modelId="{20A65FE2-9D70-4416-A74C-769F889A2148}" type="presParOf" srcId="{E385E530-2B69-4C90-AFBE-A1EF84C44158}" destId="{CECFF845-A0E2-4DF9-BC5D-F7E0FDCE57A8}" srcOrd="0" destOrd="0" presId="urn:microsoft.com/office/officeart/2005/8/layout/hierarchy1"/>
    <dgm:cxn modelId="{A5085D83-CB1D-415B-8B98-B0162459AF3D}" type="presParOf" srcId="{E385E530-2B69-4C90-AFBE-A1EF84C44158}" destId="{7BECC69E-BE7F-4F02-B5AA-9BB22D77826F}" srcOrd="1" destOrd="0" presId="urn:microsoft.com/office/officeart/2005/8/layout/hierarchy1"/>
    <dgm:cxn modelId="{FFBF1886-0891-40C3-91DC-4C49F69CD06B}" type="presParOf" srcId="{591FB1DB-5BF7-4D66-BF7B-6ACB259DA62F}" destId="{4DFE7120-1134-4065-A7AE-8F4AA78554B8}" srcOrd="1" destOrd="0" presId="urn:microsoft.com/office/officeart/2005/8/layout/hierarchy1"/>
    <dgm:cxn modelId="{26969A5C-E40D-4D99-9688-E0D3F1CD8B66}" type="presParOf" srcId="{4DFE7120-1134-4065-A7AE-8F4AA78554B8}" destId="{79A6DC13-6EDC-44B9-9672-AEA17B03EE1B}" srcOrd="0" destOrd="0" presId="urn:microsoft.com/office/officeart/2005/8/layout/hierarchy1"/>
    <dgm:cxn modelId="{FA8E3AE2-4F36-4025-8C8B-249C37857883}" type="presParOf" srcId="{4DFE7120-1134-4065-A7AE-8F4AA78554B8}" destId="{0F539839-7A3A-4AF1-A097-9705D433E506}" srcOrd="1" destOrd="0" presId="urn:microsoft.com/office/officeart/2005/8/layout/hierarchy1"/>
    <dgm:cxn modelId="{DFBA52D6-5C00-4605-8646-113150FD7DF0}" type="presParOf" srcId="{0F539839-7A3A-4AF1-A097-9705D433E506}" destId="{74ECFFDD-3AF6-437A-8980-69E1BA057EBF}" srcOrd="0" destOrd="0" presId="urn:microsoft.com/office/officeart/2005/8/layout/hierarchy1"/>
    <dgm:cxn modelId="{D09EE9FF-F5D1-45A0-92CC-1EEED4D26230}" type="presParOf" srcId="{74ECFFDD-3AF6-437A-8980-69E1BA057EBF}" destId="{23E47529-67DA-4A93-AC61-49116A80380C}" srcOrd="0" destOrd="0" presId="urn:microsoft.com/office/officeart/2005/8/layout/hierarchy1"/>
    <dgm:cxn modelId="{4E73E87C-F7D2-4D76-8C11-B08448F09338}" type="presParOf" srcId="{74ECFFDD-3AF6-437A-8980-69E1BA057EBF}" destId="{C90A6BF2-E6F7-4971-A7CC-D8931674C715}" srcOrd="1" destOrd="0" presId="urn:microsoft.com/office/officeart/2005/8/layout/hierarchy1"/>
    <dgm:cxn modelId="{662FDF54-6F04-48CB-AD59-A0BDAE604B25}" type="presParOf" srcId="{0F539839-7A3A-4AF1-A097-9705D433E506}" destId="{E9EB83C0-61A7-4D79-9079-338955A48FA4}" srcOrd="1" destOrd="0" presId="urn:microsoft.com/office/officeart/2005/8/layout/hierarchy1"/>
    <dgm:cxn modelId="{26C6D105-1086-4A7D-AF7D-6BDD74AD9146}" type="presParOf" srcId="{4DFE7120-1134-4065-A7AE-8F4AA78554B8}" destId="{46A66400-AC66-4997-A8BE-1653894AF276}" srcOrd="2" destOrd="0" presId="urn:microsoft.com/office/officeart/2005/8/layout/hierarchy1"/>
    <dgm:cxn modelId="{CB197BB8-5D74-4E18-99FB-2E9A40176997}" type="presParOf" srcId="{4DFE7120-1134-4065-A7AE-8F4AA78554B8}" destId="{83BE1BF4-2EC2-433B-9551-32A87E89DEE0}" srcOrd="3" destOrd="0" presId="urn:microsoft.com/office/officeart/2005/8/layout/hierarchy1"/>
    <dgm:cxn modelId="{B3CB7B5B-F35B-4DDC-83D6-FBDC03CD132C}" type="presParOf" srcId="{83BE1BF4-2EC2-433B-9551-32A87E89DEE0}" destId="{4E206C7D-4185-442E-B8A8-997A1BBC3119}" srcOrd="0" destOrd="0" presId="urn:microsoft.com/office/officeart/2005/8/layout/hierarchy1"/>
    <dgm:cxn modelId="{93F1F8C3-221B-458B-A690-88A8783A9F9C}" type="presParOf" srcId="{4E206C7D-4185-442E-B8A8-997A1BBC3119}" destId="{8EB1B316-5308-4C6E-914F-BEDD15237968}" srcOrd="0" destOrd="0" presId="urn:microsoft.com/office/officeart/2005/8/layout/hierarchy1"/>
    <dgm:cxn modelId="{EEA1133E-E72B-4415-AA31-BC222F79D54A}" type="presParOf" srcId="{4E206C7D-4185-442E-B8A8-997A1BBC3119}" destId="{A55F153B-F1A6-4D19-BFED-77D598A6F684}" srcOrd="1" destOrd="0" presId="urn:microsoft.com/office/officeart/2005/8/layout/hierarchy1"/>
    <dgm:cxn modelId="{F05E654D-51E8-4478-8804-3941DE4B3B52}" type="presParOf" srcId="{83BE1BF4-2EC2-433B-9551-32A87E89DEE0}" destId="{2A492DEB-CA27-4B70-B326-194E95AD1B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2B908-0010-46C6-8A6E-88AB05F9875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0694291-0FCF-41B0-8419-82C87E1821AB}">
      <dgm:prSet phldrT="[Text]" custT="1"/>
      <dgm:spPr>
        <a:noFill/>
        <a:ln>
          <a:solidFill>
            <a:srgbClr val="0000FF"/>
          </a:solidFill>
        </a:ln>
      </dgm:spPr>
      <dgm:t>
        <a:bodyPr/>
        <a:lstStyle/>
        <a:p>
          <a:pPr algn="ctr"/>
          <a:endParaRPr lang="th-TH" sz="3200" b="1" dirty="0" smtClean="0">
            <a:solidFill>
              <a:schemeClr val="bg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algn="ctr"/>
          <a:r>
            <a:rPr lang="th-TH" sz="32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กรณีผู้ประเมิน</a:t>
          </a:r>
          <a:r>
            <a:rPr lang="th-TH" sz="32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พบขวด </a:t>
          </a:r>
          <a:r>
            <a:rPr lang="en-US" sz="3200" b="1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th-TH" sz="32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32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ไม่ว่าจะเปิดใช้แล้วหรือยังไม่เปิด  </a:t>
          </a:r>
          <a:r>
            <a:rPr lang="th-TH" sz="32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หลงเหลืออยู่ในคลังวัคซีนหรือสถานบริการ</a:t>
          </a:r>
        </a:p>
        <a:p>
          <a:endParaRPr lang="th-TH" sz="3200" dirty="0">
            <a:solidFill>
              <a:schemeClr val="bg1"/>
            </a:solidFill>
            <a:latin typeface="EucrosiaUPC" pitchFamily="18" charset="-34"/>
            <a:cs typeface="EucrosiaUPC" pitchFamily="18" charset="-34"/>
          </a:endParaRPr>
        </a:p>
      </dgm:t>
    </dgm:pt>
    <dgm:pt modelId="{A650F6DA-5510-4726-90B9-8F5101E5D06B}" type="parTrans" cxnId="{286B95A0-0CB8-4565-97F7-D0A89EE85B9C}">
      <dgm:prSet/>
      <dgm:spPr/>
      <dgm:t>
        <a:bodyPr/>
        <a:lstStyle/>
        <a:p>
          <a:endParaRPr lang="th-TH"/>
        </a:p>
      </dgm:t>
    </dgm:pt>
    <dgm:pt modelId="{F3EE27AF-6C16-4DCC-B204-176BBEB5D5B1}" type="sibTrans" cxnId="{286B95A0-0CB8-4565-97F7-D0A89EE85B9C}">
      <dgm:prSet/>
      <dgm:spPr/>
      <dgm:t>
        <a:bodyPr/>
        <a:lstStyle/>
        <a:p>
          <a:endParaRPr lang="th-TH"/>
        </a:p>
      </dgm:t>
    </dgm:pt>
    <dgm:pt modelId="{90EC0619-5876-460A-8C9E-6021E841E8D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รายงาน เลขานุการ และ</a:t>
          </a:r>
          <a:r>
            <a:rPr lang="en-US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/</a:t>
          </a:r>
          <a: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หรือ ประธาน </a:t>
          </a:r>
          <a:b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</a:br>
          <a: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คณะทำงานฯ ระดับอำเภอ ทราบโดยทันที</a:t>
          </a:r>
          <a:endParaRPr lang="th-TH" sz="2800" dirty="0">
            <a:latin typeface="EucrosiaUPC" pitchFamily="18" charset="-34"/>
            <a:cs typeface="EucrosiaUPC" pitchFamily="18" charset="-34"/>
          </a:endParaRPr>
        </a:p>
      </dgm:t>
    </dgm:pt>
    <dgm:pt modelId="{2E55B2DC-AFE7-4F50-BD86-ED74ECA39ABE}" type="parTrans" cxnId="{B9DC7009-FA1C-4A0C-99F1-B0164434F318}">
      <dgm:prSet/>
      <dgm:spPr/>
      <dgm:t>
        <a:bodyPr/>
        <a:lstStyle/>
        <a:p>
          <a:endParaRPr lang="th-TH"/>
        </a:p>
      </dgm:t>
    </dgm:pt>
    <dgm:pt modelId="{0E943541-10B2-4875-A77E-4D2B4A000472}" type="sibTrans" cxnId="{B9DC7009-FA1C-4A0C-99F1-B0164434F318}">
      <dgm:prSet/>
      <dgm:spPr/>
      <dgm:t>
        <a:bodyPr/>
        <a:lstStyle/>
        <a:p>
          <a:endParaRPr lang="th-TH"/>
        </a:p>
      </dgm:t>
    </dgm:pt>
    <dgm:pt modelId="{6D530AD3-871A-4FF5-A170-BC2E7248AA72}">
      <dgm:prSet phldrT="[Text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ประสานผู้รับผิดชอบการเก็บกลับทำลาย</a:t>
          </a:r>
          <a:r>
            <a:rPr lang="en-US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 </a:t>
          </a:r>
          <a:r>
            <a:rPr lang="en-US" sz="2800" b="1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en-US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endParaRPr lang="th-TH" sz="2800" b="1" dirty="0" smtClean="0">
            <a:solidFill>
              <a:srgbClr val="FF000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เผาทำลายให้หมด ภายในวันที่</a:t>
          </a:r>
          <a:r>
            <a:rPr lang="en-US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12 </a:t>
          </a:r>
          <a:r>
            <a:rPr lang="th-TH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พฤษภาคม</a:t>
          </a:r>
          <a:r>
            <a:rPr lang="en-US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2559</a:t>
          </a:r>
          <a:endParaRPr lang="th-TH" sz="2800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</dgm:t>
    </dgm:pt>
    <dgm:pt modelId="{4AC9ACE6-5E33-43D8-9755-31886DB33A43}" type="parTrans" cxnId="{6ABF97AB-2C1F-439F-9973-8E269A4217DB}">
      <dgm:prSet/>
      <dgm:spPr/>
      <dgm:t>
        <a:bodyPr/>
        <a:lstStyle/>
        <a:p>
          <a:endParaRPr lang="th-TH"/>
        </a:p>
      </dgm:t>
    </dgm:pt>
    <dgm:pt modelId="{BB46EA4E-4536-4527-8397-307344AEE9A5}" type="sibTrans" cxnId="{6ABF97AB-2C1F-439F-9973-8E269A4217DB}">
      <dgm:prSet/>
      <dgm:spPr/>
      <dgm:t>
        <a:bodyPr/>
        <a:lstStyle/>
        <a:p>
          <a:endParaRPr lang="th-TH"/>
        </a:p>
      </dgm:t>
    </dgm:pt>
    <dgm:pt modelId="{424F13BC-318A-4369-9482-F778D4D055A5}">
      <dgm:prSet custT="1"/>
      <dgm:spPr/>
      <dgm:t>
        <a:bodyPr/>
        <a:lstStyle/>
        <a:p>
          <a:endParaRPr lang="th-TH" sz="2800" b="1" dirty="0" smtClean="0"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รายงานให้เลขานุการ และ</a:t>
          </a:r>
          <a:r>
            <a:rPr lang="en-US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/</a:t>
          </a:r>
          <a: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หรือ ประธาน </a:t>
          </a:r>
          <a:b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</a:br>
          <a: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คณะอำนวยการฯ ระดับจังหวัด ทราบโดยเร็วที่สุด </a:t>
          </a:r>
          <a:endParaRPr lang="th-TH" sz="2800" dirty="0" smtClean="0">
            <a:latin typeface="EucrosiaUPC" pitchFamily="18" charset="-34"/>
            <a:cs typeface="EucrosiaUPC" pitchFamily="18" charset="-34"/>
          </a:endParaRPr>
        </a:p>
        <a:p>
          <a:endParaRPr lang="th-TH" sz="2800" dirty="0">
            <a:latin typeface="EucrosiaUPC" pitchFamily="18" charset="-34"/>
            <a:cs typeface="EucrosiaUPC" pitchFamily="18" charset="-34"/>
          </a:endParaRPr>
        </a:p>
      </dgm:t>
    </dgm:pt>
    <dgm:pt modelId="{1C461BAF-581A-49E2-AAAE-BE67F4EA8DFF}" type="parTrans" cxnId="{C8FE440B-1CD2-4D00-8B5F-A697505A1AA1}">
      <dgm:prSet/>
      <dgm:spPr/>
      <dgm:t>
        <a:bodyPr/>
        <a:lstStyle/>
        <a:p>
          <a:endParaRPr lang="th-TH"/>
        </a:p>
      </dgm:t>
    </dgm:pt>
    <dgm:pt modelId="{C8ED5DC3-EAA2-40EB-A878-31BE6AFFCE19}" type="sibTrans" cxnId="{C8FE440B-1CD2-4D00-8B5F-A697505A1AA1}">
      <dgm:prSet/>
      <dgm:spPr/>
      <dgm:t>
        <a:bodyPr/>
        <a:lstStyle/>
        <a:p>
          <a:endParaRPr lang="th-TH"/>
        </a:p>
      </dgm:t>
    </dgm:pt>
    <dgm:pt modelId="{043E65A5-B2BC-4C64-AFBD-FC03D0902A62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600" b="1" strike="noStrike" dirty="0" smtClean="0">
            <a:solidFill>
              <a:srgbClr val="C0000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600" b="1" strike="noStrike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ขยายขอบเขตการ</a:t>
          </a:r>
          <a:r>
            <a:rPr lang="th-TH" sz="3600" b="1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ตรวจรอบที่ 2 เพิ่ม</a:t>
          </a:r>
          <a:r>
            <a:rPr lang="th-TH" sz="3600" b="1" baseline="0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3600" b="1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5</a:t>
          </a:r>
          <a:r>
            <a:rPr lang="en-US" sz="3600" b="1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%</a:t>
          </a:r>
          <a:endParaRPr lang="th-TH" sz="3600" b="1" dirty="0" smtClean="0">
            <a:solidFill>
              <a:srgbClr val="C0000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endParaRPr lang="th-TH" sz="3600" dirty="0">
            <a:solidFill>
              <a:srgbClr val="C00000"/>
            </a:solidFill>
            <a:latin typeface="EucrosiaUPC" pitchFamily="18" charset="-34"/>
            <a:cs typeface="EucrosiaUPC" pitchFamily="18" charset="-34"/>
          </a:endParaRPr>
        </a:p>
      </dgm:t>
    </dgm:pt>
    <dgm:pt modelId="{6F4B2DC5-4B94-4547-B5BA-FB59A90FA2D3}" type="parTrans" cxnId="{0BBCCD55-DC77-4E3E-85A6-BEC0135DCC16}">
      <dgm:prSet/>
      <dgm:spPr/>
      <dgm:t>
        <a:bodyPr/>
        <a:lstStyle/>
        <a:p>
          <a:endParaRPr lang="th-TH"/>
        </a:p>
      </dgm:t>
    </dgm:pt>
    <dgm:pt modelId="{0B973D33-3FF9-4593-9DBC-7C9631BA04A9}" type="sibTrans" cxnId="{0BBCCD55-DC77-4E3E-85A6-BEC0135DCC16}">
      <dgm:prSet/>
      <dgm:spPr/>
      <dgm:t>
        <a:bodyPr/>
        <a:lstStyle/>
        <a:p>
          <a:endParaRPr lang="th-TH"/>
        </a:p>
      </dgm:t>
    </dgm:pt>
    <dgm:pt modelId="{541474EE-BE29-44DF-AABE-0EBB5600ADCF}" type="pres">
      <dgm:prSet presAssocID="{DA32B908-0010-46C6-8A6E-88AB05F987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FA83A228-1331-4153-BCAD-39BDC8255360}" type="pres">
      <dgm:prSet presAssocID="{D0694291-0FCF-41B0-8419-82C87E1821AB}" presName="root" presStyleCnt="0"/>
      <dgm:spPr/>
    </dgm:pt>
    <dgm:pt modelId="{3F333F45-C08D-45C3-9340-C3E83AC171DD}" type="pres">
      <dgm:prSet presAssocID="{D0694291-0FCF-41B0-8419-82C87E1821AB}" presName="rootComposite" presStyleCnt="0"/>
      <dgm:spPr/>
    </dgm:pt>
    <dgm:pt modelId="{6780E086-2DB0-4796-B891-B3913AFE169E}" type="pres">
      <dgm:prSet presAssocID="{D0694291-0FCF-41B0-8419-82C87E1821AB}" presName="rootText" presStyleLbl="node1" presStyleIdx="0" presStyleCnt="1" custScaleX="400414"/>
      <dgm:spPr/>
      <dgm:t>
        <a:bodyPr/>
        <a:lstStyle/>
        <a:p>
          <a:endParaRPr lang="th-TH"/>
        </a:p>
      </dgm:t>
    </dgm:pt>
    <dgm:pt modelId="{B2377C5C-D48D-4B16-8D5B-2017DB2A4B6F}" type="pres">
      <dgm:prSet presAssocID="{D0694291-0FCF-41B0-8419-82C87E1821AB}" presName="rootConnector" presStyleLbl="node1" presStyleIdx="0" presStyleCnt="1"/>
      <dgm:spPr/>
      <dgm:t>
        <a:bodyPr/>
        <a:lstStyle/>
        <a:p>
          <a:endParaRPr lang="th-TH"/>
        </a:p>
      </dgm:t>
    </dgm:pt>
    <dgm:pt modelId="{7684021E-0831-4F61-B6FA-5245B462AAA0}" type="pres">
      <dgm:prSet presAssocID="{D0694291-0FCF-41B0-8419-82C87E1821AB}" presName="childShape" presStyleCnt="0"/>
      <dgm:spPr/>
    </dgm:pt>
    <dgm:pt modelId="{E4C16FB2-8A72-4651-AD62-0F701E8EF53B}" type="pres">
      <dgm:prSet presAssocID="{2E55B2DC-AFE7-4F50-BD86-ED74ECA39ABE}" presName="Name13" presStyleLbl="parChTrans1D2" presStyleIdx="0" presStyleCnt="4"/>
      <dgm:spPr/>
      <dgm:t>
        <a:bodyPr/>
        <a:lstStyle/>
        <a:p>
          <a:endParaRPr lang="th-TH"/>
        </a:p>
      </dgm:t>
    </dgm:pt>
    <dgm:pt modelId="{A23E2F05-1321-456C-A83A-3B792665FF51}" type="pres">
      <dgm:prSet presAssocID="{90EC0619-5876-460A-8C9E-6021E841E8DF}" presName="childText" presStyleLbl="bgAcc1" presStyleIdx="0" presStyleCnt="4" custScaleX="374727" custScaleY="942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B9B015-0AC4-452B-B3D1-3D105A7A9533}" type="pres">
      <dgm:prSet presAssocID="{1C461BAF-581A-49E2-AAAE-BE67F4EA8DFF}" presName="Name13" presStyleLbl="parChTrans1D2" presStyleIdx="1" presStyleCnt="4"/>
      <dgm:spPr/>
      <dgm:t>
        <a:bodyPr/>
        <a:lstStyle/>
        <a:p>
          <a:endParaRPr lang="th-TH"/>
        </a:p>
      </dgm:t>
    </dgm:pt>
    <dgm:pt modelId="{3901C4D5-0BE8-490C-82FA-9B3C37F2E0EA}" type="pres">
      <dgm:prSet presAssocID="{424F13BC-318A-4369-9482-F778D4D055A5}" presName="childText" presStyleLbl="bgAcc1" presStyleIdx="1" presStyleCnt="4" custScaleX="37274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75B0E5E-CE7A-4C1B-A58C-F22BD1ED0BEE}" type="pres">
      <dgm:prSet presAssocID="{4AC9ACE6-5E33-43D8-9755-31886DB33A43}" presName="Name13" presStyleLbl="parChTrans1D2" presStyleIdx="2" presStyleCnt="4"/>
      <dgm:spPr/>
      <dgm:t>
        <a:bodyPr/>
        <a:lstStyle/>
        <a:p>
          <a:endParaRPr lang="th-TH"/>
        </a:p>
      </dgm:t>
    </dgm:pt>
    <dgm:pt modelId="{5743879E-9175-4821-B0EE-158D75CE356C}" type="pres">
      <dgm:prSet presAssocID="{6D530AD3-871A-4FF5-A170-BC2E7248AA72}" presName="childText" presStyleLbl="bgAcc1" presStyleIdx="2" presStyleCnt="4" custScaleX="37270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CEED56-0D53-47EF-AAFD-353574C492AC}" type="pres">
      <dgm:prSet presAssocID="{6F4B2DC5-4B94-4547-B5BA-FB59A90FA2D3}" presName="Name13" presStyleLbl="parChTrans1D2" presStyleIdx="3" presStyleCnt="4"/>
      <dgm:spPr/>
      <dgm:t>
        <a:bodyPr/>
        <a:lstStyle/>
        <a:p>
          <a:endParaRPr lang="th-TH"/>
        </a:p>
      </dgm:t>
    </dgm:pt>
    <dgm:pt modelId="{F8588881-154F-46A1-B719-075C31FA6878}" type="pres">
      <dgm:prSet presAssocID="{043E65A5-B2BC-4C64-AFBD-FC03D0902A62}" presName="childText" presStyleLbl="bgAcc1" presStyleIdx="3" presStyleCnt="4" custScaleX="37694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AD5F83E-D892-4A3F-A220-6B0D56B67967}" type="presOf" srcId="{6D530AD3-871A-4FF5-A170-BC2E7248AA72}" destId="{5743879E-9175-4821-B0EE-158D75CE356C}" srcOrd="0" destOrd="0" presId="urn:microsoft.com/office/officeart/2005/8/layout/hierarchy3"/>
    <dgm:cxn modelId="{6ABF97AB-2C1F-439F-9973-8E269A4217DB}" srcId="{D0694291-0FCF-41B0-8419-82C87E1821AB}" destId="{6D530AD3-871A-4FF5-A170-BC2E7248AA72}" srcOrd="2" destOrd="0" parTransId="{4AC9ACE6-5E33-43D8-9755-31886DB33A43}" sibTransId="{BB46EA4E-4536-4527-8397-307344AEE9A5}"/>
    <dgm:cxn modelId="{AAA562E5-9C1C-47E2-9A06-E17975AA49AF}" type="presOf" srcId="{90EC0619-5876-460A-8C9E-6021E841E8DF}" destId="{A23E2F05-1321-456C-A83A-3B792665FF51}" srcOrd="0" destOrd="0" presId="urn:microsoft.com/office/officeart/2005/8/layout/hierarchy3"/>
    <dgm:cxn modelId="{9989213A-C7BD-4C54-A15F-18DB8233ADDB}" type="presOf" srcId="{D0694291-0FCF-41B0-8419-82C87E1821AB}" destId="{B2377C5C-D48D-4B16-8D5B-2017DB2A4B6F}" srcOrd="1" destOrd="0" presId="urn:microsoft.com/office/officeart/2005/8/layout/hierarchy3"/>
    <dgm:cxn modelId="{B9DC7009-FA1C-4A0C-99F1-B0164434F318}" srcId="{D0694291-0FCF-41B0-8419-82C87E1821AB}" destId="{90EC0619-5876-460A-8C9E-6021E841E8DF}" srcOrd="0" destOrd="0" parTransId="{2E55B2DC-AFE7-4F50-BD86-ED74ECA39ABE}" sibTransId="{0E943541-10B2-4875-A77E-4D2B4A000472}"/>
    <dgm:cxn modelId="{26C3B75D-7C1E-449F-B3A0-7C81E2BADCB8}" type="presOf" srcId="{6F4B2DC5-4B94-4547-B5BA-FB59A90FA2D3}" destId="{5BCEED56-0D53-47EF-AAFD-353574C492AC}" srcOrd="0" destOrd="0" presId="urn:microsoft.com/office/officeart/2005/8/layout/hierarchy3"/>
    <dgm:cxn modelId="{C8FE440B-1CD2-4D00-8B5F-A697505A1AA1}" srcId="{D0694291-0FCF-41B0-8419-82C87E1821AB}" destId="{424F13BC-318A-4369-9482-F778D4D055A5}" srcOrd="1" destOrd="0" parTransId="{1C461BAF-581A-49E2-AAAE-BE67F4EA8DFF}" sibTransId="{C8ED5DC3-EAA2-40EB-A878-31BE6AFFCE19}"/>
    <dgm:cxn modelId="{D481FFA2-4434-422F-91D8-48AB08CA06CD}" type="presOf" srcId="{D0694291-0FCF-41B0-8419-82C87E1821AB}" destId="{6780E086-2DB0-4796-B891-B3913AFE169E}" srcOrd="0" destOrd="0" presId="urn:microsoft.com/office/officeart/2005/8/layout/hierarchy3"/>
    <dgm:cxn modelId="{F78849C2-2AC1-4491-9600-F8B8BCD889E3}" type="presOf" srcId="{1C461BAF-581A-49E2-AAAE-BE67F4EA8DFF}" destId="{E4B9B015-0AC4-452B-B3D1-3D105A7A9533}" srcOrd="0" destOrd="0" presId="urn:microsoft.com/office/officeart/2005/8/layout/hierarchy3"/>
    <dgm:cxn modelId="{39D1697D-B8C7-4F5C-8BE7-A8F411B8ABDC}" type="presOf" srcId="{2E55B2DC-AFE7-4F50-BD86-ED74ECA39ABE}" destId="{E4C16FB2-8A72-4651-AD62-0F701E8EF53B}" srcOrd="0" destOrd="0" presId="urn:microsoft.com/office/officeart/2005/8/layout/hierarchy3"/>
    <dgm:cxn modelId="{40C202FC-FDD5-4EB6-82DF-4864D8EED01D}" type="presOf" srcId="{424F13BC-318A-4369-9482-F778D4D055A5}" destId="{3901C4D5-0BE8-490C-82FA-9B3C37F2E0EA}" srcOrd="0" destOrd="0" presId="urn:microsoft.com/office/officeart/2005/8/layout/hierarchy3"/>
    <dgm:cxn modelId="{8C92F27C-86FE-4EBA-AC7D-BCCBC9B0A9E5}" type="presOf" srcId="{043E65A5-B2BC-4C64-AFBD-FC03D0902A62}" destId="{F8588881-154F-46A1-B719-075C31FA6878}" srcOrd="0" destOrd="0" presId="urn:microsoft.com/office/officeart/2005/8/layout/hierarchy3"/>
    <dgm:cxn modelId="{286B95A0-0CB8-4565-97F7-D0A89EE85B9C}" srcId="{DA32B908-0010-46C6-8A6E-88AB05F98755}" destId="{D0694291-0FCF-41B0-8419-82C87E1821AB}" srcOrd="0" destOrd="0" parTransId="{A650F6DA-5510-4726-90B9-8F5101E5D06B}" sibTransId="{F3EE27AF-6C16-4DCC-B204-176BBEB5D5B1}"/>
    <dgm:cxn modelId="{84E9E7C1-326C-4EF7-8C7C-458946F8A1DA}" type="presOf" srcId="{DA32B908-0010-46C6-8A6E-88AB05F98755}" destId="{541474EE-BE29-44DF-AABE-0EBB5600ADCF}" srcOrd="0" destOrd="0" presId="urn:microsoft.com/office/officeart/2005/8/layout/hierarchy3"/>
    <dgm:cxn modelId="{F998333E-8F47-412F-A8B6-F5528CEB7312}" type="presOf" srcId="{4AC9ACE6-5E33-43D8-9755-31886DB33A43}" destId="{075B0E5E-CE7A-4C1B-A58C-F22BD1ED0BEE}" srcOrd="0" destOrd="0" presId="urn:microsoft.com/office/officeart/2005/8/layout/hierarchy3"/>
    <dgm:cxn modelId="{0BBCCD55-DC77-4E3E-85A6-BEC0135DCC16}" srcId="{D0694291-0FCF-41B0-8419-82C87E1821AB}" destId="{043E65A5-B2BC-4C64-AFBD-FC03D0902A62}" srcOrd="3" destOrd="0" parTransId="{6F4B2DC5-4B94-4547-B5BA-FB59A90FA2D3}" sibTransId="{0B973D33-3FF9-4593-9DBC-7C9631BA04A9}"/>
    <dgm:cxn modelId="{036C044E-1E4F-413C-BEE5-D0B4375A5212}" type="presParOf" srcId="{541474EE-BE29-44DF-AABE-0EBB5600ADCF}" destId="{FA83A228-1331-4153-BCAD-39BDC8255360}" srcOrd="0" destOrd="0" presId="urn:microsoft.com/office/officeart/2005/8/layout/hierarchy3"/>
    <dgm:cxn modelId="{42012EEF-84A1-4744-A68B-D07FDE9B9119}" type="presParOf" srcId="{FA83A228-1331-4153-BCAD-39BDC8255360}" destId="{3F333F45-C08D-45C3-9340-C3E83AC171DD}" srcOrd="0" destOrd="0" presId="urn:microsoft.com/office/officeart/2005/8/layout/hierarchy3"/>
    <dgm:cxn modelId="{00294F00-4AC1-47A5-828B-53C4FA2741D4}" type="presParOf" srcId="{3F333F45-C08D-45C3-9340-C3E83AC171DD}" destId="{6780E086-2DB0-4796-B891-B3913AFE169E}" srcOrd="0" destOrd="0" presId="urn:microsoft.com/office/officeart/2005/8/layout/hierarchy3"/>
    <dgm:cxn modelId="{9A375932-1110-482E-8291-263C739A5246}" type="presParOf" srcId="{3F333F45-C08D-45C3-9340-C3E83AC171DD}" destId="{B2377C5C-D48D-4B16-8D5B-2017DB2A4B6F}" srcOrd="1" destOrd="0" presId="urn:microsoft.com/office/officeart/2005/8/layout/hierarchy3"/>
    <dgm:cxn modelId="{46507D59-9882-4BDB-A258-3180DEEE810B}" type="presParOf" srcId="{FA83A228-1331-4153-BCAD-39BDC8255360}" destId="{7684021E-0831-4F61-B6FA-5245B462AAA0}" srcOrd="1" destOrd="0" presId="urn:microsoft.com/office/officeart/2005/8/layout/hierarchy3"/>
    <dgm:cxn modelId="{D9363845-C058-4ACD-957A-2D8268435351}" type="presParOf" srcId="{7684021E-0831-4F61-B6FA-5245B462AAA0}" destId="{E4C16FB2-8A72-4651-AD62-0F701E8EF53B}" srcOrd="0" destOrd="0" presId="urn:microsoft.com/office/officeart/2005/8/layout/hierarchy3"/>
    <dgm:cxn modelId="{2778B07C-0B7A-460F-A65B-23D82A3FFD76}" type="presParOf" srcId="{7684021E-0831-4F61-B6FA-5245B462AAA0}" destId="{A23E2F05-1321-456C-A83A-3B792665FF51}" srcOrd="1" destOrd="0" presId="urn:microsoft.com/office/officeart/2005/8/layout/hierarchy3"/>
    <dgm:cxn modelId="{89EB616D-E273-4F0F-AFC5-12A0D03FDBF1}" type="presParOf" srcId="{7684021E-0831-4F61-B6FA-5245B462AAA0}" destId="{E4B9B015-0AC4-452B-B3D1-3D105A7A9533}" srcOrd="2" destOrd="0" presId="urn:microsoft.com/office/officeart/2005/8/layout/hierarchy3"/>
    <dgm:cxn modelId="{E9E74B4E-88A3-4B5B-AA68-9D4176A82605}" type="presParOf" srcId="{7684021E-0831-4F61-B6FA-5245B462AAA0}" destId="{3901C4D5-0BE8-490C-82FA-9B3C37F2E0EA}" srcOrd="3" destOrd="0" presId="urn:microsoft.com/office/officeart/2005/8/layout/hierarchy3"/>
    <dgm:cxn modelId="{CB30F416-6B83-4C94-82F7-73F03B17F7FC}" type="presParOf" srcId="{7684021E-0831-4F61-B6FA-5245B462AAA0}" destId="{075B0E5E-CE7A-4C1B-A58C-F22BD1ED0BEE}" srcOrd="4" destOrd="0" presId="urn:microsoft.com/office/officeart/2005/8/layout/hierarchy3"/>
    <dgm:cxn modelId="{8A41B4FD-A397-492F-8FC2-0BA673B505E6}" type="presParOf" srcId="{7684021E-0831-4F61-B6FA-5245B462AAA0}" destId="{5743879E-9175-4821-B0EE-158D75CE356C}" srcOrd="5" destOrd="0" presId="urn:microsoft.com/office/officeart/2005/8/layout/hierarchy3"/>
    <dgm:cxn modelId="{27A2767E-AF6F-4247-86A9-3D9F371C847B}" type="presParOf" srcId="{7684021E-0831-4F61-B6FA-5245B462AAA0}" destId="{5BCEED56-0D53-47EF-AAFD-353574C492AC}" srcOrd="6" destOrd="0" presId="urn:microsoft.com/office/officeart/2005/8/layout/hierarchy3"/>
    <dgm:cxn modelId="{FE3CA8DA-0347-4539-BFFE-3DB73C50AE7F}" type="presParOf" srcId="{7684021E-0831-4F61-B6FA-5245B462AAA0}" destId="{F8588881-154F-46A1-B719-075C31FA687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6F5448-90B8-4519-8F39-8445BAE8FD5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AC09308-090E-44A2-84B4-ECDABC4C8016}">
      <dgm:prSet phldrT="[Text]" custT="1"/>
      <dgm:spPr>
        <a:solidFill>
          <a:srgbClr val="FFFFCC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000" b="1" strike="noStrike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strike="noStrike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ขยายขอบเขต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strike="noStrike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การ</a:t>
          </a:r>
          <a:r>
            <a:rPr lang="th-TH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ตรวจเพิ่ม</a:t>
          </a:r>
          <a:r>
            <a:rPr lang="th-TH" sz="2000" b="1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</a:t>
          </a:r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%</a:t>
          </a:r>
          <a:endParaRPr lang="th-TH" sz="20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ctr"/>
          <a:endParaRPr lang="th-TH" sz="2000" dirty="0">
            <a:solidFill>
              <a:schemeClr val="tx1"/>
            </a:solidFill>
          </a:endParaRPr>
        </a:p>
      </dgm:t>
    </dgm:pt>
    <dgm:pt modelId="{4A203B03-8BF5-4EC7-8F23-343860DBB374}" type="parTrans" cxnId="{FB81D127-5925-48B9-8D4E-195DCDBC8184}">
      <dgm:prSet/>
      <dgm:spPr/>
      <dgm:t>
        <a:bodyPr/>
        <a:lstStyle/>
        <a:p>
          <a:endParaRPr lang="th-TH"/>
        </a:p>
      </dgm:t>
    </dgm:pt>
    <dgm:pt modelId="{209370FC-A710-4D54-A8BF-43E239870C16}" type="sibTrans" cxnId="{FB81D127-5925-48B9-8D4E-195DCDBC8184}">
      <dgm:prSet/>
      <dgm:spPr/>
      <dgm:t>
        <a:bodyPr/>
        <a:lstStyle/>
        <a:p>
          <a:endParaRPr lang="th-TH"/>
        </a:p>
      </dgm:t>
    </dgm:pt>
    <dgm:pt modelId="{A985FC8C-276D-4CF9-A9A6-17C4F6923E91}">
      <dgm:prSet phldrT="[Text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400" b="1" dirty="0" smtClean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หากพบขวด </a:t>
          </a:r>
          <a:r>
            <a:rPr lang="en-US" sz="2400" b="1" dirty="0" err="1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endParaRPr lang="th-TH" sz="2400" b="1" dirty="0" smtClean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ctr"/>
          <a:endParaRPr lang="th-TH" sz="2400" dirty="0">
            <a:solidFill>
              <a:srgbClr val="FF0000"/>
            </a:solidFill>
          </a:endParaRPr>
        </a:p>
      </dgm:t>
    </dgm:pt>
    <dgm:pt modelId="{E6D942E0-F52F-4977-9082-AEECA18112F3}" type="parTrans" cxnId="{47A5D04C-B329-4EE7-936F-3E7CFDD73570}">
      <dgm:prSet/>
      <dgm:spPr/>
      <dgm:t>
        <a:bodyPr/>
        <a:lstStyle/>
        <a:p>
          <a:endParaRPr lang="th-TH"/>
        </a:p>
      </dgm:t>
    </dgm:pt>
    <dgm:pt modelId="{72C102F0-B1BA-47B5-952D-18650D652DB4}" type="sibTrans" cxnId="{47A5D04C-B329-4EE7-936F-3E7CFDD73570}">
      <dgm:prSet/>
      <dgm:spPr/>
      <dgm:t>
        <a:bodyPr/>
        <a:lstStyle/>
        <a:p>
          <a:endParaRPr lang="th-TH"/>
        </a:p>
      </dgm:t>
    </dgm:pt>
    <dgm:pt modelId="{536EAD10-FED7-4D1F-A324-83EA11B28384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หากหน่วยบริการ</a:t>
          </a:r>
          <a:br>
            <a: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ในอำเภอมีมาก จะต้องระดมกำลังคนตามแผนที่ได้ร่างไว้ก่อนหน้านี้ เพื่อให้สามารถประเมินเสร็จทัน</a:t>
          </a:r>
          <a:br>
            <a: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ตามเวลาที่กำหนด</a:t>
          </a:r>
          <a:endParaRPr lang="th-TH" sz="1800" dirty="0">
            <a:solidFill>
              <a:srgbClr val="0000FF"/>
            </a:solidFill>
          </a:endParaRPr>
        </a:p>
      </dgm:t>
    </dgm:pt>
    <dgm:pt modelId="{7006938C-6146-4537-B43A-792CF860FDFE}" type="parTrans" cxnId="{3B14B0AB-757C-4B84-8C2E-5CEF20E1F40B}">
      <dgm:prSet/>
      <dgm:spPr/>
      <dgm:t>
        <a:bodyPr/>
        <a:lstStyle/>
        <a:p>
          <a:endParaRPr lang="th-TH"/>
        </a:p>
      </dgm:t>
    </dgm:pt>
    <dgm:pt modelId="{0667FFA9-146C-4112-AC0D-E7BA662173AF}" type="sibTrans" cxnId="{3B14B0AB-757C-4B84-8C2E-5CEF20E1F40B}">
      <dgm:prSet/>
      <dgm:spPr/>
      <dgm:t>
        <a:bodyPr/>
        <a:lstStyle/>
        <a:p>
          <a:endParaRPr lang="th-TH"/>
        </a:p>
      </dgm:t>
    </dgm:pt>
    <dgm:pt modelId="{9C400708-E5BF-4CD3-9BA6-AE28B344DCED}">
      <dgm:prSet custT="1"/>
      <dgm:spPr>
        <a:solidFill>
          <a:srgbClr val="FFFFCC"/>
        </a:solidFill>
        <a:ln>
          <a:solidFill>
            <a:schemeClr val="tx1"/>
          </a:solidFill>
        </a:ln>
      </dgm:spPr>
      <dgm:t>
        <a:bodyPr/>
        <a:lstStyle/>
        <a:p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ขยายตรวจประเมินจนครบ</a:t>
          </a:r>
          <a:r>
            <a: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ทุกหน่วยบริการ           ในอำเภอ</a:t>
          </a:r>
          <a:r>
            <a:rPr lang="en-US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r>
            <a: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(D-sweep)</a:t>
          </a:r>
          <a:endParaRPr lang="th-TH" sz="1800" dirty="0">
            <a:solidFill>
              <a:schemeClr val="tx1"/>
            </a:solidFill>
          </a:endParaRPr>
        </a:p>
      </dgm:t>
    </dgm:pt>
    <dgm:pt modelId="{E4AC4736-ACE3-4816-861B-E785B7765E44}" type="parTrans" cxnId="{98B91755-4313-4C7B-81E6-1C606A9FA5CD}">
      <dgm:prSet/>
      <dgm:spPr/>
      <dgm:t>
        <a:bodyPr/>
        <a:lstStyle/>
        <a:p>
          <a:endParaRPr lang="th-TH"/>
        </a:p>
      </dgm:t>
    </dgm:pt>
    <dgm:pt modelId="{18BE71AF-58AC-4FBA-8470-CCBAC2FD8F5D}" type="sibTrans" cxnId="{98B91755-4313-4C7B-81E6-1C606A9FA5CD}">
      <dgm:prSet/>
      <dgm:spPr/>
      <dgm:t>
        <a:bodyPr/>
        <a:lstStyle/>
        <a:p>
          <a:endParaRPr lang="th-TH"/>
        </a:p>
      </dgm:t>
    </dgm:pt>
    <dgm:pt modelId="{B742C6F6-83C1-43B9-925A-C410C7C9C60B}" type="pres">
      <dgm:prSet presAssocID="{586F5448-90B8-4519-8F39-8445BAE8FD53}" presName="CompostProcess" presStyleCnt="0">
        <dgm:presLayoutVars>
          <dgm:dir/>
          <dgm:resizeHandles val="exact"/>
        </dgm:presLayoutVars>
      </dgm:prSet>
      <dgm:spPr/>
    </dgm:pt>
    <dgm:pt modelId="{6D22BD02-E196-4BD8-BC4D-A4146CED81C9}" type="pres">
      <dgm:prSet presAssocID="{586F5448-90B8-4519-8F39-8445BAE8FD53}" presName="arrow" presStyleLbl="bgShp" presStyleIdx="0" presStyleCnt="1"/>
      <dgm:spPr>
        <a:solidFill>
          <a:srgbClr val="6600FF"/>
        </a:solidFill>
      </dgm:spPr>
    </dgm:pt>
    <dgm:pt modelId="{058B8388-1E77-4841-BF91-92EF8CF17273}" type="pres">
      <dgm:prSet presAssocID="{586F5448-90B8-4519-8F39-8445BAE8FD53}" presName="linearProcess" presStyleCnt="0"/>
      <dgm:spPr/>
    </dgm:pt>
    <dgm:pt modelId="{FF16D17D-28E4-4588-BC8C-D248C6957CBA}" type="pres">
      <dgm:prSet presAssocID="{9AC09308-090E-44A2-84B4-ECDABC4C8016}" presName="textNode" presStyleLbl="node1" presStyleIdx="0" presStyleCnt="4" custScaleY="9383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9328DE-508E-4830-9260-1898FBA18F03}" type="pres">
      <dgm:prSet presAssocID="{209370FC-A710-4D54-A8BF-43E239870C16}" presName="sibTrans" presStyleCnt="0"/>
      <dgm:spPr/>
    </dgm:pt>
    <dgm:pt modelId="{ED82CFB0-8629-44F6-84D2-4309EC285E0F}" type="pres">
      <dgm:prSet presAssocID="{A985FC8C-276D-4CF9-A9A6-17C4F6923E91}" presName="textNode" presStyleLbl="node1" presStyleIdx="1" presStyleCnt="4" custScaleX="95747" custScaleY="93749" custLinFactNeighborX="-77449" custLinFactNeighborY="4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E083C1-79AE-474C-879C-3821E25CF02A}" type="pres">
      <dgm:prSet presAssocID="{72C102F0-B1BA-47B5-952D-18650D652DB4}" presName="sibTrans" presStyleCnt="0"/>
      <dgm:spPr/>
    </dgm:pt>
    <dgm:pt modelId="{501DF358-3856-4AFD-91D3-B910649EAC21}" type="pres">
      <dgm:prSet presAssocID="{9C400708-E5BF-4CD3-9BA6-AE28B344DCED}" presName="textNode" presStyleLbl="node1" presStyleIdx="2" presStyleCnt="4" custScaleX="111404" custScaleY="93835" custLinFactX="-7941" custLinFactNeighborX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CF3E696-9290-4666-B597-ECF3FAB615FA}" type="pres">
      <dgm:prSet presAssocID="{18BE71AF-58AC-4FBA-8470-CCBAC2FD8F5D}" presName="sibTrans" presStyleCnt="0"/>
      <dgm:spPr/>
    </dgm:pt>
    <dgm:pt modelId="{B067D20C-796C-4510-B50A-9B77F7A12A2A}" type="pres">
      <dgm:prSet presAssocID="{536EAD10-FED7-4D1F-A324-83EA11B28384}" presName="textNode" presStyleLbl="node1" presStyleIdx="3" presStyleCnt="4" custScaleX="189506" custScaleY="99999" custLinFactX="-17713" custLinFactNeighborX="-100000" custLinFactNeighborY="46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B81D127-5925-48B9-8D4E-195DCDBC8184}" srcId="{586F5448-90B8-4519-8F39-8445BAE8FD53}" destId="{9AC09308-090E-44A2-84B4-ECDABC4C8016}" srcOrd="0" destOrd="0" parTransId="{4A203B03-8BF5-4EC7-8F23-343860DBB374}" sibTransId="{209370FC-A710-4D54-A8BF-43E239870C16}"/>
    <dgm:cxn modelId="{8B20D8D6-99D4-4CB5-A0DB-55734B8A5D3D}" type="presOf" srcId="{536EAD10-FED7-4D1F-A324-83EA11B28384}" destId="{B067D20C-796C-4510-B50A-9B77F7A12A2A}" srcOrd="0" destOrd="0" presId="urn:microsoft.com/office/officeart/2005/8/layout/hProcess9"/>
    <dgm:cxn modelId="{47A5D04C-B329-4EE7-936F-3E7CFDD73570}" srcId="{586F5448-90B8-4519-8F39-8445BAE8FD53}" destId="{A985FC8C-276D-4CF9-A9A6-17C4F6923E91}" srcOrd="1" destOrd="0" parTransId="{E6D942E0-F52F-4977-9082-AEECA18112F3}" sibTransId="{72C102F0-B1BA-47B5-952D-18650D652DB4}"/>
    <dgm:cxn modelId="{32500540-2D92-468C-91A9-13987B8A687C}" type="presOf" srcId="{586F5448-90B8-4519-8F39-8445BAE8FD53}" destId="{B742C6F6-83C1-43B9-925A-C410C7C9C60B}" srcOrd="0" destOrd="0" presId="urn:microsoft.com/office/officeart/2005/8/layout/hProcess9"/>
    <dgm:cxn modelId="{3B14B0AB-757C-4B84-8C2E-5CEF20E1F40B}" srcId="{586F5448-90B8-4519-8F39-8445BAE8FD53}" destId="{536EAD10-FED7-4D1F-A324-83EA11B28384}" srcOrd="3" destOrd="0" parTransId="{7006938C-6146-4537-B43A-792CF860FDFE}" sibTransId="{0667FFA9-146C-4112-AC0D-E7BA662173AF}"/>
    <dgm:cxn modelId="{98B91755-4313-4C7B-81E6-1C606A9FA5CD}" srcId="{586F5448-90B8-4519-8F39-8445BAE8FD53}" destId="{9C400708-E5BF-4CD3-9BA6-AE28B344DCED}" srcOrd="2" destOrd="0" parTransId="{E4AC4736-ACE3-4816-861B-E785B7765E44}" sibTransId="{18BE71AF-58AC-4FBA-8470-CCBAC2FD8F5D}"/>
    <dgm:cxn modelId="{837ECDB1-D4A2-4A8F-93D1-AEC6FAB0D0BC}" type="presOf" srcId="{A985FC8C-276D-4CF9-A9A6-17C4F6923E91}" destId="{ED82CFB0-8629-44F6-84D2-4309EC285E0F}" srcOrd="0" destOrd="0" presId="urn:microsoft.com/office/officeart/2005/8/layout/hProcess9"/>
    <dgm:cxn modelId="{F24491BF-FBD2-48BA-8889-8ECF92E4BF66}" type="presOf" srcId="{9AC09308-090E-44A2-84B4-ECDABC4C8016}" destId="{FF16D17D-28E4-4588-BC8C-D248C6957CBA}" srcOrd="0" destOrd="0" presId="urn:microsoft.com/office/officeart/2005/8/layout/hProcess9"/>
    <dgm:cxn modelId="{05E7AC90-3FAE-4D95-B701-561CEEFF6A84}" type="presOf" srcId="{9C400708-E5BF-4CD3-9BA6-AE28B344DCED}" destId="{501DF358-3856-4AFD-91D3-B910649EAC21}" srcOrd="0" destOrd="0" presId="urn:microsoft.com/office/officeart/2005/8/layout/hProcess9"/>
    <dgm:cxn modelId="{DCE4C42F-8722-48C0-8BA8-847510566250}" type="presParOf" srcId="{B742C6F6-83C1-43B9-925A-C410C7C9C60B}" destId="{6D22BD02-E196-4BD8-BC4D-A4146CED81C9}" srcOrd="0" destOrd="0" presId="urn:microsoft.com/office/officeart/2005/8/layout/hProcess9"/>
    <dgm:cxn modelId="{A7077859-2848-4132-BBA4-337AB57A6197}" type="presParOf" srcId="{B742C6F6-83C1-43B9-925A-C410C7C9C60B}" destId="{058B8388-1E77-4841-BF91-92EF8CF17273}" srcOrd="1" destOrd="0" presId="urn:microsoft.com/office/officeart/2005/8/layout/hProcess9"/>
    <dgm:cxn modelId="{02522C47-F7ED-4083-A295-8504DC876D36}" type="presParOf" srcId="{058B8388-1E77-4841-BF91-92EF8CF17273}" destId="{FF16D17D-28E4-4588-BC8C-D248C6957CBA}" srcOrd="0" destOrd="0" presId="urn:microsoft.com/office/officeart/2005/8/layout/hProcess9"/>
    <dgm:cxn modelId="{A3EBBF81-E956-4D58-8037-14FEDF79B86A}" type="presParOf" srcId="{058B8388-1E77-4841-BF91-92EF8CF17273}" destId="{1F9328DE-508E-4830-9260-1898FBA18F03}" srcOrd="1" destOrd="0" presId="urn:microsoft.com/office/officeart/2005/8/layout/hProcess9"/>
    <dgm:cxn modelId="{B6E9FE70-3DD0-418C-B4C8-7F431ACFD6A1}" type="presParOf" srcId="{058B8388-1E77-4841-BF91-92EF8CF17273}" destId="{ED82CFB0-8629-44F6-84D2-4309EC285E0F}" srcOrd="2" destOrd="0" presId="urn:microsoft.com/office/officeart/2005/8/layout/hProcess9"/>
    <dgm:cxn modelId="{92849277-E759-42C7-A239-3E0CB4E42FA8}" type="presParOf" srcId="{058B8388-1E77-4841-BF91-92EF8CF17273}" destId="{EAE083C1-79AE-474C-879C-3821E25CF02A}" srcOrd="3" destOrd="0" presId="urn:microsoft.com/office/officeart/2005/8/layout/hProcess9"/>
    <dgm:cxn modelId="{2660AD87-C4CC-4D7A-86CF-24F3304C1AD4}" type="presParOf" srcId="{058B8388-1E77-4841-BF91-92EF8CF17273}" destId="{501DF358-3856-4AFD-91D3-B910649EAC21}" srcOrd="4" destOrd="0" presId="urn:microsoft.com/office/officeart/2005/8/layout/hProcess9"/>
    <dgm:cxn modelId="{FCFD47D8-6299-463E-8351-5915AB4548EB}" type="presParOf" srcId="{058B8388-1E77-4841-BF91-92EF8CF17273}" destId="{5CF3E696-9290-4666-B597-ECF3FAB615FA}" srcOrd="5" destOrd="0" presId="urn:microsoft.com/office/officeart/2005/8/layout/hProcess9"/>
    <dgm:cxn modelId="{7C007674-8B19-4261-995F-11A08638594E}" type="presParOf" srcId="{058B8388-1E77-4841-BF91-92EF8CF17273}" destId="{B067D20C-796C-4510-B50A-9B77F7A12A2A}" srcOrd="6" destOrd="0" presId="urn:microsoft.com/office/officeart/2005/8/layout/hProcess9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5865CF-2273-44D6-A796-94C3C101D1F5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7D8262FE-4C12-4A9B-BD3B-4A97649CEEEB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คณะทำงานฯ ระดับอำเภอ รายงานการพบขวด </a:t>
          </a:r>
          <a:r>
            <a:rPr lang="en-US" sz="2400" b="1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th-TH" sz="24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ต่อคณะอำนวยการฯระดับจังหวัด </a:t>
          </a:r>
          <a:endParaRPr lang="th-TH" sz="2400" dirty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gm:t>
    </dgm:pt>
    <dgm:pt modelId="{84D4458B-8A84-40A0-AC23-94BC67069768}" type="parTrans" cxnId="{80E28C80-133F-4F14-BBAB-64EAD207B53E}">
      <dgm:prSet/>
      <dgm:spPr/>
      <dgm:t>
        <a:bodyPr/>
        <a:lstStyle/>
        <a:p>
          <a:endParaRPr lang="th-TH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8D0E7B7-1E12-4183-A17E-5633BAD62F28}" type="sibTrans" cxnId="{80E28C80-133F-4F14-BBAB-64EAD207B53E}">
      <dgm:prSet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th-TH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AA05964-E538-4EA0-B33C-909EFF9331BA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คณะกรรมการฯ ระดับจังหวัด ได้รับรายงานว่า</a:t>
          </a:r>
          <a:r>
            <a:rPr lang="th-TH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ตรวจพบ </a:t>
          </a:r>
          <a:r>
            <a:rPr lang="en-US" sz="2800" b="1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th-TH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มากกว่า </a:t>
          </a:r>
          <a:r>
            <a:rPr lang="en-US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1 </a:t>
          </a:r>
          <a:r>
            <a:rPr lang="th-TH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อำเภอ </a:t>
          </a:r>
        </a:p>
      </dgm:t>
    </dgm:pt>
    <dgm:pt modelId="{82198450-8361-4DF2-9B8C-57C832D8A050}" type="parTrans" cxnId="{69DFC9ED-B5C5-4B09-B217-9E7BABC51364}">
      <dgm:prSet/>
      <dgm:spPr/>
      <dgm:t>
        <a:bodyPr/>
        <a:lstStyle/>
        <a:p>
          <a:endParaRPr lang="th-TH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8096EA0-3126-4B92-8B08-F4FB80F73AC4}" type="sibTrans" cxnId="{69DFC9ED-B5C5-4B09-B217-9E7BABC51364}">
      <dgm:prSet/>
      <dgm:spPr>
        <a:solidFill>
          <a:srgbClr val="FF99FF"/>
        </a:solidFill>
        <a:ln>
          <a:solidFill>
            <a:schemeClr val="tx1"/>
          </a:solidFill>
        </a:ln>
      </dgm:spPr>
      <dgm:t>
        <a:bodyPr/>
        <a:lstStyle/>
        <a:p>
          <a:endParaRPr lang="th-TH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F14E381-FE1A-4B04-953A-8AA322B57E49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FF66FF"/>
          </a:solidFill>
        </a:ln>
      </dgm:spPr>
      <dgm:t>
        <a:bodyPr/>
        <a:lstStyle/>
        <a:p>
          <a:r>
            <a:rPr lang="th-TH" sz="40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พิจารณาขยายขอบเขตการประเมิน</a:t>
          </a:r>
          <a:r>
            <a:rPr lang="th-TH" sz="4000" b="1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ทุกหน่วยบริการในจังหวัด</a:t>
          </a:r>
          <a:r>
            <a:rPr lang="en-US" sz="4000" b="1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(P-sweep) </a:t>
          </a:r>
          <a:endParaRPr lang="th-TH" sz="4000" b="1" dirty="0" smtClean="0">
            <a:solidFill>
              <a:srgbClr val="C0000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gm:t>
    </dgm:pt>
    <dgm:pt modelId="{94210396-C7AB-4563-A7AA-21EDA6DE343A}" type="parTrans" cxnId="{A126CF55-45B1-459A-B2B1-2133CEA44756}">
      <dgm:prSet/>
      <dgm:spPr/>
      <dgm:t>
        <a:bodyPr/>
        <a:lstStyle/>
        <a:p>
          <a:endParaRPr lang="th-TH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BDA968B-5ED7-4162-BB9B-59E712EC5EB7}" type="sibTrans" cxnId="{A126CF55-45B1-459A-B2B1-2133CEA44756}">
      <dgm:prSet/>
      <dgm:spPr/>
      <dgm:t>
        <a:bodyPr/>
        <a:lstStyle/>
        <a:p>
          <a:endParaRPr lang="th-TH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80649CD-E268-4A31-96A7-5755AA213B19}" type="pres">
      <dgm:prSet presAssocID="{EE5865CF-2273-44D6-A796-94C3C101D1F5}" presName="Name0" presStyleCnt="0">
        <dgm:presLayoutVars>
          <dgm:dir/>
          <dgm:resizeHandles val="exact"/>
        </dgm:presLayoutVars>
      </dgm:prSet>
      <dgm:spPr/>
    </dgm:pt>
    <dgm:pt modelId="{8160F121-BAB0-4B80-8444-F514B12E4343}" type="pres">
      <dgm:prSet presAssocID="{EE5865CF-2273-44D6-A796-94C3C101D1F5}" presName="vNodes" presStyleCnt="0"/>
      <dgm:spPr/>
    </dgm:pt>
    <dgm:pt modelId="{845ADA41-4E65-4687-BED4-D270A0C4C284}" type="pres">
      <dgm:prSet presAssocID="{7D8262FE-4C12-4A9B-BD3B-4A97649CEEEB}" presName="node" presStyleLbl="node1" presStyleIdx="0" presStyleCnt="3" custScaleX="430939" custScaleY="285959" custLinFactY="-6945" custLinFactNeighborX="-18575" custLinFactNeighborY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64C1D8-E89D-4F2F-9360-748629A91353}" type="pres">
      <dgm:prSet presAssocID="{98D0E7B7-1E12-4183-A17E-5633BAD62F28}" presName="spacerT" presStyleCnt="0"/>
      <dgm:spPr/>
    </dgm:pt>
    <dgm:pt modelId="{E8E82551-15C2-441C-8B03-30CF31345EF9}" type="pres">
      <dgm:prSet presAssocID="{98D0E7B7-1E12-4183-A17E-5633BAD62F28}" presName="sibTrans" presStyleLbl="sibTrans2D1" presStyleIdx="0" presStyleCnt="2" custScaleX="225521" custScaleY="225110" custLinFactNeighborX="-50559" custLinFactNeighborY="-78974"/>
      <dgm:spPr/>
      <dgm:t>
        <a:bodyPr/>
        <a:lstStyle/>
        <a:p>
          <a:endParaRPr lang="th-TH"/>
        </a:p>
      </dgm:t>
    </dgm:pt>
    <dgm:pt modelId="{8442E95E-4C87-4F91-A646-C18035544024}" type="pres">
      <dgm:prSet presAssocID="{98D0E7B7-1E12-4183-A17E-5633BAD62F28}" presName="spacerB" presStyleCnt="0"/>
      <dgm:spPr/>
    </dgm:pt>
    <dgm:pt modelId="{296B6988-8EFA-4BDC-ABCA-7D2ADE9CA893}" type="pres">
      <dgm:prSet presAssocID="{3AA05964-E538-4EA0-B33C-909EFF9331BA}" presName="node" presStyleLbl="node1" presStyleIdx="1" presStyleCnt="3" custScaleX="430939" custScaleY="285959" custLinFactY="-6945" custLinFactNeighborX="-18575" custLinFactNeighborY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E15BD7-ECE6-445B-B625-971694078B8D}" type="pres">
      <dgm:prSet presAssocID="{EE5865CF-2273-44D6-A796-94C3C101D1F5}" presName="sibTransLast" presStyleLbl="sibTrans2D1" presStyleIdx="1" presStyleCnt="2" custScaleX="526786" custScaleY="235009" custLinFactX="-97942" custLinFactNeighborX="-100000"/>
      <dgm:spPr/>
      <dgm:t>
        <a:bodyPr/>
        <a:lstStyle/>
        <a:p>
          <a:endParaRPr lang="th-TH"/>
        </a:p>
      </dgm:t>
    </dgm:pt>
    <dgm:pt modelId="{269E5176-0BC5-492D-A194-9CB2FC107FB1}" type="pres">
      <dgm:prSet presAssocID="{EE5865CF-2273-44D6-A796-94C3C101D1F5}" presName="connectorText" presStyleLbl="sibTrans2D1" presStyleIdx="1" presStyleCnt="2"/>
      <dgm:spPr/>
      <dgm:t>
        <a:bodyPr/>
        <a:lstStyle/>
        <a:p>
          <a:endParaRPr lang="th-TH"/>
        </a:p>
      </dgm:t>
    </dgm:pt>
    <dgm:pt modelId="{BFA0E413-FA67-4FEF-AD28-2DF67C2A9EC1}" type="pres">
      <dgm:prSet presAssocID="{EE5865CF-2273-44D6-A796-94C3C101D1F5}" presName="lastNode" presStyleLbl="node1" presStyleIdx="2" presStyleCnt="3" custScaleX="293234" custScaleY="211014" custLinFactNeighborY="-753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9DFC9ED-B5C5-4B09-B217-9E7BABC51364}" srcId="{EE5865CF-2273-44D6-A796-94C3C101D1F5}" destId="{3AA05964-E538-4EA0-B33C-909EFF9331BA}" srcOrd="1" destOrd="0" parTransId="{82198450-8361-4DF2-9B8C-57C832D8A050}" sibTransId="{B8096EA0-3126-4B92-8B08-F4FB80F73AC4}"/>
    <dgm:cxn modelId="{76E5DF15-20E3-4D61-842A-86645657AB5D}" type="presOf" srcId="{B8096EA0-3126-4B92-8B08-F4FB80F73AC4}" destId="{269E5176-0BC5-492D-A194-9CB2FC107FB1}" srcOrd="1" destOrd="0" presId="urn:microsoft.com/office/officeart/2005/8/layout/equation2"/>
    <dgm:cxn modelId="{BBA12A34-2D08-4643-8886-A388FA1B11A1}" type="presOf" srcId="{3AA05964-E538-4EA0-B33C-909EFF9331BA}" destId="{296B6988-8EFA-4BDC-ABCA-7D2ADE9CA893}" srcOrd="0" destOrd="0" presId="urn:microsoft.com/office/officeart/2005/8/layout/equation2"/>
    <dgm:cxn modelId="{43B6E551-2C3A-42BB-ADC6-DC90C40C22AD}" type="presOf" srcId="{EE5865CF-2273-44D6-A796-94C3C101D1F5}" destId="{980649CD-E268-4A31-96A7-5755AA213B19}" srcOrd="0" destOrd="0" presId="urn:microsoft.com/office/officeart/2005/8/layout/equation2"/>
    <dgm:cxn modelId="{DA8C4B16-598B-41FF-8DB7-B9DEF4653288}" type="presOf" srcId="{EF14E381-FE1A-4B04-953A-8AA322B57E49}" destId="{BFA0E413-FA67-4FEF-AD28-2DF67C2A9EC1}" srcOrd="0" destOrd="0" presId="urn:microsoft.com/office/officeart/2005/8/layout/equation2"/>
    <dgm:cxn modelId="{5BA5ADAD-92A0-4736-9BFF-480BE42A9D68}" type="presOf" srcId="{98D0E7B7-1E12-4183-A17E-5633BAD62F28}" destId="{E8E82551-15C2-441C-8B03-30CF31345EF9}" srcOrd="0" destOrd="0" presId="urn:microsoft.com/office/officeart/2005/8/layout/equation2"/>
    <dgm:cxn modelId="{80E28C80-133F-4F14-BBAB-64EAD207B53E}" srcId="{EE5865CF-2273-44D6-A796-94C3C101D1F5}" destId="{7D8262FE-4C12-4A9B-BD3B-4A97649CEEEB}" srcOrd="0" destOrd="0" parTransId="{84D4458B-8A84-40A0-AC23-94BC67069768}" sibTransId="{98D0E7B7-1E12-4183-A17E-5633BAD62F28}"/>
    <dgm:cxn modelId="{0194D765-643E-444F-93C1-47E4B13F7AEB}" type="presOf" srcId="{7D8262FE-4C12-4A9B-BD3B-4A97649CEEEB}" destId="{845ADA41-4E65-4687-BED4-D270A0C4C284}" srcOrd="0" destOrd="0" presId="urn:microsoft.com/office/officeart/2005/8/layout/equation2"/>
    <dgm:cxn modelId="{A126CF55-45B1-459A-B2B1-2133CEA44756}" srcId="{EE5865CF-2273-44D6-A796-94C3C101D1F5}" destId="{EF14E381-FE1A-4B04-953A-8AA322B57E49}" srcOrd="2" destOrd="0" parTransId="{94210396-C7AB-4563-A7AA-21EDA6DE343A}" sibTransId="{EBDA968B-5ED7-4162-BB9B-59E712EC5EB7}"/>
    <dgm:cxn modelId="{75BE9FA9-F62D-43AD-A856-CB72EC573A80}" type="presOf" srcId="{B8096EA0-3126-4B92-8B08-F4FB80F73AC4}" destId="{DFE15BD7-ECE6-445B-B625-971694078B8D}" srcOrd="0" destOrd="0" presId="urn:microsoft.com/office/officeart/2005/8/layout/equation2"/>
    <dgm:cxn modelId="{3A8F5C30-4D40-4662-8A0F-319DAD952C6B}" type="presParOf" srcId="{980649CD-E268-4A31-96A7-5755AA213B19}" destId="{8160F121-BAB0-4B80-8444-F514B12E4343}" srcOrd="0" destOrd="0" presId="urn:microsoft.com/office/officeart/2005/8/layout/equation2"/>
    <dgm:cxn modelId="{722F6F99-72BC-426F-A59C-DABA44182ACD}" type="presParOf" srcId="{8160F121-BAB0-4B80-8444-F514B12E4343}" destId="{845ADA41-4E65-4687-BED4-D270A0C4C284}" srcOrd="0" destOrd="0" presId="urn:microsoft.com/office/officeart/2005/8/layout/equation2"/>
    <dgm:cxn modelId="{CCFF5CF7-96C0-4297-A273-3CF4C6B8CBB0}" type="presParOf" srcId="{8160F121-BAB0-4B80-8444-F514B12E4343}" destId="{F664C1D8-E89D-4F2F-9360-748629A91353}" srcOrd="1" destOrd="0" presId="urn:microsoft.com/office/officeart/2005/8/layout/equation2"/>
    <dgm:cxn modelId="{2D3DAA28-D507-4A09-A66B-6B42BB233FEF}" type="presParOf" srcId="{8160F121-BAB0-4B80-8444-F514B12E4343}" destId="{E8E82551-15C2-441C-8B03-30CF31345EF9}" srcOrd="2" destOrd="0" presId="urn:microsoft.com/office/officeart/2005/8/layout/equation2"/>
    <dgm:cxn modelId="{1E0DB5CD-BF7A-41DF-9802-E417AE4DB1A9}" type="presParOf" srcId="{8160F121-BAB0-4B80-8444-F514B12E4343}" destId="{8442E95E-4C87-4F91-A646-C18035544024}" srcOrd="3" destOrd="0" presId="urn:microsoft.com/office/officeart/2005/8/layout/equation2"/>
    <dgm:cxn modelId="{EF3E4788-2B00-4121-86ED-EEAEFF2FA284}" type="presParOf" srcId="{8160F121-BAB0-4B80-8444-F514B12E4343}" destId="{296B6988-8EFA-4BDC-ABCA-7D2ADE9CA893}" srcOrd="4" destOrd="0" presId="urn:microsoft.com/office/officeart/2005/8/layout/equation2"/>
    <dgm:cxn modelId="{FAD59D61-F173-4F46-9922-DF117B16FF7D}" type="presParOf" srcId="{980649CD-E268-4A31-96A7-5755AA213B19}" destId="{DFE15BD7-ECE6-445B-B625-971694078B8D}" srcOrd="1" destOrd="0" presId="urn:microsoft.com/office/officeart/2005/8/layout/equation2"/>
    <dgm:cxn modelId="{35EBD09F-DF2C-438F-AE5D-1CCE593C35A6}" type="presParOf" srcId="{DFE15BD7-ECE6-445B-B625-971694078B8D}" destId="{269E5176-0BC5-492D-A194-9CB2FC107FB1}" srcOrd="0" destOrd="0" presId="urn:microsoft.com/office/officeart/2005/8/layout/equation2"/>
    <dgm:cxn modelId="{78B87D4E-4636-43AD-8D0E-AF8BEDA90575}" type="presParOf" srcId="{980649CD-E268-4A31-96A7-5755AA213B19}" destId="{BFA0E413-FA67-4FEF-AD28-2DF67C2A9EC1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A66400-AC66-4997-A8BE-1653894AF276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6DC13-6EDC-44B9-9672-AEA17B03EE1B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CFF845-A0E2-4DF9-BC5D-F7E0FDCE57A8}">
      <dsp:nvSpPr>
        <dsp:cNvPr id="0" name=""/>
        <dsp:cNvSpPr/>
      </dsp:nvSpPr>
      <dsp:spPr>
        <a:xfrm>
          <a:off x="1882551" y="17"/>
          <a:ext cx="4162718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CC69E-BE7F-4F02-B5AA-9BB22D77826F}">
      <dsp:nvSpPr>
        <dsp:cNvPr id="0" name=""/>
        <dsp:cNvSpPr/>
      </dsp:nvSpPr>
      <dsp:spPr>
        <a:xfrm>
          <a:off x="2184330" y="286707"/>
          <a:ext cx="4162718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200" b="1" kern="1200" dirty="0" smtClean="0"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2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กลไกบริหารจัดการสำหรับการสับเปลี่ยนวัคซีนและการรับรองประเมินผลสำเร็จ</a:t>
          </a:r>
          <a:endParaRPr lang="th-TH" sz="3200" kern="1200" dirty="0" smtClean="0"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kern="1200" dirty="0">
            <a:latin typeface="EucrosiaUPC" pitchFamily="18" charset="-34"/>
            <a:ea typeface="Tahoma" pitchFamily="34" charset="0"/>
            <a:cs typeface="EucrosiaUPC" pitchFamily="18" charset="-34"/>
          </a:endParaRPr>
        </a:p>
      </dsp:txBody>
      <dsp:txXfrm>
        <a:off x="2184330" y="286707"/>
        <a:ext cx="4162718" cy="1724665"/>
      </dsp:txXfrm>
    </dsp:sp>
    <dsp:sp modelId="{23E47529-67DA-4A93-AC61-49116A80380C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A6BF2-E6F7-4971-A7CC-D8931674C715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การเก็บกลับและทำลายวัคซีน </a:t>
          </a:r>
          <a:r>
            <a:rPr lang="en-US" sz="32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Trivalent OPV</a:t>
          </a:r>
          <a:endParaRPr lang="th-TH" sz="3200" kern="1200" dirty="0">
            <a:latin typeface="EucrosiaUPC" pitchFamily="18" charset="-34"/>
            <a:ea typeface="Tahoma" pitchFamily="34" charset="0"/>
            <a:cs typeface="EucrosiaUPC" pitchFamily="18" charset="-34"/>
          </a:endParaRPr>
        </a:p>
      </dsp:txBody>
      <dsp:txXfrm>
        <a:off x="1247901" y="2801279"/>
        <a:ext cx="2716009" cy="1724665"/>
      </dsp:txXfrm>
    </dsp:sp>
    <dsp:sp modelId="{8EB1B316-5308-4C6E-914F-BEDD15237968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F153B-F1A6-4D19-BFED-77D598A6F684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rgbClr val="00FF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0206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การรับรองประเมินผลสำเร็จ</a:t>
          </a:r>
          <a:endParaRPr lang="th-TH" sz="3200" kern="1200" dirty="0">
            <a:solidFill>
              <a:srgbClr val="00206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sp:txBody>
      <dsp:txXfrm>
        <a:off x="4567468" y="2801279"/>
        <a:ext cx="2716009" cy="17246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80E086-2DB0-4796-B891-B3913AFE169E}">
      <dsp:nvSpPr>
        <dsp:cNvPr id="0" name=""/>
        <dsp:cNvSpPr/>
      </dsp:nvSpPr>
      <dsp:spPr>
        <a:xfrm>
          <a:off x="643340" y="917"/>
          <a:ext cx="7857319" cy="98114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b="1" kern="1200" dirty="0" smtClean="0">
            <a:solidFill>
              <a:schemeClr val="bg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กรณีผู้ประเมิน</a:t>
          </a:r>
          <a:r>
            <a:rPr lang="th-TH" sz="32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พบขวด </a:t>
          </a:r>
          <a:r>
            <a:rPr lang="en-US" sz="3200" b="1" kern="1200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th-TH" sz="32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3200" b="1" kern="120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ไม่ว่าจะเปิดใช้แล้วหรือยังไม่เปิด  </a:t>
          </a:r>
          <a:r>
            <a:rPr lang="th-TH" sz="32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หลงเหลืออยู่ในคลังวัคซีนหรือสถานบริการ</a:t>
          </a: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kern="1200" dirty="0">
            <a:solidFill>
              <a:schemeClr val="bg1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643340" y="917"/>
        <a:ext cx="7857319" cy="981149"/>
      </dsp:txXfrm>
    </dsp:sp>
    <dsp:sp modelId="{E4C16FB2-8A72-4651-AD62-0F701E8EF53B}">
      <dsp:nvSpPr>
        <dsp:cNvPr id="0" name=""/>
        <dsp:cNvSpPr/>
      </dsp:nvSpPr>
      <dsp:spPr>
        <a:xfrm>
          <a:off x="1429072" y="982066"/>
          <a:ext cx="785731" cy="707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820"/>
              </a:lnTo>
              <a:lnTo>
                <a:pt x="785731" y="707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E2F05-1321-456C-A83A-3B792665FF51}">
      <dsp:nvSpPr>
        <dsp:cNvPr id="0" name=""/>
        <dsp:cNvSpPr/>
      </dsp:nvSpPr>
      <dsp:spPr>
        <a:xfrm>
          <a:off x="2214804" y="1227353"/>
          <a:ext cx="5882610" cy="925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รายงาน เลขานุการ และ</a:t>
          </a:r>
          <a:r>
            <a:rPr lang="en-US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/</a:t>
          </a:r>
          <a: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หรือ ประธาน </a:t>
          </a:r>
          <a:b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</a:br>
          <a: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คณะทำงานฯ ระดับอำเภอ ทราบโดยทันที</a:t>
          </a:r>
          <a:endParaRPr lang="th-TH" sz="2800" kern="1200" dirty="0">
            <a:latin typeface="EucrosiaUPC" pitchFamily="18" charset="-34"/>
            <a:cs typeface="EucrosiaUPC" pitchFamily="18" charset="-34"/>
          </a:endParaRPr>
        </a:p>
      </dsp:txBody>
      <dsp:txXfrm>
        <a:off x="2214804" y="1227353"/>
        <a:ext cx="5882610" cy="925066"/>
      </dsp:txXfrm>
    </dsp:sp>
    <dsp:sp modelId="{E4B9B015-0AC4-452B-B3D1-3D105A7A9533}">
      <dsp:nvSpPr>
        <dsp:cNvPr id="0" name=""/>
        <dsp:cNvSpPr/>
      </dsp:nvSpPr>
      <dsp:spPr>
        <a:xfrm>
          <a:off x="1429072" y="982066"/>
          <a:ext cx="785731" cy="1906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6216"/>
              </a:lnTo>
              <a:lnTo>
                <a:pt x="785731" y="1906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1C4D5-0BE8-490C-82FA-9B3C37F2E0EA}">
      <dsp:nvSpPr>
        <dsp:cNvPr id="0" name=""/>
        <dsp:cNvSpPr/>
      </dsp:nvSpPr>
      <dsp:spPr>
        <a:xfrm>
          <a:off x="2214804" y="2397708"/>
          <a:ext cx="5851433" cy="981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 dirty="0" smtClean="0"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รายงานให้เลขานุการ และ</a:t>
          </a:r>
          <a:r>
            <a:rPr lang="en-US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/</a:t>
          </a:r>
          <a: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หรือ ประธาน </a:t>
          </a:r>
          <a:b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</a:br>
          <a: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คณะอำนวยการฯ ระดับจังหวัด ทราบโดยเร็วที่สุด </a:t>
          </a:r>
          <a:endParaRPr lang="th-TH" sz="2800" kern="1200" dirty="0" smtClean="0">
            <a:latin typeface="EucrosiaUPC" pitchFamily="18" charset="-34"/>
            <a:cs typeface="EucrosiaUPC" pitchFamily="18" charset="-3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 dirty="0">
            <a:latin typeface="EucrosiaUPC" pitchFamily="18" charset="-34"/>
            <a:cs typeface="EucrosiaUPC" pitchFamily="18" charset="-34"/>
          </a:endParaRPr>
        </a:p>
      </dsp:txBody>
      <dsp:txXfrm>
        <a:off x="2214804" y="2397708"/>
        <a:ext cx="5851433" cy="981149"/>
      </dsp:txXfrm>
    </dsp:sp>
    <dsp:sp modelId="{075B0E5E-CE7A-4C1B-A58C-F22BD1ED0BEE}">
      <dsp:nvSpPr>
        <dsp:cNvPr id="0" name=""/>
        <dsp:cNvSpPr/>
      </dsp:nvSpPr>
      <dsp:spPr>
        <a:xfrm>
          <a:off x="1429072" y="982066"/>
          <a:ext cx="785731" cy="313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653"/>
              </a:lnTo>
              <a:lnTo>
                <a:pt x="785731" y="3132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3879E-9175-4821-B0EE-158D75CE356C}">
      <dsp:nvSpPr>
        <dsp:cNvPr id="0" name=""/>
        <dsp:cNvSpPr/>
      </dsp:nvSpPr>
      <dsp:spPr>
        <a:xfrm>
          <a:off x="2214804" y="3624144"/>
          <a:ext cx="5850852" cy="981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ประสานผู้รับผิดชอบการเก็บกลับทำลาย</a:t>
          </a:r>
          <a:r>
            <a:rPr lang="en-US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 </a:t>
          </a:r>
          <a:r>
            <a:rPr lang="en-US" sz="2800" b="1" kern="1200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en-US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endParaRPr lang="th-TH" sz="2800" b="1" kern="1200" dirty="0" smtClean="0">
            <a:solidFill>
              <a:srgbClr val="FF000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เผาทำลายให้หมด ภายในวันที่</a:t>
          </a:r>
          <a:r>
            <a:rPr lang="en-US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12 </a:t>
          </a:r>
          <a:r>
            <a:rPr lang="th-TH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พฤษภาคม</a:t>
          </a:r>
          <a:r>
            <a:rPr lang="en-US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2559</a:t>
          </a:r>
          <a:endParaRPr lang="th-TH" sz="2800" kern="1200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2214804" y="3624144"/>
        <a:ext cx="5850852" cy="981149"/>
      </dsp:txXfrm>
    </dsp:sp>
    <dsp:sp modelId="{5BCEED56-0D53-47EF-AAFD-353574C492AC}">
      <dsp:nvSpPr>
        <dsp:cNvPr id="0" name=""/>
        <dsp:cNvSpPr/>
      </dsp:nvSpPr>
      <dsp:spPr>
        <a:xfrm>
          <a:off x="1429072" y="982066"/>
          <a:ext cx="785731" cy="4359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089"/>
              </a:lnTo>
              <a:lnTo>
                <a:pt x="785731" y="4359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88881-154F-46A1-B719-075C31FA6878}">
      <dsp:nvSpPr>
        <dsp:cNvPr id="0" name=""/>
        <dsp:cNvSpPr/>
      </dsp:nvSpPr>
      <dsp:spPr>
        <a:xfrm>
          <a:off x="2214804" y="4850581"/>
          <a:ext cx="5917367" cy="981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600" b="1" strike="noStrike" kern="1200" dirty="0" smtClean="0">
            <a:solidFill>
              <a:srgbClr val="C0000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600" b="1" strike="noStrike" kern="1200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ขยายขอบเขตการ</a:t>
          </a:r>
          <a:r>
            <a:rPr lang="th-TH" sz="3600" b="1" kern="1200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ตรวจรอบที่ 2 เพิ่ม</a:t>
          </a:r>
          <a:r>
            <a:rPr lang="th-TH" sz="3600" b="1" kern="1200" baseline="0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3600" b="1" kern="1200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5</a:t>
          </a:r>
          <a:r>
            <a:rPr lang="en-US" sz="3600" b="1" kern="1200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%</a:t>
          </a:r>
          <a:endParaRPr lang="th-TH" sz="3600" b="1" kern="1200" dirty="0" smtClean="0">
            <a:solidFill>
              <a:srgbClr val="C0000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>
            <a:spcBef>
              <a:spcPct val="0"/>
            </a:spcBef>
          </a:pPr>
          <a:endParaRPr lang="th-TH" sz="3600" kern="1200" dirty="0">
            <a:solidFill>
              <a:srgbClr val="C00000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2214804" y="4850581"/>
        <a:ext cx="5917367" cy="9811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22BD02-E196-4BD8-BC4D-A4146CED81C9}">
      <dsp:nvSpPr>
        <dsp:cNvPr id="0" name=""/>
        <dsp:cNvSpPr/>
      </dsp:nvSpPr>
      <dsp:spPr>
        <a:xfrm>
          <a:off x="642671" y="0"/>
          <a:ext cx="7283609" cy="5072112"/>
        </a:xfrm>
        <a:prstGeom prst="rightArrow">
          <a:avLst/>
        </a:prstGeom>
        <a:solidFill>
          <a:srgbClr val="66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6D17D-28E4-4588-BC8C-D248C6957CBA}">
      <dsp:nvSpPr>
        <dsp:cNvPr id="0" name=""/>
        <dsp:cNvSpPr/>
      </dsp:nvSpPr>
      <dsp:spPr>
        <a:xfrm>
          <a:off x="7242" y="1584172"/>
          <a:ext cx="1590988" cy="1903766"/>
        </a:xfrm>
        <a:prstGeom prst="roundRect">
          <a:avLst/>
        </a:prstGeom>
        <a:solidFill>
          <a:srgbClr val="FFFFCC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000" b="1" strike="noStrike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strike="noStrike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ขยายขอบเขต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strike="noStrike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การ</a:t>
          </a:r>
          <a:r>
            <a:rPr lang="th-TH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ตรวจเพิ่ม</a:t>
          </a:r>
          <a:r>
            <a:rPr lang="th-TH" sz="2000" b="1" kern="120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</a:t>
          </a: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%</a:t>
          </a:r>
          <a:endParaRPr lang="th-TH" sz="20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ctr">
            <a:spcBef>
              <a:spcPct val="0"/>
            </a:spcBef>
          </a:pPr>
          <a:endParaRPr lang="th-TH" sz="2000" kern="1200" dirty="0">
            <a:solidFill>
              <a:schemeClr val="tx1"/>
            </a:solidFill>
          </a:endParaRPr>
        </a:p>
      </dsp:txBody>
      <dsp:txXfrm>
        <a:off x="7242" y="1584172"/>
        <a:ext cx="1590988" cy="1903766"/>
      </dsp:txXfrm>
    </dsp:sp>
    <dsp:sp modelId="{ED82CFB0-8629-44F6-84D2-4309EC285E0F}">
      <dsp:nvSpPr>
        <dsp:cNvPr id="0" name=""/>
        <dsp:cNvSpPr/>
      </dsp:nvSpPr>
      <dsp:spPr>
        <a:xfrm>
          <a:off x="1647294" y="1585917"/>
          <a:ext cx="1523323" cy="1902021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400" b="1" kern="1200" dirty="0" smtClean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หากพบขวด </a:t>
          </a:r>
          <a:r>
            <a:rPr lang="en-US" sz="2400" b="1" kern="1200" dirty="0" err="1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endParaRPr lang="th-TH" sz="2400" b="1" kern="1200" dirty="0" smtClean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ctr">
            <a:spcBef>
              <a:spcPct val="0"/>
            </a:spcBef>
          </a:pPr>
          <a:endParaRPr lang="th-TH" sz="2400" kern="1200" dirty="0">
            <a:solidFill>
              <a:srgbClr val="FF0000"/>
            </a:solidFill>
          </a:endParaRPr>
        </a:p>
      </dsp:txBody>
      <dsp:txXfrm>
        <a:off x="1647294" y="1585917"/>
        <a:ext cx="1523323" cy="1902021"/>
      </dsp:txXfrm>
    </dsp:sp>
    <dsp:sp modelId="{501DF358-3856-4AFD-91D3-B910649EAC21}">
      <dsp:nvSpPr>
        <dsp:cNvPr id="0" name=""/>
        <dsp:cNvSpPr/>
      </dsp:nvSpPr>
      <dsp:spPr>
        <a:xfrm>
          <a:off x="3212784" y="1584172"/>
          <a:ext cx="1772424" cy="1903766"/>
        </a:xfrm>
        <a:prstGeom prst="roundRect">
          <a:avLst/>
        </a:prstGeom>
        <a:solidFill>
          <a:srgbClr val="FFFFCC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ขยายตรวจประเมินจนครบ</a:t>
          </a:r>
          <a: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ทุกหน่วยบริการ           ในอำเภอ</a:t>
          </a:r>
          <a:r>
            <a:rPr lang="en-US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(D-sweep)</a:t>
          </a:r>
          <a:endParaRPr lang="th-TH" sz="1800" kern="1200" dirty="0">
            <a:solidFill>
              <a:schemeClr val="tx1"/>
            </a:solidFill>
          </a:endParaRPr>
        </a:p>
      </dsp:txBody>
      <dsp:txXfrm>
        <a:off x="3212784" y="1584172"/>
        <a:ext cx="1772424" cy="1903766"/>
      </dsp:txXfrm>
    </dsp:sp>
    <dsp:sp modelId="{B067D20C-796C-4510-B50A-9B77F7A12A2A}">
      <dsp:nvSpPr>
        <dsp:cNvPr id="0" name=""/>
        <dsp:cNvSpPr/>
      </dsp:nvSpPr>
      <dsp:spPr>
        <a:xfrm>
          <a:off x="5047308" y="1531118"/>
          <a:ext cx="3015018" cy="202882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หากหน่วยบริการ</a:t>
          </a:r>
          <a:b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ในอำเภอมีมาก จะต้องระดมกำลังคนตามแผนที่ได้ร่างไว้ก่อนหน้านี้ เพื่อให้สามารถประเมินเสร็จทัน</a:t>
          </a:r>
          <a:b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ตามเวลาที่กำหนด</a:t>
          </a:r>
          <a:endParaRPr lang="th-TH" sz="1800" kern="1200" dirty="0">
            <a:solidFill>
              <a:srgbClr val="0000FF"/>
            </a:solidFill>
          </a:endParaRPr>
        </a:p>
      </dsp:txBody>
      <dsp:txXfrm>
        <a:off x="5047308" y="1531118"/>
        <a:ext cx="3015018" cy="20288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5ADA41-4E65-4687-BED4-D270A0C4C284}">
      <dsp:nvSpPr>
        <dsp:cNvPr id="0" name=""/>
        <dsp:cNvSpPr/>
      </dsp:nvSpPr>
      <dsp:spPr>
        <a:xfrm>
          <a:off x="3" y="0"/>
          <a:ext cx="3340990" cy="221698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คณะทำงานฯ ระดับอำเภอ รายงานการพบขวด </a:t>
          </a:r>
          <a:r>
            <a:rPr lang="en-US" sz="2400" b="1" kern="1200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th-TH" sz="24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ต่อคณะอำนวยการฯระดับจังหวัด </a:t>
          </a:r>
          <a:endParaRPr lang="th-TH" sz="2400" kern="1200" dirty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sp:txBody>
      <dsp:txXfrm>
        <a:off x="3" y="0"/>
        <a:ext cx="3340990" cy="2216987"/>
      </dsp:txXfrm>
    </dsp:sp>
    <dsp:sp modelId="{E8E82551-15C2-441C-8B03-30CF31345EF9}">
      <dsp:nvSpPr>
        <dsp:cNvPr id="0" name=""/>
        <dsp:cNvSpPr/>
      </dsp:nvSpPr>
      <dsp:spPr>
        <a:xfrm>
          <a:off x="1080119" y="2232249"/>
          <a:ext cx="1014085" cy="1012236"/>
        </a:xfrm>
        <a:prstGeom prst="mathPlus">
          <a:avLst/>
        </a:prstGeom>
        <a:solidFill>
          <a:srgbClr val="FF0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700" kern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080119" y="2232249"/>
        <a:ext cx="1014085" cy="1012236"/>
      </dsp:txXfrm>
    </dsp:sp>
    <dsp:sp modelId="{296B6988-8EFA-4BDC-ABCA-7D2ADE9CA893}">
      <dsp:nvSpPr>
        <dsp:cNvPr id="0" name=""/>
        <dsp:cNvSpPr/>
      </dsp:nvSpPr>
      <dsp:spPr>
        <a:xfrm>
          <a:off x="3" y="3240359"/>
          <a:ext cx="3340990" cy="221698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คณะกรรมการฯ ระดับจังหวัด ได้รับรายงานว่า</a:t>
          </a:r>
          <a:r>
            <a:rPr lang="th-TH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ตรวจพบ </a:t>
          </a:r>
          <a:r>
            <a:rPr lang="en-US" sz="2800" b="1" kern="1200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th-TH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มากกว่า </a:t>
          </a:r>
          <a:r>
            <a:rPr lang="en-US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1 </a:t>
          </a:r>
          <a:r>
            <a:rPr lang="th-TH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อำเภอ </a:t>
          </a:r>
        </a:p>
      </dsp:txBody>
      <dsp:txXfrm>
        <a:off x="3" y="3240359"/>
        <a:ext cx="3340990" cy="2216987"/>
      </dsp:txXfrm>
    </dsp:sp>
    <dsp:sp modelId="{DFE15BD7-ECE6-445B-B625-971694078B8D}">
      <dsp:nvSpPr>
        <dsp:cNvPr id="0" name=""/>
        <dsp:cNvSpPr/>
      </dsp:nvSpPr>
      <dsp:spPr>
        <a:xfrm rot="21556680">
          <a:off x="2164443" y="2364777"/>
          <a:ext cx="1701910" cy="677776"/>
        </a:xfrm>
        <a:prstGeom prst="rightArrow">
          <a:avLst>
            <a:gd name="adj1" fmla="val 60000"/>
            <a:gd name="adj2" fmla="val 50000"/>
          </a:avLst>
        </a:prstGeom>
        <a:solidFill>
          <a:srgbClr val="FF99FF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900" kern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21556680">
        <a:off x="2164443" y="2364777"/>
        <a:ext cx="1701910" cy="677776"/>
      </dsp:txXfrm>
    </dsp:sp>
    <dsp:sp modelId="{BFA0E413-FA67-4FEF-AD28-2DF67C2A9EC1}">
      <dsp:nvSpPr>
        <dsp:cNvPr id="0" name=""/>
        <dsp:cNvSpPr/>
      </dsp:nvSpPr>
      <dsp:spPr>
        <a:xfrm>
          <a:off x="3950170" y="1035343"/>
          <a:ext cx="4546777" cy="3271904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FF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พิจารณาขยายขอบเขตการประเมิน</a:t>
          </a:r>
          <a:r>
            <a:rPr lang="th-TH" sz="4000" b="1" kern="1200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ทุกหน่วยบริการในจังหวัด</a:t>
          </a:r>
          <a:r>
            <a:rPr lang="en-US" sz="4000" b="1" kern="1200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(P-sweep) </a:t>
          </a:r>
          <a:endParaRPr lang="th-TH" sz="4000" b="1" kern="1200" dirty="0" smtClean="0">
            <a:solidFill>
              <a:srgbClr val="C0000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sp:txBody>
      <dsp:txXfrm>
        <a:off x="3950170" y="1035343"/>
        <a:ext cx="4546777" cy="3271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5C2B-E860-44E7-867B-2FC50B1C8A70}" type="datetimeFigureOut">
              <a:rPr lang="th-TH" smtClean="0"/>
              <a:pPr/>
              <a:t>04/11/58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D84A1-9F5B-4599-963E-EDA24022B8C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61189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DF377-1E45-4048-929D-D976EE1569AC}" type="datetimeFigureOut">
              <a:rPr lang="th-TH" smtClean="0"/>
              <a:pPr/>
              <a:t>04/11/58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6D12-3CD0-43FB-9AFC-9E8306C0E2C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1379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F6D12-3CD0-43FB-9AFC-9E8306C0E2CD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F6D12-3CD0-43FB-9AFC-9E8306C0E2CD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F6D12-3CD0-43FB-9AFC-9E8306C0E2CD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2742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F6D12-3CD0-43FB-9AFC-9E8306C0E2CD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27527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1. การให้วัคซีน </a:t>
            </a:r>
            <a:r>
              <a:rPr lang="en-US" sz="1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endParaRPr lang="th-TH" sz="1600" b="1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 -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ให้วัคซีน 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ในเด็กอายุ 4 เดือน </a:t>
            </a:r>
          </a:p>
          <a:p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 - ให้วัคซีน 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ตามกำหนดการเดิม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 </a:t>
            </a:r>
            <a:r>
              <a:rPr lang="en-US" sz="1200" b="1" dirty="0" err="1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ครั้งสุดท้าย 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22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เม.ย. 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59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เริ่มให้ </a:t>
            </a:r>
            <a:r>
              <a:rPr lang="en-US" sz="1200" b="1" dirty="0" err="1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bOPV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ตั้งแต่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29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เม.ย. 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59</a:t>
            </a:r>
            <a:endParaRPr lang="en-US" sz="1200" dirty="0" smtClean="0">
              <a:solidFill>
                <a:srgbClr val="0070C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2. กรณีมีเด็กที่ต้องได้รับวัคซีน 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ระหว่างวันที่ 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25 – 28 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เม.ย. 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2559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ขอให้เลื่อนนัดเด็กให้มารับบริการในรอบถัดไป ตั้งแต่วันที่ 29 เมษายน 2559</a:t>
            </a:r>
            <a:endParaRPr lang="en-US" sz="1200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4CA9-DFD3-49F7-9F96-F3037DDD770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89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F2E5-B7BB-47B3-B4E9-B4D273416F44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2047-9280-40B6-AF9D-CCD6C7164B34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1536-9EF0-4445-9B45-E54857B2AF87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E5A1-0D10-4504-8D5D-1CE96E918403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52F9-83A6-4189-B632-B407E5E78FAE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AE5-51EB-46C9-98E3-AE3662A18160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4622-BDDE-41E9-A8CB-3CD5E9B1B96C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1A08-1FBE-4D38-8CCD-9ACEB83D3FAB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E566-10E5-4E57-AE06-AA6116310541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1F67-DDA4-4156-8B69-E6DDF353F10F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981E-E828-49C0-8FF5-C3895A779487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2C33E-03AF-4AAD-B14F-6AF5F225C306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8855"/>
            <a:ext cx="7772400" cy="1470025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การเก็บกลับและทำลาย</a:t>
            </a:r>
            <a:r>
              <a:rPr lang="en-US" sz="48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Trivalent </a:t>
            </a:r>
            <a:r>
              <a:rPr lang="en-US" sz="48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OPV</a:t>
            </a:r>
            <a:endParaRPr lang="th-TH" sz="4800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10" name="Picture 5" descr="S40101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60338"/>
            <a:ext cx="3638540" cy="267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2225" y="2348880"/>
            <a:ext cx="1899438" cy="1249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2225" y="3847400"/>
            <a:ext cx="1900422" cy="1203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-107950" y="5715000"/>
            <a:ext cx="914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>
              <a:spcBef>
                <a:spcPct val="10000"/>
              </a:spcBef>
              <a:buSzPct val="80000"/>
              <a:buFont typeface="Monotype Sorts" charset="2"/>
              <a:buNone/>
            </a:pPr>
            <a:r>
              <a:rPr lang="th-TH" sz="3600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เอมอร    ราษฎร์จำเริญสุข</a:t>
            </a:r>
            <a:endParaRPr lang="en-US" sz="36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  <a:p>
            <a:pPr algn="r">
              <a:spcBef>
                <a:spcPct val="10000"/>
              </a:spcBef>
              <a:buSzPct val="80000"/>
              <a:buFont typeface="Monotype Sorts" charset="2"/>
              <a:buNone/>
            </a:pPr>
            <a:r>
              <a:rPr lang="th-TH" sz="2800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นักวิชาการสาธารณสุขชำนาญการพิเศษ   ข้าราชการบำนาญ   กรมควบคุมโรค</a:t>
            </a:r>
            <a:endParaRPr lang="th-TH" sz="8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6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คณะกรรมการขับเคลื่อนการเก็บกลับและทำลาย </a:t>
            </a:r>
            <a:r>
              <a:rPr lang="en-US" sz="36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trivalent </a:t>
            </a:r>
            <a:r>
              <a:rPr lang="en-US" sz="36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OPV</a:t>
            </a:r>
            <a:r>
              <a:rPr lang="th-TH" sz="36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              ในระดับจังหวัด</a:t>
            </a:r>
            <a:endParaRPr lang="th-TH" sz="3600" dirty="0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1928802"/>
          <a:ext cx="8643998" cy="4070020"/>
        </p:xfrm>
        <a:graphic>
          <a:graphicData uri="http://schemas.openxmlformats.org/drawingml/2006/table">
            <a:tbl>
              <a:tblPr/>
              <a:tblGrid>
                <a:gridCol w="571504"/>
                <a:gridCol w="6000792"/>
                <a:gridCol w="2071702"/>
              </a:tblGrid>
              <a:tr h="49026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1.</a:t>
                      </a:r>
                      <a:endParaRPr lang="en-US" sz="3200" b="1" dirty="0">
                        <a:latin typeface="BrowalliaUPC" pitchFamily="34" charset="-34"/>
                        <a:ea typeface="Cordia New"/>
                        <a:cs typeface="BrowalliaUPC" pitchFamily="34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thaiDist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นายแพทย์ (เชี่ยวชาญ) ด้านเวชกรรมป้องกัน </a:t>
                      </a:r>
                      <a:r>
                        <a:rPr lang="th-TH" sz="3200" b="1" dirty="0" smtClean="0"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สำนักงาน</a:t>
                      </a:r>
                      <a:r>
                        <a:rPr lang="th-TH" sz="3200" b="1" dirty="0"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สาธารณสุขจังหวัด</a:t>
                      </a:r>
                      <a:endParaRPr lang="en-US" sz="3200" b="1" dirty="0">
                        <a:latin typeface="BrowalliaUPC" pitchFamily="34" charset="-34"/>
                        <a:ea typeface="Cordia New"/>
                        <a:cs typeface="BrowalliaUPC" pitchFamily="34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ประธาน</a:t>
                      </a:r>
                      <a:endParaRPr lang="en-US" sz="3200" b="1" dirty="0">
                        <a:latin typeface="BrowalliaUPC" pitchFamily="34" charset="-34"/>
                        <a:ea typeface="Cordia New"/>
                        <a:cs typeface="BrowalliaUPC" pitchFamily="34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68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2.</a:t>
                      </a:r>
                      <a:endParaRPr lang="en-US" sz="3200" b="1" dirty="0">
                        <a:latin typeface="BrowalliaUPC" pitchFamily="34" charset="-34"/>
                        <a:ea typeface="Cordia New"/>
                        <a:cs typeface="BrowalliaUPC" pitchFamily="34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หัวหน้ากลุ่มงานอนามัยสิ่งแวดล้อม</a:t>
                      </a:r>
                      <a:r>
                        <a:rPr lang="th-TH" sz="3200" b="1" kern="120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และ           อา</a:t>
                      </a:r>
                      <a:r>
                        <a:rPr lang="th-TH" sz="3200" b="1" kern="1200" dirty="0">
                          <a:solidFill>
                            <a:schemeClr val="tx1"/>
                          </a:solidFill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ชีวอนา</a:t>
                      </a:r>
                      <a:r>
                        <a:rPr lang="th-TH" sz="3200" b="1" kern="120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มัย สำนักงาน</a:t>
                      </a:r>
                      <a:r>
                        <a:rPr lang="th-TH" sz="3200" b="1" kern="1200" dirty="0">
                          <a:solidFill>
                            <a:schemeClr val="tx1"/>
                          </a:solidFill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สาธารณสุขจังหวัด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BrowalliaUPC" pitchFamily="34" charset="-34"/>
                        <a:ea typeface="Cordia New"/>
                        <a:cs typeface="BrowalliaUPC" pitchFamily="34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รองประธาน</a:t>
                      </a:r>
                      <a:endParaRPr lang="en-US" sz="3200" b="1" dirty="0">
                        <a:latin typeface="BrowalliaUPC" pitchFamily="34" charset="-34"/>
                        <a:ea typeface="Cordia New"/>
                        <a:cs typeface="BrowalliaUPC" pitchFamily="34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26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3.</a:t>
                      </a:r>
                      <a:endParaRPr lang="en-US" sz="3200" b="1" dirty="0">
                        <a:latin typeface="BrowalliaUPC" pitchFamily="34" charset="-34"/>
                        <a:ea typeface="Cordia New"/>
                        <a:cs typeface="BrowalliaUPC" pitchFamily="34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เภสัชกรที่รับผิดชอบคลังวัคซีน</a:t>
                      </a:r>
                      <a:r>
                        <a:rPr lang="th-TH" sz="3200" b="1" kern="120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โรงพยาบาล</a:t>
                      </a:r>
                      <a:r>
                        <a:rPr lang="th-TH" sz="3200" b="1" kern="1200" baseline="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               </a:t>
                      </a:r>
                      <a:r>
                        <a:rPr lang="th-TH" sz="3200" b="1" kern="120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ใน</a:t>
                      </a:r>
                      <a:r>
                        <a:rPr lang="th-TH" sz="3200" b="1" kern="1200" dirty="0">
                          <a:solidFill>
                            <a:schemeClr val="tx1"/>
                          </a:solidFill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แต่ละอำเภอ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BrowalliaUPC" pitchFamily="34" charset="-34"/>
                        <a:ea typeface="Cordia New"/>
                        <a:cs typeface="BrowalliaUPC" pitchFamily="34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th-TH" sz="3200" b="1" spc="-30" dirty="0"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กรรมการ</a:t>
                      </a:r>
                      <a:endParaRPr lang="en-US" sz="3200" b="1" dirty="0">
                        <a:latin typeface="BrowalliaUPC" pitchFamily="34" charset="-34"/>
                        <a:ea typeface="Cordia New"/>
                        <a:cs typeface="BrowalliaUPC" pitchFamily="34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94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4.</a:t>
                      </a:r>
                      <a:endParaRPr lang="en-US" sz="3200" b="1" dirty="0">
                        <a:latin typeface="BrowalliaUPC" pitchFamily="34" charset="-34"/>
                        <a:ea typeface="Cordia New"/>
                        <a:cs typeface="BrowalliaUPC" pitchFamily="34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หัวหน้ากลุ่มงานคุ้มครอง</a:t>
                      </a:r>
                      <a:r>
                        <a:rPr lang="th-TH" sz="3200" b="1" kern="120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ผู้บริโภค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3200" b="1" kern="120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สำนักงาน</a:t>
                      </a:r>
                      <a:r>
                        <a:rPr lang="th-TH" sz="3200" b="1" kern="1200" dirty="0">
                          <a:solidFill>
                            <a:schemeClr val="tx1"/>
                          </a:solidFill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สาธารณสุขจังหวัด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BrowalliaUPC" pitchFamily="34" charset="-34"/>
                        <a:ea typeface="Cordia New"/>
                        <a:cs typeface="BrowalliaUPC" pitchFamily="34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3200" b="1" spc="-60" dirty="0">
                          <a:latin typeface="BrowalliaUPC" pitchFamily="34" charset="-34"/>
                          <a:ea typeface="Cordia New"/>
                          <a:cs typeface="BrowalliaUPC" pitchFamily="34" charset="-34"/>
                        </a:rPr>
                        <a:t>กรรมการและเลขานุการ</a:t>
                      </a:r>
                      <a:endParaRPr lang="en-US" sz="3200" b="1" dirty="0">
                        <a:latin typeface="BrowalliaUPC" pitchFamily="34" charset="-34"/>
                        <a:ea typeface="Cordia New"/>
                        <a:cs typeface="BrowalliaUPC" pitchFamily="34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rgbClr val="CC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บทบาท</a:t>
            </a:r>
            <a:r>
              <a:rPr lang="th-TH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หน้าที่</a:t>
            </a:r>
            <a:endParaRPr lang="th-TH" b="1" dirty="0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45379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algn="thaiDist">
              <a:buFont typeface="+mj-lt"/>
              <a:buAutoNum type="arabicPeriod"/>
            </a:pPr>
            <a:r>
              <a:rPr lang="th-TH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อำนวยการ </a:t>
            </a:r>
            <a:r>
              <a:rPr lang="th-TH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ขับเคลื่อนและประสานงานกับหน่วยงานที่เกี่ยวข้อง เพื่อให้การเก็บกลับและทำลาย </a:t>
            </a:r>
            <a:r>
              <a:rPr lang="en-US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trivalent </a:t>
            </a:r>
            <a:r>
              <a:rPr lang="en-US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OPV</a:t>
            </a:r>
            <a:endParaRPr lang="th-TH" b="1" dirty="0" smtClean="0">
              <a:solidFill>
                <a:srgbClr val="0000CC"/>
              </a:solidFill>
              <a:latin typeface="EucrosiaUPC" pitchFamily="18" charset="-34"/>
              <a:cs typeface="EucrosiaUPC" pitchFamily="18" charset="-34"/>
            </a:endParaRPr>
          </a:p>
          <a:p>
            <a:pPr marL="457200" indent="-457200" algn="thaiDist">
              <a:buFont typeface="+mj-lt"/>
              <a:buAutoNum type="arabicPeriod"/>
            </a:pPr>
            <a:r>
              <a:rPr lang="th-TH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กำหนด</a:t>
            </a:r>
            <a:r>
              <a:rPr lang="th-TH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วิธีการเก็บกลับและ</a:t>
            </a:r>
            <a:r>
              <a:rPr lang="th-TH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ทำลายตาม</a:t>
            </a:r>
            <a:r>
              <a:rPr lang="th-TH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แนวทางของกระทรวงสาธารณสุขและปรับให้เหมาะสมตาม</a:t>
            </a:r>
            <a:r>
              <a:rPr lang="th-TH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บริบท ตาม</a:t>
            </a:r>
            <a:r>
              <a:rPr lang="th-TH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กรอบ</a:t>
            </a:r>
            <a:r>
              <a:rPr lang="th-TH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เวลา        ที่</a:t>
            </a:r>
            <a:r>
              <a:rPr lang="th-TH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กำหนด</a:t>
            </a:r>
            <a:endParaRPr lang="en-US" b="1" dirty="0">
              <a:solidFill>
                <a:srgbClr val="0000CC"/>
              </a:solidFill>
              <a:latin typeface="EucrosiaUPC" pitchFamily="18" charset="-34"/>
              <a:cs typeface="EucrosiaUPC" pitchFamily="18" charset="-34"/>
            </a:endParaRPr>
          </a:p>
          <a:p>
            <a:pPr marL="457200" indent="-457200" algn="thaiDist">
              <a:buFont typeface="+mj-lt"/>
              <a:buAutoNum type="arabicPeriod"/>
            </a:pPr>
            <a:r>
              <a:rPr lang="th-TH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รายงาน</a:t>
            </a:r>
            <a:r>
              <a:rPr lang="th-TH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ผลการดำเนินการเก็บกลับ</a:t>
            </a:r>
            <a:r>
              <a:rPr lang="th-TH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และทำลายและ</a:t>
            </a:r>
            <a:r>
              <a:rPr lang="th-TH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รวบรวมเอกสารสำคัญที่</a:t>
            </a:r>
            <a:r>
              <a:rPr lang="th-TH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เกี่ยวข้องให้สำนักงานป้องกันควบคุมโรค</a:t>
            </a:r>
          </a:p>
          <a:p>
            <a:pPr marL="514350" indent="-514350" algn="thaiDist">
              <a:buFont typeface="+mj-lt"/>
              <a:buAutoNum type="arabicPeriod" startAt="4"/>
            </a:pPr>
            <a:r>
              <a:rPr lang="th-TH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เตรียมความพร้อมเพื่อรับการประเมินผล</a:t>
            </a:r>
            <a:r>
              <a:rPr lang="th-TH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ความสำเร็จใน</a:t>
            </a:r>
            <a:r>
              <a:rPr lang="th-TH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การเก็บกลับและทำลาย </a:t>
            </a:r>
            <a:endParaRPr lang="th-TH" b="1" dirty="0" smtClean="0">
              <a:solidFill>
                <a:srgbClr val="0000CC"/>
              </a:solidFill>
              <a:latin typeface="EucrosiaUPC" pitchFamily="18" charset="-34"/>
              <a:cs typeface="EucrosiaUPC" pitchFamily="18" charset="-34"/>
            </a:endParaRPr>
          </a:p>
          <a:p>
            <a:pPr marL="514350" indent="-514350" algn="thaiDist">
              <a:buFont typeface="+mj-lt"/>
              <a:buAutoNum type="arabicPeriod" startAt="4"/>
            </a:pPr>
            <a:r>
              <a:rPr lang="th-TH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ปฏิบัติงาน</a:t>
            </a:r>
            <a:r>
              <a:rPr lang="th-TH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อื่นๆ ตามที่ได้รับมอบหมาย</a:t>
            </a:r>
            <a:endParaRPr lang="en-US" b="1" dirty="0">
              <a:solidFill>
                <a:srgbClr val="0000CC"/>
              </a:solidFill>
              <a:latin typeface="EucrosiaUPC" pitchFamily="18" charset="-34"/>
              <a:cs typeface="EucrosiaUPC" pitchFamily="18" charset="-34"/>
            </a:endParaRPr>
          </a:p>
          <a:p>
            <a:pPr marL="457200" indent="-457200" algn="thaiDist">
              <a:buFont typeface="+mj-lt"/>
              <a:buAutoNum type="arabicPeriod"/>
            </a:pPr>
            <a:endParaRPr lang="en-US" b="1" dirty="0">
              <a:solidFill>
                <a:srgbClr val="0000CC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800" b="1" dirty="0" smtClean="0">
                <a:solidFill>
                  <a:srgbClr val="0000CC"/>
                </a:solidFill>
                <a:latin typeface="BrowalliaUPC" pitchFamily="34" charset="-34"/>
                <a:ea typeface="Cordia New"/>
                <a:cs typeface="BrowalliaUPC" pitchFamily="34" charset="-34"/>
              </a:rPr>
              <a:t>ระยะดำเนินการ</a:t>
            </a:r>
            <a:endParaRPr lang="th-TH" sz="4800" dirty="0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718"/>
            <a:ext cx="8507288" cy="4732578"/>
          </a:xfrm>
        </p:spPr>
        <p:txBody>
          <a:bodyPr>
            <a:noAutofit/>
          </a:bodyPr>
          <a:lstStyle/>
          <a:p>
            <a:pPr lvl="1" indent="-742950">
              <a:buFont typeface="+mj-lt"/>
              <a:buAutoNum type="arabicPeriod"/>
            </a:pP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การเก็บรวบรวม </a:t>
            </a:r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trivalent OPV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 </a:t>
            </a:r>
            <a:endParaRPr lang="th-TH" sz="3600" b="1" dirty="0" smtClean="0">
              <a:latin typeface="BrowalliaUPC" pitchFamily="34" charset="-34"/>
              <a:cs typeface="BrowalliaUPC" pitchFamily="34" charset="-34"/>
            </a:endParaRPr>
          </a:p>
          <a:p>
            <a:pPr marL="971550" lvl="2" indent="-571500"/>
            <a:r>
              <a:rPr lang="th-TH" sz="3600" b="1" u="sng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หน่วยบริการ  </a:t>
            </a:r>
          </a:p>
          <a:p>
            <a:pPr marL="971550" lvl="2" indent="-571500"/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คลังวัคซีนโรงพยาบาล </a:t>
            </a:r>
          </a:p>
          <a:p>
            <a:pPr lvl="1" indent="-742950">
              <a:buFont typeface="+mj-lt"/>
              <a:buAutoNum type="arabicPeriod"/>
            </a:pP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การส่ง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วัคซีนจากหน่วยบริการมาคลังวัคซีนโรงพยาบาล </a:t>
            </a:r>
            <a:endParaRPr lang="th-TH" sz="3600" b="1" dirty="0" smtClean="0">
              <a:latin typeface="BrowalliaUPC" pitchFamily="34" charset="-34"/>
              <a:cs typeface="BrowalliaUPC" pitchFamily="34" charset="-34"/>
            </a:endParaRPr>
          </a:p>
          <a:p>
            <a:pPr lvl="1" indent="-742950">
              <a:buFont typeface="+mj-lt"/>
              <a:buAutoNum type="arabicPeriod"/>
            </a:pP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การรับ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วัคซีนจากหน่วย</a:t>
            </a: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บริการของคลัง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วัคซีน</a:t>
            </a: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โรงพยาบาล และส่งไปยังสำนักงานสาธารณสุขจังหวัด</a:t>
            </a:r>
          </a:p>
          <a:p>
            <a:pPr lvl="1" indent="-742950">
              <a:buFont typeface="+mj-lt"/>
              <a:buAutoNum type="arabicPeriod"/>
            </a:pP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การทำลายวัคซีนของ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สำนักงานสาธารณสุขจังหวัด</a:t>
            </a:r>
          </a:p>
          <a:p>
            <a:pPr lvl="1" indent="-742950">
              <a:buFont typeface="+mj-lt"/>
              <a:buAutoNum type="arabicPeriod"/>
            </a:pPr>
            <a:endParaRPr lang="th-TH" sz="3600" b="1" dirty="0" smtClean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7" name="หน้ายิ้ม 6">
            <a:hlinkClick r:id="rId2" action="ppaction://hlinksldjump"/>
          </p:cNvPr>
          <p:cNvSpPr/>
          <p:nvPr/>
        </p:nvSpPr>
        <p:spPr>
          <a:xfrm>
            <a:off x="7380312" y="5877272"/>
            <a:ext cx="936104" cy="792088"/>
          </a:xfrm>
          <a:prstGeom prst="smileyFac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1371540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โรงพยาบาลส่งเสริมสุขภาพตำบล (รพ.สต.)</a:t>
            </a:r>
            <a:endParaRPr lang="en-US" sz="4000" b="1" dirty="0" smtClean="0">
              <a:latin typeface="BrowalliaUPC" pitchFamily="34" charset="-34"/>
              <a:cs typeface="BrowalliaUPC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BrowalliaUPC" pitchFamily="34" charset="-34"/>
                <a:cs typeface="BrowalliaUPC" pitchFamily="34" charset="-34"/>
              </a:rPr>
              <a:t>PCU</a:t>
            </a:r>
            <a:endParaRPr lang="th-TH" sz="4000" b="1" dirty="0" smtClean="0">
              <a:latin typeface="BrowalliaUPC" pitchFamily="34" charset="-34"/>
              <a:cs typeface="BrowalliaUPC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หน่วย</a:t>
            </a:r>
            <a:r>
              <a:rPr lang="th-TH" sz="4000" b="1" dirty="0">
                <a:latin typeface="BrowalliaUPC" pitchFamily="34" charset="-34"/>
                <a:cs typeface="BrowalliaUPC" pitchFamily="34" charset="-34"/>
              </a:rPr>
              <a:t>บริการใน</a:t>
            </a: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โรงพยาบาล เช่น คลินิกสุขภาพเด็กดี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ศูนย์บริการ</a:t>
            </a:r>
            <a:r>
              <a:rPr lang="th-TH" sz="4000" b="1" dirty="0">
                <a:latin typeface="BrowalliaUPC" pitchFamily="34" charset="-34"/>
                <a:cs typeface="BrowalliaUPC" pitchFamily="34" charset="-34"/>
              </a:rPr>
              <a:t>สาธารณสุขขอ</a:t>
            </a: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งองค์การปกครองท้องถิ่น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โรงพยาบาลสังกัดนอก</a:t>
            </a:r>
            <a:r>
              <a:rPr lang="th-TH" sz="4000" b="1" dirty="0">
                <a:latin typeface="BrowalliaUPC" pitchFamily="34" charset="-34"/>
                <a:cs typeface="BrowalliaUPC" pitchFamily="34" charset="-34"/>
              </a:rPr>
              <a:t>กระทรวง</a:t>
            </a: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สาธารณสุข</a:t>
            </a:r>
            <a:r>
              <a:rPr lang="en-US" sz="4000" b="1" dirty="0" smtClean="0">
                <a:latin typeface="BrowalliaUPC" pitchFamily="34" charset="-34"/>
                <a:cs typeface="BrowalliaUPC" pitchFamily="34" charset="-34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BrowalliaUPC" pitchFamily="34" charset="-34"/>
                <a:cs typeface="BrowalliaUPC" pitchFamily="34" charset="-34"/>
              </a:rPr>
              <a:t>CUP </a:t>
            </a:r>
            <a:r>
              <a:rPr lang="th-TH" sz="4000" b="1" dirty="0">
                <a:latin typeface="BrowalliaUPC" pitchFamily="34" charset="-34"/>
                <a:cs typeface="BrowalliaUPC" pitchFamily="34" charset="-34"/>
              </a:rPr>
              <a:t>อื่นใน</a:t>
            </a: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อำเภอ</a:t>
            </a:r>
            <a:endParaRPr lang="en-US" sz="40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60648"/>
            <a:ext cx="8229600" cy="792088"/>
          </a:xfrm>
          <a:prstGeom prst="rect">
            <a:avLst/>
          </a:prstGeom>
          <a:solidFill>
            <a:srgbClr val="CCFF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solidFill>
                  <a:srgbClr val="0000CC"/>
                </a:solidFill>
                <a:latin typeface="BrowalliaUPC" pitchFamily="34" charset="-34"/>
                <a:ea typeface="Cordia New"/>
                <a:cs typeface="BrowalliaUPC" pitchFamily="34" charset="-34"/>
              </a:rPr>
              <a:t>หน่วยบริการ</a:t>
            </a:r>
          </a:p>
        </p:txBody>
      </p:sp>
      <p:sp>
        <p:nvSpPr>
          <p:cNvPr id="5" name="ปุ่มปฏิบัติการ: ย้อนกลับหรือก่อนหน้า 4">
            <a:hlinkClick r:id="" action="ppaction://hlinkshowjump?jump=previousslide" highlightClick="1"/>
          </p:cNvPr>
          <p:cNvSpPr/>
          <p:nvPr/>
        </p:nvSpPr>
        <p:spPr>
          <a:xfrm>
            <a:off x="7740352" y="5445224"/>
            <a:ext cx="792088" cy="602486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618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  <a:solidFill>
            <a:srgbClr val="CCFF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latin typeface="BrowalliaUPC" pitchFamily="34" charset="-34"/>
                <a:ea typeface="Cordia New"/>
                <a:cs typeface="BrowalliaUPC" pitchFamily="34" charset="-34"/>
              </a:rPr>
              <a:t>ขั้นตอนการเก็บรวบรวม </a:t>
            </a:r>
            <a:r>
              <a:rPr lang="en-US" sz="4000" b="1" dirty="0" smtClean="0">
                <a:solidFill>
                  <a:srgbClr val="0000CC"/>
                </a:solidFill>
                <a:latin typeface="BrowalliaUPC" pitchFamily="34" charset="-34"/>
                <a:ea typeface="Cordia New"/>
                <a:cs typeface="BrowalliaUPC" pitchFamily="34" charset="-34"/>
              </a:rPr>
              <a:t>trivalent OPV </a:t>
            </a:r>
            <a:r>
              <a:rPr lang="th-TH" sz="4000" b="1" dirty="0">
                <a:solidFill>
                  <a:srgbClr val="0000CC"/>
                </a:solidFill>
                <a:latin typeface="BrowalliaUPC" pitchFamily="34" charset="-34"/>
                <a:ea typeface="Cordia New"/>
                <a:cs typeface="BrowalliaUPC" pitchFamily="34" charset="-34"/>
              </a:rPr>
              <a:t/>
            </a:r>
            <a:br>
              <a:rPr lang="th-TH" sz="4000" b="1" dirty="0">
                <a:solidFill>
                  <a:srgbClr val="0000CC"/>
                </a:solidFill>
                <a:latin typeface="BrowalliaUPC" pitchFamily="34" charset="-34"/>
                <a:ea typeface="Cordia New"/>
                <a:cs typeface="BrowalliaUPC" pitchFamily="34" charset="-34"/>
              </a:rPr>
            </a:br>
            <a:r>
              <a:rPr lang="th-TH" sz="4000" b="1" dirty="0" smtClean="0">
                <a:solidFill>
                  <a:srgbClr val="0000CC"/>
                </a:solidFill>
                <a:latin typeface="BrowalliaUPC" pitchFamily="34" charset="-34"/>
                <a:ea typeface="Cordia New"/>
                <a:cs typeface="BrowalliaUPC" pitchFamily="34" charset="-34"/>
              </a:rPr>
              <a:t>หน่วยบริการ</a:t>
            </a:r>
            <a:endParaRPr lang="th-TH" sz="3600" b="1" dirty="0" smtClean="0">
              <a:solidFill>
                <a:srgbClr val="0000CC"/>
              </a:solidFill>
              <a:latin typeface="BrowalliaUPC" pitchFamily="34" charset="-34"/>
              <a:ea typeface="Cordia New"/>
              <a:cs typeface="Browallia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6395"/>
            <a:ext cx="8229600" cy="492694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หน่วยบริการหยุด</a:t>
            </a:r>
            <a:r>
              <a:rPr lang="th-TH" sz="4000" b="1" dirty="0">
                <a:latin typeface="BrowalliaUPC" pitchFamily="34" charset="-34"/>
                <a:cs typeface="BrowalliaUPC" pitchFamily="34" charset="-34"/>
              </a:rPr>
              <a:t>ให้บริการ </a:t>
            </a:r>
            <a:r>
              <a:rPr lang="en-US" sz="4000" b="1" dirty="0">
                <a:latin typeface="BrowalliaUPC" pitchFamily="34" charset="-34"/>
                <a:cs typeface="BrowalliaUPC" pitchFamily="34" charset="-34"/>
              </a:rPr>
              <a:t>trivalent OPV </a:t>
            </a:r>
            <a:r>
              <a:rPr lang="th-TH" sz="4000" b="1" dirty="0">
                <a:latin typeface="BrowalliaUPC" pitchFamily="34" charset="-34"/>
                <a:cs typeface="BrowalliaUPC" pitchFamily="34" charset="-34"/>
              </a:rPr>
              <a:t>ภายใน</a:t>
            </a:r>
            <a:r>
              <a:rPr lang="th-TH" sz="4000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วันที่ 22 </a:t>
            </a:r>
            <a:r>
              <a:rPr lang="th-TH" sz="40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เม.ย.58</a:t>
            </a:r>
            <a:endParaRPr lang="en-US" sz="4000" b="1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pPr marL="514350" indent="-514350">
              <a:buFont typeface="+mj-lt"/>
              <a:buAutoNum type="arabicParenR"/>
            </a:pP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เก็บรวบรวมวัคซีน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3600" b="1" dirty="0">
                <a:latin typeface="BrowalliaUPC" pitchFamily="34" charset="-34"/>
                <a:cs typeface="BrowalliaUPC" pitchFamily="34" charset="-34"/>
              </a:rPr>
              <a:t>trivalent OPV </a:t>
            </a: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เปิด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ใช้แล้ว (รวม </a:t>
            </a:r>
            <a:r>
              <a:rPr lang="en-US" sz="3600" b="1" dirty="0">
                <a:latin typeface="BrowalliaUPC" pitchFamily="34" charset="-34"/>
                <a:cs typeface="BrowalliaUPC" pitchFamily="34" charset="-34"/>
              </a:rPr>
              <a:t>dropper) </a:t>
            </a:r>
            <a:endParaRPr lang="th-TH" sz="3600" b="1" dirty="0" smtClean="0">
              <a:latin typeface="BrowalliaUPC" pitchFamily="34" charset="-34"/>
              <a:cs typeface="BrowalliaUPC" pitchFamily="34" charset="-34"/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3600" b="1" dirty="0">
                <a:latin typeface="BrowalliaUPC" pitchFamily="34" charset="-34"/>
                <a:cs typeface="BrowalliaUPC" pitchFamily="34" charset="-34"/>
              </a:rPr>
              <a:t>trivalent OPV </a:t>
            </a: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ยัง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ไม่ได้เปิด</a:t>
            </a: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ใช้ 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ทั้ง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ที่อยู่ในและนอกอุปกรณ์เก็บรักษาความเย็น</a:t>
            </a:r>
            <a:endParaRPr lang="th-TH" sz="3600" b="1" dirty="0" smtClean="0">
              <a:latin typeface="BrowalliaUPC" pitchFamily="34" charset="-34"/>
              <a:cs typeface="BrowalliaUPC" pitchFamily="34" charset="-34"/>
            </a:endParaRPr>
          </a:p>
          <a:p>
            <a:pPr marL="514350" indent="-514350">
              <a:buFont typeface="+mj-lt"/>
              <a:buAutoNum type="arabicParenR"/>
            </a:pP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ตรวจนับจำนวนขวดวัคซีน และแยกใส่ถุงซิปใส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rgbClr val="CCFF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latin typeface="BrowalliaUPC" pitchFamily="34" charset="-34"/>
                <a:ea typeface="Cordia New"/>
                <a:cs typeface="BrowalliaUPC" pitchFamily="34" charset="-34"/>
              </a:rPr>
              <a:t>ขั้นตอนการเก็บรวบรวม </a:t>
            </a:r>
            <a:r>
              <a:rPr lang="en-US" sz="4000" b="1" dirty="0" smtClean="0">
                <a:solidFill>
                  <a:srgbClr val="0000CC"/>
                </a:solidFill>
                <a:latin typeface="BrowalliaUPC" pitchFamily="34" charset="-34"/>
                <a:ea typeface="Cordia New"/>
                <a:cs typeface="BrowalliaUPC" pitchFamily="34" charset="-34"/>
              </a:rPr>
              <a:t>trivalent OPV </a:t>
            </a:r>
            <a:r>
              <a:rPr lang="th-TH" sz="4000" b="1" dirty="0">
                <a:solidFill>
                  <a:srgbClr val="0000CC"/>
                </a:solidFill>
                <a:latin typeface="BrowalliaUPC" pitchFamily="34" charset="-34"/>
                <a:ea typeface="Cordia New"/>
                <a:cs typeface="BrowalliaUPC" pitchFamily="34" charset="-34"/>
              </a:rPr>
              <a:t/>
            </a:r>
            <a:br>
              <a:rPr lang="th-TH" sz="4000" b="1" dirty="0">
                <a:solidFill>
                  <a:srgbClr val="0000CC"/>
                </a:solidFill>
                <a:latin typeface="BrowalliaUPC" pitchFamily="34" charset="-34"/>
                <a:ea typeface="Cordia New"/>
                <a:cs typeface="BrowalliaUPC" pitchFamily="34" charset="-34"/>
              </a:rPr>
            </a:br>
            <a:r>
              <a:rPr lang="th-TH" sz="4000" b="1" dirty="0" smtClean="0">
                <a:solidFill>
                  <a:srgbClr val="0000CC"/>
                </a:solidFill>
                <a:latin typeface="BrowalliaUPC" pitchFamily="34" charset="-34"/>
                <a:ea typeface="Cordia New"/>
                <a:cs typeface="BrowalliaUPC" pitchFamily="34" charset="-34"/>
              </a:rPr>
              <a:t>หน่วยบริการ</a:t>
            </a:r>
            <a:r>
              <a:rPr lang="en-US" sz="4000" b="1" dirty="0" smtClean="0">
                <a:solidFill>
                  <a:srgbClr val="0000CC"/>
                </a:solidFill>
                <a:latin typeface="BrowalliaUPC" pitchFamily="34" charset="-34"/>
                <a:ea typeface="Cordia New"/>
                <a:cs typeface="BrowalliaUPC" pitchFamily="34" charset="-34"/>
              </a:rPr>
              <a:t> (2)</a:t>
            </a:r>
            <a:endParaRPr lang="th-TH" sz="4000" b="1" dirty="0" smtClean="0">
              <a:solidFill>
                <a:srgbClr val="0000CC"/>
              </a:solidFill>
              <a:latin typeface="BrowalliaUPC" pitchFamily="34" charset="-34"/>
              <a:ea typeface="Cordia New"/>
              <a:cs typeface="Browallia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2419"/>
            <a:ext cx="8229600" cy="463890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กรอก</a:t>
            </a:r>
            <a:r>
              <a:rPr lang="th-TH" sz="4000" b="1" dirty="0">
                <a:latin typeface="BrowalliaUPC" pitchFamily="34" charset="-34"/>
                <a:cs typeface="BrowalliaUPC" pitchFamily="34" charset="-34"/>
              </a:rPr>
              <a:t>จำนวนขวดวัคซีนที่นับ</a:t>
            </a: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ได้ลงบน </a:t>
            </a:r>
            <a:r>
              <a:rPr lang="en-US" sz="4000" b="1" dirty="0" smtClean="0">
                <a:latin typeface="BrowalliaUPC" pitchFamily="34" charset="-34"/>
                <a:cs typeface="BrowalliaUPC" pitchFamily="34" charset="-34"/>
              </a:rPr>
              <a:t>sticker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th-TH" sz="4000" b="1" dirty="0">
                <a:latin typeface="BrowalliaUPC" pitchFamily="34" charset="-34"/>
                <a:cs typeface="BrowalliaUPC" pitchFamily="34" charset="-34"/>
              </a:rPr>
              <a:t>นำถุงขวด</a:t>
            </a: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วัคซีน</a:t>
            </a:r>
            <a:r>
              <a:rPr lang="th-TH" sz="4000" b="1" dirty="0">
                <a:latin typeface="BrowalliaUPC" pitchFamily="34" charset="-34"/>
                <a:cs typeface="BrowalliaUPC" pitchFamily="34" charset="-34"/>
              </a:rPr>
              <a:t>ใส่ในถุงขยะติดเชื้อสี</a:t>
            </a: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แดงแล้วติด</a:t>
            </a:r>
            <a:r>
              <a:rPr lang="en-US" sz="4000" b="1" dirty="0" smtClean="0">
                <a:latin typeface="BrowalliaUPC" pitchFamily="34" charset="-34"/>
                <a:cs typeface="BrowalliaUPC" pitchFamily="34" charset="-34"/>
              </a:rPr>
              <a:t>sticker</a:t>
            </a: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 ที่ถุงขยะติดเชื้อสีแดง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th-TH" sz="4000" b="1" dirty="0">
                <a:latin typeface="BrowalliaUPC" pitchFamily="34" charset="-34"/>
                <a:cs typeface="BrowalliaUPC" pitchFamily="34" charset="-34"/>
              </a:rPr>
              <a:t>กรอกข้อมูลในแบบเก็บรวบรวม </a:t>
            </a:r>
            <a:r>
              <a:rPr lang="en-US" sz="4000" b="1" dirty="0">
                <a:latin typeface="BrowalliaUPC" pitchFamily="34" charset="-34"/>
                <a:cs typeface="BrowalliaUPC" pitchFamily="34" charset="-34"/>
              </a:rPr>
              <a:t>trivalent OPV </a:t>
            </a:r>
            <a:r>
              <a:rPr lang="th-TH" sz="4000" b="1" dirty="0">
                <a:latin typeface="BrowalliaUPC" pitchFamily="34" charset="-34"/>
                <a:cs typeface="BrowalliaUPC" pitchFamily="34" charset="-34"/>
              </a:rPr>
              <a:t>ส่งคลังวัคซีนโรงพยาบาลอำเภอ</a:t>
            </a:r>
            <a:endParaRPr lang="th-TH" sz="4000" b="1" dirty="0" smtClean="0">
              <a:latin typeface="BrowalliaUPC" pitchFamily="34" charset="-34"/>
              <a:cs typeface="BrowalliaUPC" pitchFamily="34" charset="-34"/>
            </a:endParaRPr>
          </a:p>
          <a:p>
            <a:pPr marL="514350" indent="-514350">
              <a:buFont typeface="+mj-lt"/>
              <a:buAutoNum type="arabicParenR" startAt="4"/>
            </a:pPr>
            <a:endParaRPr lang="en-US" sz="4000" b="1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3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40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แบบ</a:t>
            </a:r>
            <a:r>
              <a:rPr lang="th-TH" sz="40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ตัวอย่าง</a:t>
            </a:r>
            <a:r>
              <a:rPr lang="en-US" sz="40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 sticker </a:t>
            </a:r>
            <a:r>
              <a:rPr lang="th-TH" sz="40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/>
            </a:r>
            <a:br>
              <a:rPr lang="th-TH" sz="40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40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ติด</a:t>
            </a:r>
            <a:r>
              <a:rPr lang="th-TH" sz="40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ที่ถุงขยะติดเชื้อสีแดง</a:t>
            </a:r>
            <a:endParaRPr lang="th-TH" sz="4000" dirty="0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5" name="Picture 251"/>
          <p:cNvPicPr/>
          <p:nvPr/>
        </p:nvPicPr>
        <p:blipFill rotWithShape="1">
          <a:blip r:embed="rId2" cstate="print"/>
          <a:srcRect l="40296" t="31640" r="25126" b="22512"/>
          <a:stretch/>
        </p:blipFill>
        <p:spPr bwMode="auto">
          <a:xfrm>
            <a:off x="467544" y="1484785"/>
            <a:ext cx="8280920" cy="504055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1254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9" name="Rectangle 109"/>
          <p:cNvSpPr>
            <a:spLocks noChangeArrowheads="1"/>
          </p:cNvSpPr>
          <p:nvPr/>
        </p:nvSpPr>
        <p:spPr bwMode="auto">
          <a:xfrm>
            <a:off x="857224" y="397827"/>
            <a:ext cx="7715304" cy="707886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การเก็บรวบรว</a:t>
            </a:r>
            <a:r>
              <a:rPr lang="th-TH" sz="4000" b="1" dirty="0">
                <a:solidFill>
                  <a:srgbClr val="0000CC"/>
                </a:solidFill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ม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วัคซีนของหน่วยบริการ</a:t>
            </a:r>
            <a:endParaRPr kumimoji="0" lang="th-TH" sz="6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10" name="กลุ่ม 9"/>
          <p:cNvGrpSpPr/>
          <p:nvPr/>
        </p:nvGrpSpPr>
        <p:grpSpPr>
          <a:xfrm>
            <a:off x="255461" y="1417181"/>
            <a:ext cx="8918829" cy="4460091"/>
            <a:chOff x="194437" y="1311255"/>
            <a:chExt cx="8918829" cy="4460091"/>
          </a:xfrm>
        </p:grpSpPr>
        <p:grpSp>
          <p:nvGrpSpPr>
            <p:cNvPr id="2" name="กลุ่ม 1"/>
            <p:cNvGrpSpPr/>
            <p:nvPr/>
          </p:nvGrpSpPr>
          <p:grpSpPr>
            <a:xfrm>
              <a:off x="3068191" y="2569760"/>
              <a:ext cx="927745" cy="1359517"/>
              <a:chOff x="2767015" y="2569760"/>
              <a:chExt cx="927745" cy="1359517"/>
            </a:xfrm>
          </p:grpSpPr>
          <p:grpSp>
            <p:nvGrpSpPr>
              <p:cNvPr id="14" name="Group 14"/>
              <p:cNvGrpSpPr>
                <a:grpSpLocks/>
              </p:cNvGrpSpPr>
              <p:nvPr/>
            </p:nvGrpSpPr>
            <p:grpSpPr bwMode="auto">
              <a:xfrm>
                <a:off x="2767015" y="2569760"/>
                <a:ext cx="927745" cy="1359517"/>
                <a:chOff x="14009" y="7144"/>
                <a:chExt cx="14401" cy="18434"/>
              </a:xfrm>
            </p:grpSpPr>
            <p:sp>
              <p:nvSpPr>
                <p:cNvPr id="16" name="Rectangle 16"/>
                <p:cNvSpPr>
                  <a:spLocks noChangeArrowheads="1"/>
                </p:cNvSpPr>
                <p:nvPr/>
              </p:nvSpPr>
              <p:spPr bwMode="auto">
                <a:xfrm>
                  <a:off x="14009" y="9016"/>
                  <a:ext cx="14401" cy="16562"/>
                </a:xfrm>
                <a:prstGeom prst="re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9" name="Rectangle 19"/>
                <p:cNvSpPr>
                  <a:spLocks noChangeArrowheads="1"/>
                </p:cNvSpPr>
                <p:nvPr/>
              </p:nvSpPr>
              <p:spPr bwMode="auto">
                <a:xfrm>
                  <a:off x="14009" y="7144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349" name="Group 349"/>
              <p:cNvGrpSpPr>
                <a:grpSpLocks/>
              </p:cNvGrpSpPr>
              <p:nvPr/>
            </p:nvGrpSpPr>
            <p:grpSpPr bwMode="auto">
              <a:xfrm>
                <a:off x="2873319" y="3213422"/>
                <a:ext cx="198596" cy="377732"/>
                <a:chOff x="14669" y="11174"/>
                <a:chExt cx="1440" cy="3766"/>
              </a:xfrm>
            </p:grpSpPr>
            <p:sp>
              <p:nvSpPr>
                <p:cNvPr id="350" name="Rounded Rectangle 350"/>
                <p:cNvSpPr>
                  <a:spLocks noChangeArrowheads="1"/>
                </p:cNvSpPr>
                <p:nvPr/>
              </p:nvSpPr>
              <p:spPr bwMode="auto">
                <a:xfrm>
                  <a:off x="14669" y="12060"/>
                  <a:ext cx="1441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51" name="Rounded Rectangle 351"/>
                <p:cNvSpPr>
                  <a:spLocks noChangeArrowheads="1"/>
                </p:cNvSpPr>
                <p:nvPr/>
              </p:nvSpPr>
              <p:spPr bwMode="auto">
                <a:xfrm>
                  <a:off x="15056" y="1160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52" name="Rounded Rectangle 352"/>
                <p:cNvSpPr>
                  <a:spLocks noChangeArrowheads="1"/>
                </p:cNvSpPr>
                <p:nvPr/>
              </p:nvSpPr>
              <p:spPr bwMode="auto">
                <a:xfrm>
                  <a:off x="14669" y="11174"/>
                  <a:ext cx="1441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353" name="Group 353"/>
              <p:cNvGrpSpPr>
                <a:grpSpLocks/>
              </p:cNvGrpSpPr>
              <p:nvPr/>
            </p:nvGrpSpPr>
            <p:grpSpPr bwMode="auto">
              <a:xfrm>
                <a:off x="3112342" y="3219491"/>
                <a:ext cx="198596" cy="377732"/>
                <a:chOff x="16153" y="11212"/>
                <a:chExt cx="1440" cy="3766"/>
              </a:xfrm>
            </p:grpSpPr>
            <p:sp>
              <p:nvSpPr>
                <p:cNvPr id="354" name="Rounded Rectangle 354"/>
                <p:cNvSpPr>
                  <a:spLocks noChangeArrowheads="1"/>
                </p:cNvSpPr>
                <p:nvPr/>
              </p:nvSpPr>
              <p:spPr bwMode="auto">
                <a:xfrm>
                  <a:off x="16153" y="12097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55" name="Rounded Rectangle 355"/>
                <p:cNvSpPr>
                  <a:spLocks noChangeArrowheads="1"/>
                </p:cNvSpPr>
                <p:nvPr/>
              </p:nvSpPr>
              <p:spPr bwMode="auto">
                <a:xfrm>
                  <a:off x="16540" y="11640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56" name="Rounded Rectangle 356"/>
                <p:cNvSpPr>
                  <a:spLocks noChangeArrowheads="1"/>
                </p:cNvSpPr>
                <p:nvPr/>
              </p:nvSpPr>
              <p:spPr bwMode="auto">
                <a:xfrm>
                  <a:off x="16153" y="11212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357" name="Group 357"/>
              <p:cNvGrpSpPr>
                <a:grpSpLocks/>
              </p:cNvGrpSpPr>
              <p:nvPr/>
            </p:nvGrpSpPr>
            <p:grpSpPr bwMode="auto">
              <a:xfrm>
                <a:off x="3346856" y="3219491"/>
                <a:ext cx="198596" cy="377732"/>
                <a:chOff x="17609" y="11212"/>
                <a:chExt cx="1440" cy="3766"/>
              </a:xfrm>
            </p:grpSpPr>
            <p:sp>
              <p:nvSpPr>
                <p:cNvPr id="358" name="Rounded Rectangle 358"/>
                <p:cNvSpPr>
                  <a:spLocks noChangeArrowheads="1"/>
                </p:cNvSpPr>
                <p:nvPr/>
              </p:nvSpPr>
              <p:spPr bwMode="auto">
                <a:xfrm>
                  <a:off x="17609" y="12097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59" name="Rounded Rectangle 359"/>
                <p:cNvSpPr>
                  <a:spLocks noChangeArrowheads="1"/>
                </p:cNvSpPr>
                <p:nvPr/>
              </p:nvSpPr>
              <p:spPr bwMode="auto">
                <a:xfrm>
                  <a:off x="17996" y="11640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60" name="Rounded Rectangle 360"/>
                <p:cNvSpPr>
                  <a:spLocks noChangeArrowheads="1"/>
                </p:cNvSpPr>
                <p:nvPr/>
              </p:nvSpPr>
              <p:spPr bwMode="auto">
                <a:xfrm>
                  <a:off x="17609" y="11212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grpSp>
          <p:nvGrpSpPr>
            <p:cNvPr id="3" name="กลุ่ม 2"/>
            <p:cNvGrpSpPr/>
            <p:nvPr/>
          </p:nvGrpSpPr>
          <p:grpSpPr>
            <a:xfrm>
              <a:off x="3020836" y="4274427"/>
              <a:ext cx="927745" cy="1359517"/>
              <a:chOff x="3512816" y="4287329"/>
              <a:chExt cx="927745" cy="1359517"/>
            </a:xfrm>
          </p:grpSpPr>
          <p:grpSp>
            <p:nvGrpSpPr>
              <p:cNvPr id="346" name="Group 346"/>
              <p:cNvGrpSpPr>
                <a:grpSpLocks/>
              </p:cNvGrpSpPr>
              <p:nvPr/>
            </p:nvGrpSpPr>
            <p:grpSpPr bwMode="auto">
              <a:xfrm>
                <a:off x="3512816" y="4287329"/>
                <a:ext cx="927745" cy="1359517"/>
                <a:chOff x="14009" y="17817"/>
                <a:chExt cx="14401" cy="18434"/>
              </a:xfrm>
            </p:grpSpPr>
            <p:sp>
              <p:nvSpPr>
                <p:cNvPr id="347" name="Rectangle 347"/>
                <p:cNvSpPr>
                  <a:spLocks noChangeArrowheads="1"/>
                </p:cNvSpPr>
                <p:nvPr/>
              </p:nvSpPr>
              <p:spPr bwMode="auto">
                <a:xfrm>
                  <a:off x="14009" y="19689"/>
                  <a:ext cx="14401" cy="16562"/>
                </a:xfrm>
                <a:prstGeom prst="re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48" name="Rectangle 348"/>
                <p:cNvSpPr>
                  <a:spLocks noChangeArrowheads="1"/>
                </p:cNvSpPr>
                <p:nvPr/>
              </p:nvSpPr>
              <p:spPr bwMode="auto">
                <a:xfrm>
                  <a:off x="14009" y="17817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361" name="Group 361"/>
              <p:cNvGrpSpPr>
                <a:grpSpLocks/>
              </p:cNvGrpSpPr>
              <p:nvPr/>
            </p:nvGrpSpPr>
            <p:grpSpPr bwMode="auto">
              <a:xfrm>
                <a:off x="3642525" y="4709089"/>
                <a:ext cx="177818" cy="697647"/>
                <a:chOff x="14708" y="20444"/>
                <a:chExt cx="1440" cy="5709"/>
              </a:xfrm>
            </p:grpSpPr>
            <p:grpSp>
              <p:nvGrpSpPr>
                <p:cNvPr id="362" name="Group 362"/>
                <p:cNvGrpSpPr>
                  <a:grpSpLocks/>
                </p:cNvGrpSpPr>
                <p:nvPr/>
              </p:nvGrpSpPr>
              <p:grpSpPr bwMode="auto">
                <a:xfrm>
                  <a:off x="14708" y="23493"/>
                  <a:ext cx="1440" cy="2661"/>
                  <a:chOff x="14708" y="23493"/>
                  <a:chExt cx="1440" cy="2660"/>
                </a:xfrm>
              </p:grpSpPr>
              <p:sp>
                <p:nvSpPr>
                  <p:cNvPr id="363" name="Rounded Rectangle 363"/>
                  <p:cNvSpPr>
                    <a:spLocks noChangeArrowheads="1"/>
                  </p:cNvSpPr>
                  <p:nvPr/>
                </p:nvSpPr>
                <p:spPr bwMode="auto">
                  <a:xfrm>
                    <a:off x="14708" y="23950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364" name="Rounded Rectangle 364"/>
                  <p:cNvSpPr>
                    <a:spLocks noChangeArrowheads="1"/>
                  </p:cNvSpPr>
                  <p:nvPr/>
                </p:nvSpPr>
                <p:spPr bwMode="auto">
                  <a:xfrm>
                    <a:off x="15094" y="23493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365" name="Flowchart: Extract 365"/>
                <p:cNvSpPr>
                  <a:spLocks noChangeArrowheads="1"/>
                </p:cNvSpPr>
                <p:nvPr/>
              </p:nvSpPr>
              <p:spPr bwMode="auto">
                <a:xfrm>
                  <a:off x="15010" y="20444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366" name="Group 366"/>
              <p:cNvGrpSpPr>
                <a:grpSpLocks/>
              </p:cNvGrpSpPr>
              <p:nvPr/>
            </p:nvGrpSpPr>
            <p:grpSpPr bwMode="auto">
              <a:xfrm>
                <a:off x="3874784" y="4714359"/>
                <a:ext cx="177979" cy="697647"/>
                <a:chOff x="16150" y="20477"/>
                <a:chExt cx="1440" cy="5709"/>
              </a:xfrm>
            </p:grpSpPr>
            <p:grpSp>
              <p:nvGrpSpPr>
                <p:cNvPr id="367" name="Group 367"/>
                <p:cNvGrpSpPr>
                  <a:grpSpLocks/>
                </p:cNvGrpSpPr>
                <p:nvPr/>
              </p:nvGrpSpPr>
              <p:grpSpPr bwMode="auto">
                <a:xfrm>
                  <a:off x="16150" y="23526"/>
                  <a:ext cx="1441" cy="2660"/>
                  <a:chOff x="16150" y="23526"/>
                  <a:chExt cx="1440" cy="2660"/>
                </a:xfrm>
              </p:grpSpPr>
              <p:sp>
                <p:nvSpPr>
                  <p:cNvPr id="368" name="Rounded Rectangle 368"/>
                  <p:cNvSpPr>
                    <a:spLocks noChangeArrowheads="1"/>
                  </p:cNvSpPr>
                  <p:nvPr/>
                </p:nvSpPr>
                <p:spPr bwMode="auto">
                  <a:xfrm>
                    <a:off x="16150" y="23983"/>
                    <a:ext cx="1441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369" name="Rounded Rectangle 369"/>
                  <p:cNvSpPr>
                    <a:spLocks noChangeArrowheads="1"/>
                  </p:cNvSpPr>
                  <p:nvPr/>
                </p:nvSpPr>
                <p:spPr bwMode="auto">
                  <a:xfrm>
                    <a:off x="16537" y="23526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370" name="Flowchart: Extract 370"/>
                <p:cNvSpPr>
                  <a:spLocks noChangeArrowheads="1"/>
                </p:cNvSpPr>
                <p:nvPr/>
              </p:nvSpPr>
              <p:spPr bwMode="auto">
                <a:xfrm>
                  <a:off x="16453" y="20477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371" name="Group 371"/>
              <p:cNvGrpSpPr>
                <a:grpSpLocks/>
              </p:cNvGrpSpPr>
              <p:nvPr/>
            </p:nvGrpSpPr>
            <p:grpSpPr bwMode="auto">
              <a:xfrm>
                <a:off x="4095123" y="4715956"/>
                <a:ext cx="177818" cy="697647"/>
                <a:chOff x="17518" y="20487"/>
                <a:chExt cx="1440" cy="5709"/>
              </a:xfrm>
            </p:grpSpPr>
            <p:grpSp>
              <p:nvGrpSpPr>
                <p:cNvPr id="372" name="Group 372"/>
                <p:cNvGrpSpPr>
                  <a:grpSpLocks/>
                </p:cNvGrpSpPr>
                <p:nvPr/>
              </p:nvGrpSpPr>
              <p:grpSpPr bwMode="auto">
                <a:xfrm>
                  <a:off x="17518" y="23536"/>
                  <a:ext cx="1440" cy="2661"/>
                  <a:chOff x="17518" y="23536"/>
                  <a:chExt cx="1440" cy="2660"/>
                </a:xfrm>
              </p:grpSpPr>
              <p:sp>
                <p:nvSpPr>
                  <p:cNvPr id="373" name="Rounded Rectangle 373"/>
                  <p:cNvSpPr>
                    <a:spLocks noChangeArrowheads="1"/>
                  </p:cNvSpPr>
                  <p:nvPr/>
                </p:nvSpPr>
                <p:spPr bwMode="auto">
                  <a:xfrm>
                    <a:off x="17518" y="23993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374" name="Rounded Rectangle 374"/>
                  <p:cNvSpPr>
                    <a:spLocks noChangeArrowheads="1"/>
                  </p:cNvSpPr>
                  <p:nvPr/>
                </p:nvSpPr>
                <p:spPr bwMode="auto">
                  <a:xfrm>
                    <a:off x="17904" y="23536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375" name="Flowchart: Extract 375"/>
                <p:cNvSpPr>
                  <a:spLocks noChangeArrowheads="1"/>
                </p:cNvSpPr>
                <p:nvPr/>
              </p:nvSpPr>
              <p:spPr bwMode="auto">
                <a:xfrm>
                  <a:off x="17820" y="20487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pic>
          <p:nvPicPr>
            <p:cNvPr id="13" name="Picture 13" descr="http://www.quinl.com/productImages/UploadImages/13805370203286_17075.jpg"/>
            <p:cNvPicPr>
              <a:picLocks noChangeAspect="1" noChangeArrowheads="1"/>
            </p:cNvPicPr>
            <p:nvPr/>
          </p:nvPicPr>
          <p:blipFill>
            <a:blip r:embed="rId2" cstate="print"/>
            <a:srcRect l="18634" t="9071" r="16568" b="11563"/>
            <a:stretch>
              <a:fillRect/>
            </a:stretch>
          </p:blipFill>
          <p:spPr bwMode="auto">
            <a:xfrm>
              <a:off x="5446900" y="1311255"/>
              <a:ext cx="3666366" cy="4452771"/>
            </a:xfrm>
            <a:prstGeom prst="rect">
              <a:avLst/>
            </a:prstGeom>
            <a:noFill/>
          </p:spPr>
        </p:pic>
        <p:sp>
          <p:nvSpPr>
            <p:cNvPr id="305" name="Right Arrow 305"/>
            <p:cNvSpPr>
              <a:spLocks noChangeArrowheads="1"/>
            </p:cNvSpPr>
            <p:nvPr/>
          </p:nvSpPr>
          <p:spPr bwMode="auto">
            <a:xfrm>
              <a:off x="4276925" y="3246076"/>
              <a:ext cx="1468447" cy="135744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owalliaUPC" pitchFamily="34" charset="-34"/>
                  <a:ea typeface="Angsana New" pitchFamily="18" charset="-34"/>
                  <a:cs typeface="BrowalliaUPC" pitchFamily="34" charset="-34"/>
                </a:rPr>
                <a:t>รวบรวม</a:t>
              </a:r>
              <a:endParaRPr kumimoji="0" lang="th-TH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cs typeface="BrowalliaUPC" pitchFamily="34" charset="-34"/>
              </a:endParaRPr>
            </a:p>
          </p:txBody>
        </p:sp>
        <p:grpSp>
          <p:nvGrpSpPr>
            <p:cNvPr id="8" name="กลุ่ม 7"/>
            <p:cNvGrpSpPr/>
            <p:nvPr/>
          </p:nvGrpSpPr>
          <p:grpSpPr>
            <a:xfrm>
              <a:off x="194437" y="2314523"/>
              <a:ext cx="1357311" cy="1610273"/>
              <a:chOff x="599198" y="2515716"/>
              <a:chExt cx="1357311" cy="1610273"/>
            </a:xfrm>
          </p:grpSpPr>
          <p:grpSp>
            <p:nvGrpSpPr>
              <p:cNvPr id="293" name="Group 293"/>
              <p:cNvGrpSpPr>
                <a:grpSpLocks/>
              </p:cNvGrpSpPr>
              <p:nvPr/>
            </p:nvGrpSpPr>
            <p:grpSpPr bwMode="auto">
              <a:xfrm>
                <a:off x="879778" y="2875850"/>
                <a:ext cx="198596" cy="377732"/>
                <a:chOff x="1742" y="9796"/>
                <a:chExt cx="1440" cy="3766"/>
              </a:xfrm>
            </p:grpSpPr>
            <p:sp>
              <p:nvSpPr>
                <p:cNvPr id="294" name="Rounded Rectangle 294"/>
                <p:cNvSpPr>
                  <a:spLocks noChangeArrowheads="1"/>
                </p:cNvSpPr>
                <p:nvPr/>
              </p:nvSpPr>
              <p:spPr bwMode="auto">
                <a:xfrm>
                  <a:off x="1742" y="10682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95" name="Rounded Rectangle 295"/>
                <p:cNvSpPr>
                  <a:spLocks noChangeArrowheads="1"/>
                </p:cNvSpPr>
                <p:nvPr/>
              </p:nvSpPr>
              <p:spPr bwMode="auto">
                <a:xfrm>
                  <a:off x="2129" y="10225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96" name="Rounded Rectangle 296"/>
                <p:cNvSpPr>
                  <a:spLocks noChangeArrowheads="1"/>
                </p:cNvSpPr>
                <p:nvPr/>
              </p:nvSpPr>
              <p:spPr bwMode="auto">
                <a:xfrm>
                  <a:off x="1742" y="9796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297" name="TextBox 13"/>
              <p:cNvSpPr txBox="1">
                <a:spLocks noChangeArrowheads="1"/>
              </p:cNvSpPr>
              <p:nvPr/>
            </p:nvSpPr>
            <p:spPr bwMode="auto">
              <a:xfrm>
                <a:off x="756425" y="3252784"/>
                <a:ext cx="1142930" cy="774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rowalliaUPC" pitchFamily="34" charset="-34"/>
                    <a:ea typeface="Angsana New" pitchFamily="18" charset="-34"/>
                    <a:cs typeface="BrowalliaUPC" pitchFamily="34" charset="-34"/>
                  </a:rPr>
                  <a:t>ขวดวัคซีนที่</a:t>
                </a:r>
                <a:endPara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walliaUPC" pitchFamily="34" charset="-34"/>
                  <a:ea typeface="Angsana New" pitchFamily="18" charset="-34"/>
                  <a:cs typeface="BrowalliaUPC" pitchFamily="34" charset="-34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rowalliaUPC" pitchFamily="34" charset="-34"/>
                    <a:ea typeface="Angsana New" pitchFamily="18" charset="-34"/>
                    <a:cs typeface="BrowalliaUPC" pitchFamily="34" charset="-34"/>
                  </a:rPr>
                  <a:t>ยังไม่เปิดใช้</a:t>
                </a:r>
                <a:endParaRPr kumimoji="0" lang="th-TH" sz="6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04" name="Oval 304"/>
              <p:cNvSpPr>
                <a:spLocks noChangeArrowheads="1"/>
              </p:cNvSpPr>
              <p:nvPr/>
            </p:nvSpPr>
            <p:spPr bwMode="auto">
              <a:xfrm>
                <a:off x="599198" y="2515716"/>
                <a:ext cx="1357311" cy="1610273"/>
              </a:xfrm>
              <a:prstGeom prst="ellipse">
                <a:avLst/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grpSp>
            <p:nvGrpSpPr>
              <p:cNvPr id="307" name="Group 307"/>
              <p:cNvGrpSpPr>
                <a:grpSpLocks/>
              </p:cNvGrpSpPr>
              <p:nvPr/>
            </p:nvGrpSpPr>
            <p:grpSpPr bwMode="auto">
              <a:xfrm>
                <a:off x="1118801" y="2881919"/>
                <a:ext cx="198596" cy="377732"/>
                <a:chOff x="3226" y="9834"/>
                <a:chExt cx="1440" cy="3766"/>
              </a:xfrm>
            </p:grpSpPr>
            <p:sp>
              <p:nvSpPr>
                <p:cNvPr id="308" name="Rounded Rectangle 308"/>
                <p:cNvSpPr>
                  <a:spLocks noChangeArrowheads="1"/>
                </p:cNvSpPr>
                <p:nvPr/>
              </p:nvSpPr>
              <p:spPr bwMode="auto">
                <a:xfrm>
                  <a:off x="3226" y="10720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23" name="Rounded Rectangle 323"/>
                <p:cNvSpPr>
                  <a:spLocks noChangeArrowheads="1"/>
                </p:cNvSpPr>
                <p:nvPr/>
              </p:nvSpPr>
              <p:spPr bwMode="auto">
                <a:xfrm>
                  <a:off x="3613" y="1026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24" name="Rounded Rectangle 324"/>
                <p:cNvSpPr>
                  <a:spLocks noChangeArrowheads="1"/>
                </p:cNvSpPr>
                <p:nvPr/>
              </p:nvSpPr>
              <p:spPr bwMode="auto">
                <a:xfrm>
                  <a:off x="3226" y="9834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325" name="Group 325"/>
              <p:cNvGrpSpPr>
                <a:grpSpLocks/>
              </p:cNvGrpSpPr>
              <p:nvPr/>
            </p:nvGrpSpPr>
            <p:grpSpPr bwMode="auto">
              <a:xfrm>
                <a:off x="1353314" y="2881919"/>
                <a:ext cx="198434" cy="377732"/>
                <a:chOff x="4682" y="9834"/>
                <a:chExt cx="1440" cy="3766"/>
              </a:xfrm>
            </p:grpSpPr>
            <p:sp>
              <p:nvSpPr>
                <p:cNvPr id="326" name="Rounded Rectangle 326"/>
                <p:cNvSpPr>
                  <a:spLocks noChangeArrowheads="1"/>
                </p:cNvSpPr>
                <p:nvPr/>
              </p:nvSpPr>
              <p:spPr bwMode="auto">
                <a:xfrm>
                  <a:off x="4682" y="10720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27" name="Rounded Rectangle 327"/>
                <p:cNvSpPr>
                  <a:spLocks noChangeArrowheads="1"/>
                </p:cNvSpPr>
                <p:nvPr/>
              </p:nvSpPr>
              <p:spPr bwMode="auto">
                <a:xfrm>
                  <a:off x="5068" y="1026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28" name="Rounded Rectangle 328"/>
                <p:cNvSpPr>
                  <a:spLocks noChangeArrowheads="1"/>
                </p:cNvSpPr>
                <p:nvPr/>
              </p:nvSpPr>
              <p:spPr bwMode="auto">
                <a:xfrm>
                  <a:off x="4682" y="9834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sp>
          <p:nvSpPr>
            <p:cNvPr id="333" name="Right Arrow 333"/>
            <p:cNvSpPr>
              <a:spLocks noChangeArrowheads="1"/>
            </p:cNvSpPr>
            <p:nvPr/>
          </p:nvSpPr>
          <p:spPr bwMode="auto">
            <a:xfrm>
              <a:off x="1711357" y="4357654"/>
              <a:ext cx="1024740" cy="1011988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FFFF00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 sz="3600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334" name="TextBox 199"/>
            <p:cNvSpPr txBox="1">
              <a:spLocks noChangeArrowheads="1"/>
            </p:cNvSpPr>
            <p:nvPr/>
          </p:nvSpPr>
          <p:spPr bwMode="auto">
            <a:xfrm>
              <a:off x="1650885" y="4686924"/>
              <a:ext cx="1314790" cy="461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owalliaUPC" pitchFamily="34" charset="-34"/>
                  <a:ea typeface="Angsana New" pitchFamily="18" charset="-34"/>
                  <a:cs typeface="BrowalliaUPC" pitchFamily="34" charset="-34"/>
                </a:rPr>
                <a:t>รวบรวม</a:t>
              </a:r>
              <a:endPara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cs typeface="BrowalliaUPC" pitchFamily="34" charset="-34"/>
              </a:endParaRPr>
            </a:p>
          </p:txBody>
        </p:sp>
        <p:grpSp>
          <p:nvGrpSpPr>
            <p:cNvPr id="9" name="กลุ่ม 8"/>
            <p:cNvGrpSpPr/>
            <p:nvPr/>
          </p:nvGrpSpPr>
          <p:grpSpPr>
            <a:xfrm>
              <a:off x="246220" y="4093670"/>
              <a:ext cx="1404665" cy="1677676"/>
              <a:chOff x="539552" y="4110976"/>
              <a:chExt cx="1404665" cy="1677676"/>
            </a:xfrm>
          </p:grpSpPr>
          <p:grpSp>
            <p:nvGrpSpPr>
              <p:cNvPr id="298" name="Group 298"/>
              <p:cNvGrpSpPr>
                <a:grpSpLocks/>
              </p:cNvGrpSpPr>
              <p:nvPr/>
            </p:nvGrpSpPr>
            <p:grpSpPr bwMode="auto">
              <a:xfrm>
                <a:off x="906837" y="4253575"/>
                <a:ext cx="177818" cy="697647"/>
                <a:chOff x="1910" y="18422"/>
                <a:chExt cx="1440" cy="5709"/>
              </a:xfrm>
            </p:grpSpPr>
            <p:grpSp>
              <p:nvGrpSpPr>
                <p:cNvPr id="299" name="Group 299"/>
                <p:cNvGrpSpPr>
                  <a:grpSpLocks/>
                </p:cNvGrpSpPr>
                <p:nvPr/>
              </p:nvGrpSpPr>
              <p:grpSpPr bwMode="auto">
                <a:xfrm>
                  <a:off x="1910" y="21471"/>
                  <a:ext cx="1440" cy="2661"/>
                  <a:chOff x="1910" y="21471"/>
                  <a:chExt cx="1440" cy="2660"/>
                </a:xfrm>
              </p:grpSpPr>
              <p:sp>
                <p:nvSpPr>
                  <p:cNvPr id="300" name="Rounded 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1910" y="21928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301" name="Rounded Rectangle 301"/>
                  <p:cNvSpPr>
                    <a:spLocks noChangeArrowheads="1"/>
                  </p:cNvSpPr>
                  <p:nvPr/>
                </p:nvSpPr>
                <p:spPr bwMode="auto">
                  <a:xfrm>
                    <a:off x="2297" y="21471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302" name="Flowchart: Extract 302"/>
                <p:cNvSpPr>
                  <a:spLocks noChangeArrowheads="1"/>
                </p:cNvSpPr>
                <p:nvPr/>
              </p:nvSpPr>
              <p:spPr bwMode="auto">
                <a:xfrm>
                  <a:off x="2213" y="18422"/>
                  <a:ext cx="851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303" name="TextBox 53"/>
              <p:cNvSpPr txBox="1">
                <a:spLocks noChangeArrowheads="1"/>
              </p:cNvSpPr>
              <p:nvPr/>
            </p:nvSpPr>
            <p:spPr bwMode="auto">
              <a:xfrm>
                <a:off x="688868" y="4936528"/>
                <a:ext cx="1106691" cy="774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rowalliaUPC" pitchFamily="34" charset="-34"/>
                    <a:ea typeface="Angsana New" pitchFamily="18" charset="-34"/>
                    <a:cs typeface="BrowalliaUPC" pitchFamily="34" charset="-34"/>
                  </a:rPr>
                  <a:t>ขวดวัคซีนที่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walliaUPC" pitchFamily="34" charset="-34"/>
                  <a:ea typeface="Angsana New" pitchFamily="18" charset="-34"/>
                  <a:cs typeface="BrowalliaUPC" pitchFamily="34" charset="-34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rowalliaUPC" pitchFamily="34" charset="-34"/>
                    <a:ea typeface="Angsana New" pitchFamily="18" charset="-34"/>
                    <a:cs typeface="BrowalliaUPC" pitchFamily="34" charset="-34"/>
                  </a:rPr>
                  <a:t>เปิดใช้แล้ว</a:t>
                </a:r>
                <a:endParaRPr kumimoji="0" lang="th-TH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walliaUPC" pitchFamily="34" charset="-34"/>
                  <a:cs typeface="BrowalliaUPC" pitchFamily="34" charset="-34"/>
                </a:endParaRPr>
              </a:p>
            </p:txBody>
          </p:sp>
          <p:grpSp>
            <p:nvGrpSpPr>
              <p:cNvPr id="335" name="Group 335"/>
              <p:cNvGrpSpPr>
                <a:grpSpLocks/>
              </p:cNvGrpSpPr>
              <p:nvPr/>
            </p:nvGrpSpPr>
            <p:grpSpPr bwMode="auto">
              <a:xfrm>
                <a:off x="1139256" y="4258846"/>
                <a:ext cx="177818" cy="697647"/>
                <a:chOff x="3353" y="18455"/>
                <a:chExt cx="1440" cy="5709"/>
              </a:xfrm>
            </p:grpSpPr>
            <p:grpSp>
              <p:nvGrpSpPr>
                <p:cNvPr id="336" name="Group 336"/>
                <p:cNvGrpSpPr>
                  <a:grpSpLocks/>
                </p:cNvGrpSpPr>
                <p:nvPr/>
              </p:nvGrpSpPr>
              <p:grpSpPr bwMode="auto">
                <a:xfrm>
                  <a:off x="3353" y="21503"/>
                  <a:ext cx="1440" cy="2661"/>
                  <a:chOff x="3353" y="21503"/>
                  <a:chExt cx="1440" cy="2660"/>
                </a:xfrm>
              </p:grpSpPr>
              <p:sp>
                <p:nvSpPr>
                  <p:cNvPr id="337" name="Rounded 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3353" y="21961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338" name="Rounded Rectangle 338"/>
                  <p:cNvSpPr>
                    <a:spLocks noChangeArrowheads="1"/>
                  </p:cNvSpPr>
                  <p:nvPr/>
                </p:nvSpPr>
                <p:spPr bwMode="auto">
                  <a:xfrm>
                    <a:off x="3740" y="21503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339" name="Flowchart: Extract 339"/>
                <p:cNvSpPr>
                  <a:spLocks noChangeArrowheads="1"/>
                </p:cNvSpPr>
                <p:nvPr/>
              </p:nvSpPr>
              <p:spPr bwMode="auto">
                <a:xfrm>
                  <a:off x="3655" y="18455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340" name="Group 340"/>
              <p:cNvGrpSpPr>
                <a:grpSpLocks/>
              </p:cNvGrpSpPr>
              <p:nvPr/>
            </p:nvGrpSpPr>
            <p:grpSpPr bwMode="auto">
              <a:xfrm>
                <a:off x="1359435" y="4260443"/>
                <a:ext cx="177818" cy="697647"/>
                <a:chOff x="4720" y="18465"/>
                <a:chExt cx="1440" cy="5709"/>
              </a:xfrm>
            </p:grpSpPr>
            <p:grpSp>
              <p:nvGrpSpPr>
                <p:cNvPr id="341" name="Group 341"/>
                <p:cNvGrpSpPr>
                  <a:grpSpLocks/>
                </p:cNvGrpSpPr>
                <p:nvPr/>
              </p:nvGrpSpPr>
              <p:grpSpPr bwMode="auto">
                <a:xfrm>
                  <a:off x="4720" y="21514"/>
                  <a:ext cx="1440" cy="2660"/>
                  <a:chOff x="4720" y="21514"/>
                  <a:chExt cx="1440" cy="2660"/>
                </a:xfrm>
              </p:grpSpPr>
              <p:sp>
                <p:nvSpPr>
                  <p:cNvPr id="342" name="Rounded 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4720" y="21971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343" name="Rounded Rectangle 343"/>
                  <p:cNvSpPr>
                    <a:spLocks noChangeArrowheads="1"/>
                  </p:cNvSpPr>
                  <p:nvPr/>
                </p:nvSpPr>
                <p:spPr bwMode="auto">
                  <a:xfrm>
                    <a:off x="5107" y="21514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344" name="Flowchart: Extract 344"/>
                <p:cNvSpPr>
                  <a:spLocks noChangeArrowheads="1"/>
                </p:cNvSpPr>
                <p:nvPr/>
              </p:nvSpPr>
              <p:spPr bwMode="auto">
                <a:xfrm>
                  <a:off x="5022" y="18465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345" name="Oval 345"/>
              <p:cNvSpPr>
                <a:spLocks noChangeArrowheads="1"/>
              </p:cNvSpPr>
              <p:nvPr/>
            </p:nvSpPr>
            <p:spPr bwMode="auto">
              <a:xfrm>
                <a:off x="539552" y="4110976"/>
                <a:ext cx="1404665" cy="1677676"/>
              </a:xfrm>
              <a:prstGeom prst="ellipse">
                <a:avLst/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376" name="Group 376"/>
            <p:cNvGrpSpPr>
              <a:grpSpLocks/>
            </p:cNvGrpSpPr>
            <p:nvPr/>
          </p:nvGrpSpPr>
          <p:grpSpPr bwMode="auto">
            <a:xfrm>
              <a:off x="5968848" y="4310435"/>
              <a:ext cx="927907" cy="970605"/>
              <a:chOff x="33338" y="18778"/>
              <a:chExt cx="14401" cy="13160"/>
            </a:xfrm>
          </p:grpSpPr>
          <p:sp>
            <p:nvSpPr>
              <p:cNvPr id="377" name="Rectangle 377"/>
              <p:cNvSpPr>
                <a:spLocks noChangeArrowheads="1"/>
              </p:cNvSpPr>
              <p:nvPr/>
            </p:nvSpPr>
            <p:spPr bwMode="auto">
              <a:xfrm>
                <a:off x="33338" y="20651"/>
                <a:ext cx="14402" cy="11287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23" name="Rectangle 623"/>
              <p:cNvSpPr>
                <a:spLocks noChangeArrowheads="1"/>
              </p:cNvSpPr>
              <p:nvPr/>
            </p:nvSpPr>
            <p:spPr bwMode="auto">
              <a:xfrm>
                <a:off x="33338" y="18778"/>
                <a:ext cx="14402" cy="2526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24" name="Group 624"/>
            <p:cNvGrpSpPr>
              <a:grpSpLocks/>
            </p:cNvGrpSpPr>
            <p:nvPr/>
          </p:nvGrpSpPr>
          <p:grpSpPr bwMode="auto">
            <a:xfrm>
              <a:off x="6075313" y="4800609"/>
              <a:ext cx="198596" cy="377732"/>
              <a:chOff x="33999" y="21847"/>
              <a:chExt cx="1440" cy="3766"/>
            </a:xfrm>
          </p:grpSpPr>
          <p:sp>
            <p:nvSpPr>
              <p:cNvPr id="625" name="Rounded Rectangle 625"/>
              <p:cNvSpPr>
                <a:spLocks noChangeArrowheads="1"/>
              </p:cNvSpPr>
              <p:nvPr/>
            </p:nvSpPr>
            <p:spPr bwMode="auto">
              <a:xfrm>
                <a:off x="33999" y="22733"/>
                <a:ext cx="1440" cy="2880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26" name="Rounded Rectangle 626"/>
              <p:cNvSpPr>
                <a:spLocks noChangeArrowheads="1"/>
              </p:cNvSpPr>
              <p:nvPr/>
            </p:nvSpPr>
            <p:spPr bwMode="auto">
              <a:xfrm>
                <a:off x="34386" y="22276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27" name="Rounded Rectangle 627"/>
              <p:cNvSpPr>
                <a:spLocks noChangeArrowheads="1"/>
              </p:cNvSpPr>
              <p:nvPr/>
            </p:nvSpPr>
            <p:spPr bwMode="auto">
              <a:xfrm>
                <a:off x="33999" y="21847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28" name="Group 628"/>
            <p:cNvGrpSpPr>
              <a:grpSpLocks/>
            </p:cNvGrpSpPr>
            <p:nvPr/>
          </p:nvGrpSpPr>
          <p:grpSpPr bwMode="auto">
            <a:xfrm>
              <a:off x="6314337" y="4806678"/>
              <a:ext cx="198596" cy="377732"/>
              <a:chOff x="35483" y="21885"/>
              <a:chExt cx="1440" cy="3766"/>
            </a:xfrm>
          </p:grpSpPr>
          <p:sp>
            <p:nvSpPr>
              <p:cNvPr id="629" name="Rounded Rectangle 629"/>
              <p:cNvSpPr>
                <a:spLocks noChangeArrowheads="1"/>
              </p:cNvSpPr>
              <p:nvPr/>
            </p:nvSpPr>
            <p:spPr bwMode="auto">
              <a:xfrm>
                <a:off x="35483" y="22770"/>
                <a:ext cx="1440" cy="2881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0" name="Rounded Rectangle 630"/>
              <p:cNvSpPr>
                <a:spLocks noChangeArrowheads="1"/>
              </p:cNvSpPr>
              <p:nvPr/>
            </p:nvSpPr>
            <p:spPr bwMode="auto">
              <a:xfrm>
                <a:off x="35870" y="2231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1" name="Rounded Rectangle 631"/>
              <p:cNvSpPr>
                <a:spLocks noChangeArrowheads="1"/>
              </p:cNvSpPr>
              <p:nvPr/>
            </p:nvSpPr>
            <p:spPr bwMode="auto">
              <a:xfrm>
                <a:off x="35483" y="21885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32" name="Group 632"/>
            <p:cNvGrpSpPr>
              <a:grpSpLocks/>
            </p:cNvGrpSpPr>
            <p:nvPr/>
          </p:nvGrpSpPr>
          <p:grpSpPr bwMode="auto">
            <a:xfrm>
              <a:off x="6548850" y="4806678"/>
              <a:ext cx="198434" cy="377732"/>
              <a:chOff x="36939" y="21885"/>
              <a:chExt cx="1440" cy="3766"/>
            </a:xfrm>
          </p:grpSpPr>
          <p:sp>
            <p:nvSpPr>
              <p:cNvPr id="633" name="Rounded Rectangle 633"/>
              <p:cNvSpPr>
                <a:spLocks noChangeArrowheads="1"/>
              </p:cNvSpPr>
              <p:nvPr/>
            </p:nvSpPr>
            <p:spPr bwMode="auto">
              <a:xfrm>
                <a:off x="36939" y="22770"/>
                <a:ext cx="1440" cy="2881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4" name="Rounded Rectangle 634"/>
              <p:cNvSpPr>
                <a:spLocks noChangeArrowheads="1"/>
              </p:cNvSpPr>
              <p:nvPr/>
            </p:nvSpPr>
            <p:spPr bwMode="auto">
              <a:xfrm>
                <a:off x="37325" y="2231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5" name="Rounded Rectangle 635"/>
              <p:cNvSpPr>
                <a:spLocks noChangeArrowheads="1"/>
              </p:cNvSpPr>
              <p:nvPr/>
            </p:nvSpPr>
            <p:spPr bwMode="auto">
              <a:xfrm>
                <a:off x="36939" y="21885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36" name="Group 636"/>
            <p:cNvGrpSpPr>
              <a:grpSpLocks/>
            </p:cNvGrpSpPr>
            <p:nvPr/>
          </p:nvGrpSpPr>
          <p:grpSpPr bwMode="auto">
            <a:xfrm>
              <a:off x="7030923" y="4266353"/>
              <a:ext cx="927745" cy="1007819"/>
              <a:chOff x="39932" y="18502"/>
              <a:chExt cx="14401" cy="13665"/>
            </a:xfrm>
          </p:grpSpPr>
          <p:sp>
            <p:nvSpPr>
              <p:cNvPr id="637" name="Rectangle 637"/>
              <p:cNvSpPr>
                <a:spLocks noChangeArrowheads="1"/>
              </p:cNvSpPr>
              <p:nvPr/>
            </p:nvSpPr>
            <p:spPr bwMode="auto">
              <a:xfrm>
                <a:off x="39932" y="20375"/>
                <a:ext cx="14401" cy="11793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8" name="Rectangle 638"/>
              <p:cNvSpPr>
                <a:spLocks noChangeArrowheads="1"/>
              </p:cNvSpPr>
              <p:nvPr/>
            </p:nvSpPr>
            <p:spPr bwMode="auto">
              <a:xfrm>
                <a:off x="39932" y="18502"/>
                <a:ext cx="14401" cy="2526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39" name="Group 639"/>
            <p:cNvGrpSpPr>
              <a:grpSpLocks/>
            </p:cNvGrpSpPr>
            <p:nvPr/>
          </p:nvGrpSpPr>
          <p:grpSpPr bwMode="auto">
            <a:xfrm>
              <a:off x="7143509" y="4497305"/>
              <a:ext cx="177818" cy="697647"/>
              <a:chOff x="40631" y="19948"/>
              <a:chExt cx="1440" cy="5709"/>
            </a:xfrm>
          </p:grpSpPr>
          <p:grpSp>
            <p:nvGrpSpPr>
              <p:cNvPr id="640" name="Group 640"/>
              <p:cNvGrpSpPr>
                <a:grpSpLocks/>
              </p:cNvGrpSpPr>
              <p:nvPr/>
            </p:nvGrpSpPr>
            <p:grpSpPr bwMode="auto">
              <a:xfrm>
                <a:off x="40631" y="22996"/>
                <a:ext cx="1440" cy="2661"/>
                <a:chOff x="40631" y="22996"/>
                <a:chExt cx="1440" cy="2660"/>
              </a:xfrm>
            </p:grpSpPr>
            <p:sp>
              <p:nvSpPr>
                <p:cNvPr id="641" name="Rounded Rectangle 641"/>
                <p:cNvSpPr>
                  <a:spLocks noChangeArrowheads="1"/>
                </p:cNvSpPr>
                <p:nvPr/>
              </p:nvSpPr>
              <p:spPr bwMode="auto">
                <a:xfrm>
                  <a:off x="40631" y="23454"/>
                  <a:ext cx="1440" cy="2203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42" name="Rounded Rectangle 642"/>
                <p:cNvSpPr>
                  <a:spLocks noChangeArrowheads="1"/>
                </p:cNvSpPr>
                <p:nvPr/>
              </p:nvSpPr>
              <p:spPr bwMode="auto">
                <a:xfrm>
                  <a:off x="41017" y="22996"/>
                  <a:ext cx="720" cy="458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643" name="Flowchart: Extract 643"/>
              <p:cNvSpPr>
                <a:spLocks noChangeArrowheads="1"/>
              </p:cNvSpPr>
              <p:nvPr/>
            </p:nvSpPr>
            <p:spPr bwMode="auto">
              <a:xfrm>
                <a:off x="40933" y="19948"/>
                <a:ext cx="852" cy="2991"/>
              </a:xfrm>
              <a:prstGeom prst="flowChartExtra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44" name="Group 644"/>
            <p:cNvGrpSpPr>
              <a:grpSpLocks/>
            </p:cNvGrpSpPr>
            <p:nvPr/>
          </p:nvGrpSpPr>
          <p:grpSpPr bwMode="auto">
            <a:xfrm>
              <a:off x="7375768" y="4502416"/>
              <a:ext cx="177818" cy="697807"/>
              <a:chOff x="42073" y="19980"/>
              <a:chExt cx="1440" cy="5709"/>
            </a:xfrm>
          </p:grpSpPr>
          <p:grpSp>
            <p:nvGrpSpPr>
              <p:cNvPr id="645" name="Group 645"/>
              <p:cNvGrpSpPr>
                <a:grpSpLocks/>
              </p:cNvGrpSpPr>
              <p:nvPr/>
            </p:nvGrpSpPr>
            <p:grpSpPr bwMode="auto">
              <a:xfrm>
                <a:off x="42073" y="23029"/>
                <a:ext cx="1440" cy="2661"/>
                <a:chOff x="42073" y="23029"/>
                <a:chExt cx="1440" cy="2660"/>
              </a:xfrm>
            </p:grpSpPr>
            <p:sp>
              <p:nvSpPr>
                <p:cNvPr id="646" name="Rounded Rectangle 646"/>
                <p:cNvSpPr>
                  <a:spLocks noChangeArrowheads="1"/>
                </p:cNvSpPr>
                <p:nvPr/>
              </p:nvSpPr>
              <p:spPr bwMode="auto">
                <a:xfrm>
                  <a:off x="42073" y="23486"/>
                  <a:ext cx="1440" cy="2204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47" name="Rounded Rectangle 647"/>
                <p:cNvSpPr>
                  <a:spLocks noChangeArrowheads="1"/>
                </p:cNvSpPr>
                <p:nvPr/>
              </p:nvSpPr>
              <p:spPr bwMode="auto">
                <a:xfrm>
                  <a:off x="42460" y="23029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648" name="Flowchart: Extract 648"/>
              <p:cNvSpPr>
                <a:spLocks noChangeArrowheads="1"/>
              </p:cNvSpPr>
              <p:nvPr/>
            </p:nvSpPr>
            <p:spPr bwMode="auto">
              <a:xfrm>
                <a:off x="42376" y="19980"/>
                <a:ext cx="851" cy="2992"/>
              </a:xfrm>
              <a:prstGeom prst="flowChartExtra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49" name="Group 649"/>
            <p:cNvGrpSpPr>
              <a:grpSpLocks/>
            </p:cNvGrpSpPr>
            <p:nvPr/>
          </p:nvGrpSpPr>
          <p:grpSpPr bwMode="auto">
            <a:xfrm>
              <a:off x="7595946" y="4504172"/>
              <a:ext cx="177979" cy="697647"/>
              <a:chOff x="43440" y="19991"/>
              <a:chExt cx="1440" cy="5709"/>
            </a:xfrm>
          </p:grpSpPr>
          <p:grpSp>
            <p:nvGrpSpPr>
              <p:cNvPr id="650" name="Group 650"/>
              <p:cNvGrpSpPr>
                <a:grpSpLocks/>
              </p:cNvGrpSpPr>
              <p:nvPr/>
            </p:nvGrpSpPr>
            <p:grpSpPr bwMode="auto">
              <a:xfrm>
                <a:off x="43440" y="23039"/>
                <a:ext cx="1441" cy="2661"/>
                <a:chOff x="43440" y="23039"/>
                <a:chExt cx="1440" cy="2660"/>
              </a:xfrm>
            </p:grpSpPr>
            <p:sp>
              <p:nvSpPr>
                <p:cNvPr id="651" name="Rounded Rectangle 651"/>
                <p:cNvSpPr>
                  <a:spLocks noChangeArrowheads="1"/>
                </p:cNvSpPr>
                <p:nvPr/>
              </p:nvSpPr>
              <p:spPr bwMode="auto">
                <a:xfrm>
                  <a:off x="43440" y="23496"/>
                  <a:ext cx="1441" cy="2204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52" name="Rounded Rectangle 652"/>
                <p:cNvSpPr>
                  <a:spLocks noChangeArrowheads="1"/>
                </p:cNvSpPr>
                <p:nvPr/>
              </p:nvSpPr>
              <p:spPr bwMode="auto">
                <a:xfrm>
                  <a:off x="43827" y="23039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653" name="Flowchart: Extract 653"/>
              <p:cNvSpPr>
                <a:spLocks noChangeArrowheads="1"/>
              </p:cNvSpPr>
              <p:nvPr/>
            </p:nvSpPr>
            <p:spPr bwMode="auto">
              <a:xfrm>
                <a:off x="43743" y="19991"/>
                <a:ext cx="852" cy="2991"/>
              </a:xfrm>
              <a:prstGeom prst="flowChartExtra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pic>
          <p:nvPicPr>
            <p:cNvPr id="110" name="Picture 251"/>
            <p:cNvPicPr/>
            <p:nvPr/>
          </p:nvPicPr>
          <p:blipFill rotWithShape="1">
            <a:blip r:embed="rId3" cstate="print"/>
            <a:srcRect l="40296" t="31640" r="25126" b="22512"/>
            <a:stretch/>
          </p:blipFill>
          <p:spPr bwMode="auto">
            <a:xfrm>
              <a:off x="6325658" y="3119659"/>
              <a:ext cx="1457075" cy="11056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16" name="Right Arrow 333"/>
            <p:cNvSpPr>
              <a:spLocks noChangeArrowheads="1"/>
            </p:cNvSpPr>
            <p:nvPr/>
          </p:nvSpPr>
          <p:spPr bwMode="auto">
            <a:xfrm>
              <a:off x="1650885" y="2769592"/>
              <a:ext cx="1048907" cy="967603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FFFF00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 sz="3600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117" name="TextBox 199"/>
            <p:cNvSpPr txBox="1">
              <a:spLocks noChangeArrowheads="1"/>
            </p:cNvSpPr>
            <p:nvPr/>
          </p:nvSpPr>
          <p:spPr bwMode="auto">
            <a:xfrm>
              <a:off x="1632985" y="3051591"/>
              <a:ext cx="1314790" cy="461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owalliaUPC" pitchFamily="34" charset="-34"/>
                  <a:ea typeface="Angsana New" pitchFamily="18" charset="-34"/>
                  <a:cs typeface="BrowalliaUPC" pitchFamily="34" charset="-34"/>
                </a:rPr>
                <a:t>รวบรวม</a:t>
              </a:r>
              <a:endPara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cs typeface="BrowalliaUPC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723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21" t="22355" r="27079" b="9568"/>
          <a:stretch/>
        </p:blipFill>
        <p:spPr bwMode="auto">
          <a:xfrm>
            <a:off x="-197543" y="331278"/>
            <a:ext cx="7923067" cy="65075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3571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แบบเก็บรวบรวม </a:t>
            </a:r>
            <a:r>
              <a:rPr lang="en-US" sz="32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trivalent </a:t>
            </a:r>
            <a:r>
              <a:rPr lang="en-US" sz="32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OPV</a:t>
            </a:r>
            <a:r>
              <a:rPr lang="th-TH" sz="32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 ส่ง</a:t>
            </a:r>
            <a:r>
              <a:rPr lang="th-TH" sz="32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คลังวัคซีนโรงพยาบาลอำเภอ</a:t>
            </a:r>
            <a:endParaRPr lang="th-TH" sz="3200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1508" name="Text Box 20"/>
          <p:cNvSpPr txBox="1">
            <a:spLocks/>
          </p:cNvSpPr>
          <p:nvPr/>
        </p:nvSpPr>
        <p:spPr bwMode="auto">
          <a:xfrm>
            <a:off x="7429520" y="618460"/>
            <a:ext cx="1714480" cy="10823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แบบ ผ.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1 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ea typeface="Angsana New" pitchFamily="18" charset="-34"/>
              <a:cs typeface="BrowalliaUPC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(76 จังหวัด)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วงเล็บปีกกาขวา 2"/>
          <p:cNvSpPr/>
          <p:nvPr/>
        </p:nvSpPr>
        <p:spPr>
          <a:xfrm>
            <a:off x="7380312" y="1844824"/>
            <a:ext cx="690424" cy="475252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6" name="Text Box 20"/>
          <p:cNvSpPr txBox="1">
            <a:spLocks/>
          </p:cNvSpPr>
          <p:nvPr/>
        </p:nvSpPr>
        <p:spPr bwMode="auto">
          <a:xfrm>
            <a:off x="7973151" y="3313147"/>
            <a:ext cx="1094948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หน่วยบริการลงข้อมูล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8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800" b="1" dirty="0" smtClean="0">
                <a:solidFill>
                  <a:srgbClr val="0000CC"/>
                </a:solidFill>
                <a:latin typeface="BrowalliaUPC" pitchFamily="34" charset="-34"/>
                <a:ea typeface="Cordia New"/>
                <a:cs typeface="BrowalliaUPC" pitchFamily="34" charset="-34"/>
              </a:rPr>
              <a:t>ระยะดำเนินการ</a:t>
            </a:r>
            <a:endParaRPr lang="th-TH" sz="4800" dirty="0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718"/>
            <a:ext cx="8507288" cy="4732578"/>
          </a:xfrm>
        </p:spPr>
        <p:txBody>
          <a:bodyPr>
            <a:noAutofit/>
          </a:bodyPr>
          <a:lstStyle/>
          <a:p>
            <a:pPr lvl="1" indent="-742950">
              <a:buFont typeface="+mj-lt"/>
              <a:buAutoNum type="arabicPeriod"/>
            </a:pP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การเก็บรวบรวม </a:t>
            </a:r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trivalent OPV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 </a:t>
            </a:r>
            <a:endParaRPr lang="th-TH" sz="3600" b="1" dirty="0" smtClean="0">
              <a:latin typeface="BrowalliaUPC" pitchFamily="34" charset="-34"/>
              <a:cs typeface="BrowalliaUPC" pitchFamily="34" charset="-34"/>
            </a:endParaRPr>
          </a:p>
          <a:p>
            <a:pPr marL="971550" lvl="2" indent="-571500"/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หน่วยบริการ  </a:t>
            </a:r>
          </a:p>
          <a:p>
            <a:pPr marL="971550" lvl="2" indent="-571500"/>
            <a:r>
              <a:rPr lang="th-TH" sz="3600" b="1" u="sng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คลังวัคซีนโรงพยาบาล </a:t>
            </a:r>
          </a:p>
          <a:p>
            <a:pPr lvl="1" indent="-742950">
              <a:buFont typeface="+mj-lt"/>
              <a:buAutoNum type="arabicPeriod"/>
            </a:pP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การส่ง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วัคซีนจากหน่วยบริการมาคลังวัคซีนโรงพยาบาล </a:t>
            </a:r>
            <a:endParaRPr lang="th-TH" sz="3600" b="1" dirty="0" smtClean="0">
              <a:latin typeface="BrowalliaUPC" pitchFamily="34" charset="-34"/>
              <a:cs typeface="BrowalliaUPC" pitchFamily="34" charset="-34"/>
            </a:endParaRPr>
          </a:p>
          <a:p>
            <a:pPr lvl="1" indent="-742950">
              <a:buFont typeface="+mj-lt"/>
              <a:buAutoNum type="arabicPeriod"/>
            </a:pP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การรับ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วัคซีนจากหน่วย</a:t>
            </a: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บริการของคลัง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วัคซีน</a:t>
            </a: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โรงพยาบาล และส่งไปยังสำนักงานสาธารณสุขจังหวัด</a:t>
            </a:r>
          </a:p>
          <a:p>
            <a:pPr lvl="1" indent="-742950">
              <a:buFont typeface="+mj-lt"/>
              <a:buAutoNum type="arabicPeriod"/>
            </a:pP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การทำลายวัคซีนของ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สำนักงานสาธารณสุขจังหวัด</a:t>
            </a:r>
          </a:p>
          <a:p>
            <a:pPr lvl="1" indent="-742950">
              <a:buFont typeface="+mj-lt"/>
              <a:buAutoNum type="arabicPeriod"/>
            </a:pPr>
            <a:endParaRPr lang="th-TH" sz="3600" b="1" dirty="0" smtClean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7" name="หน้ายิ้ม 6">
            <a:hlinkClick r:id="rId2" action="ppaction://hlinksldjump"/>
          </p:cNvPr>
          <p:cNvSpPr/>
          <p:nvPr/>
        </p:nvSpPr>
        <p:spPr>
          <a:xfrm>
            <a:off x="7380312" y="5877272"/>
            <a:ext cx="936104" cy="792088"/>
          </a:xfrm>
          <a:prstGeom prst="smileyFac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96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5840"/>
            <a:ext cx="9144000" cy="1143000"/>
          </a:xfrm>
          <a:noFill/>
        </p:spPr>
        <p:txBody>
          <a:bodyPr>
            <a:noAutofit/>
          </a:bodyPr>
          <a:lstStyle/>
          <a:p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วัตถุประสงค์ของการเก็บกลับและทำลาย</a:t>
            </a:r>
            <a:r>
              <a:rPr lang="en-US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b="1" dirty="0" smtClean="0">
                <a:latin typeface="EucrosiaUPC" pitchFamily="18" charset="-34"/>
                <a:cs typeface="EucrosiaUPC" pitchFamily="18" charset="-34"/>
              </a:rPr>
              <a:t/>
            </a:r>
            <a:br>
              <a:rPr lang="en-US" b="1" dirty="0" smtClean="0">
                <a:latin typeface="EucrosiaUPC" pitchFamily="18" charset="-34"/>
                <a:cs typeface="EucrosiaUPC" pitchFamily="18" charset="-34"/>
              </a:rPr>
            </a:br>
            <a:r>
              <a:rPr lang="en-US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Trivalent OPV</a:t>
            </a:r>
            <a:r>
              <a:rPr lang="th-TH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th-TH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) </a:t>
            </a:r>
            <a:endParaRPr lang="en-US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643206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ให้มั่นใจว่าเชื้อไวรัสโปลิโอชนิดที่ 2 ที่มีอยู่ในวัคซีน</a:t>
            </a:r>
            <a:b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ถูกทำลายจนหมด </a:t>
            </a:r>
          </a:p>
          <a:p>
            <a:pPr>
              <a:lnSpc>
                <a:spcPct val="150000"/>
              </a:lnSpc>
            </a:pP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ให้มั่นใจว่าไม่มีเชื้อไวรัสโปลิโอชนิดที่ 2 ที่มีอยู่ในวัคซีนปนเปื้อนในสิ่งแวดล้อม</a:t>
            </a:r>
            <a:endParaRPr lang="en-US" sz="36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เก็บรวบรวมวัคซีน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3200" b="1" dirty="0">
                <a:latin typeface="BrowalliaUPC" pitchFamily="34" charset="-34"/>
                <a:cs typeface="BrowalliaUPC" pitchFamily="34" charset="-34"/>
              </a:rPr>
              <a:t>trivalent OPV 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ที่</a:t>
            </a: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ยังไม่ได้เปิด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ใช้</a:t>
            </a:r>
          </a:p>
          <a:p>
            <a:pPr marL="514350" indent="-514350">
              <a:buFont typeface="+mj-lt"/>
              <a:buAutoNum type="arabicParenR"/>
            </a:pP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ตรวจนับ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จำนวนขวด</a:t>
            </a: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วัคซีน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วัคซีนนอกกล่อง            ใส่</a:t>
            </a: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ถุงซิป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ใส           บรรจุใส่ถุงแดง</a:t>
            </a:r>
            <a:endParaRPr lang="th-TH" sz="3200" b="1" dirty="0">
              <a:latin typeface="BrowalliaUPC" pitchFamily="34" charset="-34"/>
              <a:cs typeface="BrowalliaUPC" pitchFamily="34" charset="-34"/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วัคซีนที่บรรจุอยู่ในกล่องวัคซีนเดิม            บรรจุ</a:t>
            </a: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ใส่ถุง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แดง</a:t>
            </a:r>
          </a:p>
          <a:p>
            <a:pPr marL="514350" indent="-514350">
              <a:buFont typeface="+mj-lt"/>
              <a:buAutoNum type="arabicParenR"/>
            </a:pP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กรอกข้อมูลลงใน </a:t>
            </a:r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sticker </a:t>
            </a: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แล้วติด </a:t>
            </a:r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sticker </a:t>
            </a: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ที่ถุงขยะ     ติดเชื้อสีแดง</a:t>
            </a:r>
            <a:endParaRPr lang="en-US" sz="3600" b="1" dirty="0" smtClean="0">
              <a:latin typeface="BrowalliaUPC" pitchFamily="34" charset="-34"/>
              <a:cs typeface="BrowalliaUPC" pitchFamily="34" charset="-34"/>
            </a:endParaRPr>
          </a:p>
          <a:p>
            <a:pPr marL="514350" indent="-514350">
              <a:buFont typeface="+mj-lt"/>
              <a:buAutoNum type="arabicParenR"/>
            </a:pP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กรอก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ข้อมูลในแบบเก็บรวบรวม </a:t>
            </a:r>
            <a:r>
              <a:rPr lang="en-US" sz="3600" b="1" dirty="0">
                <a:latin typeface="BrowalliaUPC" pitchFamily="34" charset="-34"/>
                <a:cs typeface="BrowalliaUPC" pitchFamily="34" charset="-34"/>
              </a:rPr>
              <a:t>trivalent </a:t>
            </a:r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OPV</a:t>
            </a:r>
            <a:endParaRPr lang="en-US" sz="3600" b="1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6922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b="1" dirty="0" smtClean="0">
                <a:latin typeface="Tahoma" pitchFamily="34" charset="0"/>
                <a:ea typeface="Cordia New"/>
                <a:cs typeface="Tahoma" pitchFamily="34" charset="0"/>
              </a:rPr>
              <a:t>ขั้นตอนการเก็บรวบรวม </a:t>
            </a:r>
            <a:r>
              <a:rPr lang="en-US" sz="3200" b="1" dirty="0" smtClean="0">
                <a:latin typeface="Tahoma" pitchFamily="34" charset="0"/>
                <a:ea typeface="Cordia New"/>
                <a:cs typeface="Tahoma" pitchFamily="34" charset="0"/>
              </a:rPr>
              <a:t>trivalent OPV</a:t>
            </a:r>
            <a:r>
              <a:rPr lang="th-TH" sz="3200" b="1" dirty="0" smtClean="0">
                <a:latin typeface="Tahoma" pitchFamily="34" charset="0"/>
                <a:ea typeface="Cordia New"/>
                <a:cs typeface="Tahoma" pitchFamily="34" charset="0"/>
              </a:rPr>
              <a:t> </a:t>
            </a:r>
            <a:br>
              <a:rPr lang="th-TH" sz="3200" b="1" dirty="0" smtClean="0">
                <a:latin typeface="Tahoma" pitchFamily="34" charset="0"/>
                <a:ea typeface="Cordia New"/>
                <a:cs typeface="Tahoma" pitchFamily="34" charset="0"/>
              </a:rPr>
            </a:br>
            <a:r>
              <a:rPr lang="th-TH" sz="3200" b="1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คลังวัคซีนโรงพยาบาล</a:t>
            </a:r>
            <a:endParaRPr lang="th-TH" sz="3200" b="1" dirty="0" smtClean="0">
              <a:solidFill>
                <a:srgbClr val="FF0066"/>
              </a:solidFill>
              <a:latin typeface="Tahoma" pitchFamily="34" charset="0"/>
              <a:ea typeface="Cordia New"/>
              <a:cs typeface="Tahoma" pitchFamily="34" charset="0"/>
            </a:endParaRPr>
          </a:p>
        </p:txBody>
      </p:sp>
      <p:sp>
        <p:nvSpPr>
          <p:cNvPr id="2" name="ลูกศรขวา 1"/>
          <p:cNvSpPr/>
          <p:nvPr/>
        </p:nvSpPr>
        <p:spPr>
          <a:xfrm>
            <a:off x="3635896" y="328498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5796136" y="333070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 6"/>
          <p:cNvSpPr/>
          <p:nvPr/>
        </p:nvSpPr>
        <p:spPr>
          <a:xfrm>
            <a:off x="5868144" y="386104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188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/>
          <p:cNvGrpSpPr/>
          <p:nvPr/>
        </p:nvGrpSpPr>
        <p:grpSpPr>
          <a:xfrm>
            <a:off x="142314" y="1845611"/>
            <a:ext cx="1837398" cy="2087445"/>
            <a:chOff x="70992" y="2729830"/>
            <a:chExt cx="1837398" cy="2087445"/>
          </a:xfrm>
        </p:grpSpPr>
        <p:sp>
          <p:nvSpPr>
            <p:cNvPr id="5" name="วงรี 4"/>
            <p:cNvSpPr/>
            <p:nvPr/>
          </p:nvSpPr>
          <p:spPr>
            <a:xfrm>
              <a:off x="70992" y="2729830"/>
              <a:ext cx="1837398" cy="20874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93" name="Group 293"/>
            <p:cNvGrpSpPr>
              <a:grpSpLocks/>
            </p:cNvGrpSpPr>
            <p:nvPr/>
          </p:nvGrpSpPr>
          <p:grpSpPr bwMode="auto">
            <a:xfrm>
              <a:off x="709175" y="2993331"/>
              <a:ext cx="198596" cy="377732"/>
              <a:chOff x="1742" y="9796"/>
              <a:chExt cx="1440" cy="3766"/>
            </a:xfrm>
          </p:grpSpPr>
          <p:sp>
            <p:nvSpPr>
              <p:cNvPr id="294" name="Rounded Rectangle 294"/>
              <p:cNvSpPr>
                <a:spLocks noChangeArrowheads="1"/>
              </p:cNvSpPr>
              <p:nvPr/>
            </p:nvSpPr>
            <p:spPr bwMode="auto">
              <a:xfrm>
                <a:off x="1742" y="10682"/>
                <a:ext cx="1440" cy="2880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295" name="Rounded Rectangle 295"/>
              <p:cNvSpPr>
                <a:spLocks noChangeArrowheads="1"/>
              </p:cNvSpPr>
              <p:nvPr/>
            </p:nvSpPr>
            <p:spPr bwMode="auto">
              <a:xfrm>
                <a:off x="2129" y="10225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296" name="Rounded Rectangle 296"/>
              <p:cNvSpPr>
                <a:spLocks noChangeArrowheads="1"/>
              </p:cNvSpPr>
              <p:nvPr/>
            </p:nvSpPr>
            <p:spPr bwMode="auto">
              <a:xfrm>
                <a:off x="1742" y="9796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sp>
          <p:nvSpPr>
            <p:cNvPr id="297" name="TextBox 13"/>
            <p:cNvSpPr txBox="1">
              <a:spLocks noChangeArrowheads="1"/>
            </p:cNvSpPr>
            <p:nvPr/>
          </p:nvSpPr>
          <p:spPr bwMode="auto">
            <a:xfrm>
              <a:off x="260586" y="3591154"/>
              <a:ext cx="15403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owalliaUPC" pitchFamily="34" charset="-34"/>
                  <a:ea typeface="Angsana New" pitchFamily="18" charset="-34"/>
                  <a:cs typeface="BrowalliaUPC" pitchFamily="34" charset="-34"/>
                </a:rPr>
                <a:t>ขวดวัคซีนที่อยู่นอกกล่อง</a:t>
              </a:r>
              <a:endPara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cs typeface="BrowalliaUPC" pitchFamily="34" charset="-34"/>
              </a:endParaRPr>
            </a:p>
          </p:txBody>
        </p:sp>
        <p:grpSp>
          <p:nvGrpSpPr>
            <p:cNvPr id="307" name="Group 307"/>
            <p:cNvGrpSpPr>
              <a:grpSpLocks/>
            </p:cNvGrpSpPr>
            <p:nvPr/>
          </p:nvGrpSpPr>
          <p:grpSpPr bwMode="auto">
            <a:xfrm>
              <a:off x="948198" y="2999400"/>
              <a:ext cx="198596" cy="377732"/>
              <a:chOff x="3226" y="9834"/>
              <a:chExt cx="1440" cy="3766"/>
            </a:xfrm>
          </p:grpSpPr>
          <p:sp>
            <p:nvSpPr>
              <p:cNvPr id="308" name="Rounded Rectangle 308"/>
              <p:cNvSpPr>
                <a:spLocks noChangeArrowheads="1"/>
              </p:cNvSpPr>
              <p:nvPr/>
            </p:nvSpPr>
            <p:spPr bwMode="auto">
              <a:xfrm>
                <a:off x="3226" y="10720"/>
                <a:ext cx="1440" cy="2880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23" name="Rounded Rectangle 323"/>
              <p:cNvSpPr>
                <a:spLocks noChangeArrowheads="1"/>
              </p:cNvSpPr>
              <p:nvPr/>
            </p:nvSpPr>
            <p:spPr bwMode="auto">
              <a:xfrm>
                <a:off x="3613" y="1026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24" name="Rounded Rectangle 324"/>
              <p:cNvSpPr>
                <a:spLocks noChangeArrowheads="1"/>
              </p:cNvSpPr>
              <p:nvPr/>
            </p:nvSpPr>
            <p:spPr bwMode="auto">
              <a:xfrm>
                <a:off x="3226" y="9834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325" name="Group 325"/>
            <p:cNvGrpSpPr>
              <a:grpSpLocks/>
            </p:cNvGrpSpPr>
            <p:nvPr/>
          </p:nvGrpSpPr>
          <p:grpSpPr bwMode="auto">
            <a:xfrm>
              <a:off x="1182711" y="2999400"/>
              <a:ext cx="198434" cy="377732"/>
              <a:chOff x="4682" y="9834"/>
              <a:chExt cx="1440" cy="3766"/>
            </a:xfrm>
          </p:grpSpPr>
          <p:sp>
            <p:nvSpPr>
              <p:cNvPr id="326" name="Rounded Rectangle 326"/>
              <p:cNvSpPr>
                <a:spLocks noChangeArrowheads="1"/>
              </p:cNvSpPr>
              <p:nvPr/>
            </p:nvSpPr>
            <p:spPr bwMode="auto">
              <a:xfrm>
                <a:off x="4682" y="10720"/>
                <a:ext cx="1440" cy="2880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27" name="Rounded Rectangle 327"/>
              <p:cNvSpPr>
                <a:spLocks noChangeArrowheads="1"/>
              </p:cNvSpPr>
              <p:nvPr/>
            </p:nvSpPr>
            <p:spPr bwMode="auto">
              <a:xfrm>
                <a:off x="5068" y="1026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28" name="Rounded Rectangle 328"/>
              <p:cNvSpPr>
                <a:spLocks noChangeArrowheads="1"/>
              </p:cNvSpPr>
              <p:nvPr/>
            </p:nvSpPr>
            <p:spPr bwMode="auto">
              <a:xfrm>
                <a:off x="4682" y="9834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</p:grpSp>
      <p:grpSp>
        <p:nvGrpSpPr>
          <p:cNvPr id="329" name="Group 329"/>
          <p:cNvGrpSpPr>
            <a:grpSpLocks/>
          </p:cNvGrpSpPr>
          <p:nvPr/>
        </p:nvGrpSpPr>
        <p:grpSpPr bwMode="auto">
          <a:xfrm>
            <a:off x="2123769" y="2586490"/>
            <a:ext cx="1166955" cy="824878"/>
            <a:chOff x="8538" y="9716"/>
            <a:chExt cx="5673" cy="3760"/>
          </a:xfrm>
        </p:grpSpPr>
        <p:sp>
          <p:nvSpPr>
            <p:cNvPr id="330" name="Right Arrow 330"/>
            <p:cNvSpPr>
              <a:spLocks noChangeArrowheads="1"/>
            </p:cNvSpPr>
            <p:nvPr/>
          </p:nvSpPr>
          <p:spPr bwMode="auto">
            <a:xfrm>
              <a:off x="8718" y="9716"/>
              <a:ext cx="4588" cy="3760"/>
            </a:xfrm>
            <a:prstGeom prst="rightArrow">
              <a:avLst>
                <a:gd name="adj1" fmla="val 50000"/>
                <a:gd name="adj2" fmla="val 49994"/>
              </a:avLst>
            </a:prstGeom>
            <a:solidFill>
              <a:srgbClr val="FFFF00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 sz="3600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331" name="TextBox 1029"/>
            <p:cNvSpPr txBox="1">
              <a:spLocks noChangeArrowheads="1"/>
            </p:cNvSpPr>
            <p:nvPr/>
          </p:nvSpPr>
          <p:spPr bwMode="auto">
            <a:xfrm>
              <a:off x="8538" y="10562"/>
              <a:ext cx="5673" cy="2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owalliaUPC" pitchFamily="34" charset="-34"/>
                  <a:ea typeface="Angsana New" pitchFamily="18" charset="-34"/>
                  <a:cs typeface="BrowalliaUPC" pitchFamily="34" charset="-34"/>
                </a:rPr>
                <a:t>รวบรวม</a:t>
              </a:r>
              <a:endPara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cs typeface="BrowalliaUPC" pitchFamily="34" charset="-34"/>
              </a:endParaRPr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3162062" y="2289320"/>
            <a:ext cx="927745" cy="1359517"/>
            <a:chOff x="2684983" y="2569760"/>
            <a:chExt cx="927745" cy="1359517"/>
          </a:xfrm>
        </p:grpSpPr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2684983" y="2569760"/>
              <a:ext cx="927745" cy="1359517"/>
              <a:chOff x="14009" y="7144"/>
              <a:chExt cx="14401" cy="18434"/>
            </a:xfrm>
          </p:grpSpPr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14009" y="9016"/>
                <a:ext cx="14401" cy="16562"/>
              </a:xfrm>
              <a:prstGeom prst="rect">
                <a:avLst/>
              </a:prstGeom>
              <a:noFill/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14009" y="7144"/>
                <a:ext cx="14401" cy="2526"/>
              </a:xfrm>
              <a:prstGeom prst="rect">
                <a:avLst/>
              </a:prstGeom>
              <a:noFill/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349" name="Group 349"/>
            <p:cNvGrpSpPr>
              <a:grpSpLocks/>
            </p:cNvGrpSpPr>
            <p:nvPr/>
          </p:nvGrpSpPr>
          <p:grpSpPr bwMode="auto">
            <a:xfrm>
              <a:off x="2791287" y="3213422"/>
              <a:ext cx="198596" cy="377732"/>
              <a:chOff x="14669" y="11174"/>
              <a:chExt cx="1440" cy="3766"/>
            </a:xfrm>
          </p:grpSpPr>
          <p:sp>
            <p:nvSpPr>
              <p:cNvPr id="350" name="Rounded Rectangle 350"/>
              <p:cNvSpPr>
                <a:spLocks noChangeArrowheads="1"/>
              </p:cNvSpPr>
              <p:nvPr/>
            </p:nvSpPr>
            <p:spPr bwMode="auto">
              <a:xfrm>
                <a:off x="14669" y="12060"/>
                <a:ext cx="1441" cy="2880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51" name="Rounded Rectangle 351"/>
              <p:cNvSpPr>
                <a:spLocks noChangeArrowheads="1"/>
              </p:cNvSpPr>
              <p:nvPr/>
            </p:nvSpPr>
            <p:spPr bwMode="auto">
              <a:xfrm>
                <a:off x="15056" y="1160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52" name="Rounded Rectangle 352"/>
              <p:cNvSpPr>
                <a:spLocks noChangeArrowheads="1"/>
              </p:cNvSpPr>
              <p:nvPr/>
            </p:nvSpPr>
            <p:spPr bwMode="auto">
              <a:xfrm>
                <a:off x="14669" y="11174"/>
                <a:ext cx="1441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353" name="Group 353"/>
            <p:cNvGrpSpPr>
              <a:grpSpLocks/>
            </p:cNvGrpSpPr>
            <p:nvPr/>
          </p:nvGrpSpPr>
          <p:grpSpPr bwMode="auto">
            <a:xfrm>
              <a:off x="3030310" y="3219491"/>
              <a:ext cx="198596" cy="377732"/>
              <a:chOff x="16153" y="11212"/>
              <a:chExt cx="1440" cy="3766"/>
            </a:xfrm>
          </p:grpSpPr>
          <p:sp>
            <p:nvSpPr>
              <p:cNvPr id="354" name="Rounded Rectangle 354"/>
              <p:cNvSpPr>
                <a:spLocks noChangeArrowheads="1"/>
              </p:cNvSpPr>
              <p:nvPr/>
            </p:nvSpPr>
            <p:spPr bwMode="auto">
              <a:xfrm>
                <a:off x="16153" y="12097"/>
                <a:ext cx="1440" cy="2881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55" name="Rounded Rectangle 355"/>
              <p:cNvSpPr>
                <a:spLocks noChangeArrowheads="1"/>
              </p:cNvSpPr>
              <p:nvPr/>
            </p:nvSpPr>
            <p:spPr bwMode="auto">
              <a:xfrm>
                <a:off x="16540" y="11640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56" name="Rounded Rectangle 356"/>
              <p:cNvSpPr>
                <a:spLocks noChangeArrowheads="1"/>
              </p:cNvSpPr>
              <p:nvPr/>
            </p:nvSpPr>
            <p:spPr bwMode="auto">
              <a:xfrm>
                <a:off x="16153" y="11212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357" name="Group 357"/>
            <p:cNvGrpSpPr>
              <a:grpSpLocks/>
            </p:cNvGrpSpPr>
            <p:nvPr/>
          </p:nvGrpSpPr>
          <p:grpSpPr bwMode="auto">
            <a:xfrm>
              <a:off x="3264824" y="3219491"/>
              <a:ext cx="198596" cy="377732"/>
              <a:chOff x="17609" y="11212"/>
              <a:chExt cx="1440" cy="3766"/>
            </a:xfrm>
          </p:grpSpPr>
          <p:sp>
            <p:nvSpPr>
              <p:cNvPr id="358" name="Rounded Rectangle 358"/>
              <p:cNvSpPr>
                <a:spLocks noChangeArrowheads="1"/>
              </p:cNvSpPr>
              <p:nvPr/>
            </p:nvSpPr>
            <p:spPr bwMode="auto">
              <a:xfrm>
                <a:off x="17609" y="12097"/>
                <a:ext cx="1440" cy="2881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59" name="Rounded Rectangle 359"/>
              <p:cNvSpPr>
                <a:spLocks noChangeArrowheads="1"/>
              </p:cNvSpPr>
              <p:nvPr/>
            </p:nvSpPr>
            <p:spPr bwMode="auto">
              <a:xfrm>
                <a:off x="17996" y="11640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60" name="Rounded Rectangle 360"/>
              <p:cNvSpPr>
                <a:spLocks noChangeArrowheads="1"/>
              </p:cNvSpPr>
              <p:nvPr/>
            </p:nvSpPr>
            <p:spPr bwMode="auto">
              <a:xfrm>
                <a:off x="17609" y="11212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</p:grpSp>
      <p:sp>
        <p:nvSpPr>
          <p:cNvPr id="20589" name="Rectangle 109"/>
          <p:cNvSpPr>
            <a:spLocks noChangeArrowheads="1"/>
          </p:cNvSpPr>
          <p:nvPr/>
        </p:nvSpPr>
        <p:spPr bwMode="auto">
          <a:xfrm>
            <a:off x="857224" y="397827"/>
            <a:ext cx="7715304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การเก็บรวบรวมวัคซีนของคลังวัคซีน</a:t>
            </a:r>
            <a:endParaRPr kumimoji="0" lang="th-TH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2277333" y="3951585"/>
            <a:ext cx="2448272" cy="2494615"/>
            <a:chOff x="1835696" y="4102737"/>
            <a:chExt cx="2448272" cy="2494615"/>
          </a:xfrm>
        </p:grpSpPr>
        <p:sp>
          <p:nvSpPr>
            <p:cNvPr id="83" name="วงรี 82"/>
            <p:cNvSpPr/>
            <p:nvPr/>
          </p:nvSpPr>
          <p:spPr>
            <a:xfrm>
              <a:off x="1835696" y="4102737"/>
              <a:ext cx="2448272" cy="24946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4" name="กลุ่ม 3"/>
            <p:cNvGrpSpPr/>
            <p:nvPr/>
          </p:nvGrpSpPr>
          <p:grpSpPr>
            <a:xfrm>
              <a:off x="2397910" y="4372240"/>
              <a:ext cx="1328915" cy="864078"/>
              <a:chOff x="678476" y="5802949"/>
              <a:chExt cx="978051" cy="648072"/>
            </a:xfrm>
          </p:grpSpPr>
          <p:sp>
            <p:nvSpPr>
              <p:cNvPr id="2" name="คิวบ์ 1"/>
              <p:cNvSpPr/>
              <p:nvPr/>
            </p:nvSpPr>
            <p:spPr>
              <a:xfrm>
                <a:off x="678476" y="5802949"/>
                <a:ext cx="978051" cy="64807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11" name="Group 349"/>
              <p:cNvGrpSpPr>
                <a:grpSpLocks/>
              </p:cNvGrpSpPr>
              <p:nvPr/>
            </p:nvGrpSpPr>
            <p:grpSpPr bwMode="auto">
              <a:xfrm>
                <a:off x="763168" y="6016677"/>
                <a:ext cx="198596" cy="377732"/>
                <a:chOff x="14669" y="11174"/>
                <a:chExt cx="1440" cy="3766"/>
              </a:xfrm>
            </p:grpSpPr>
            <p:sp>
              <p:nvSpPr>
                <p:cNvPr id="112" name="Rounded Rectangle 350"/>
                <p:cNvSpPr>
                  <a:spLocks noChangeArrowheads="1"/>
                </p:cNvSpPr>
                <p:nvPr/>
              </p:nvSpPr>
              <p:spPr bwMode="auto">
                <a:xfrm>
                  <a:off x="14669" y="12060"/>
                  <a:ext cx="1441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13" name="Rounded Rectangle 351"/>
                <p:cNvSpPr>
                  <a:spLocks noChangeArrowheads="1"/>
                </p:cNvSpPr>
                <p:nvPr/>
              </p:nvSpPr>
              <p:spPr bwMode="auto">
                <a:xfrm>
                  <a:off x="15056" y="1160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14" name="Rounded Rectangle 352"/>
                <p:cNvSpPr>
                  <a:spLocks noChangeArrowheads="1"/>
                </p:cNvSpPr>
                <p:nvPr/>
              </p:nvSpPr>
              <p:spPr bwMode="auto">
                <a:xfrm>
                  <a:off x="14669" y="11174"/>
                  <a:ext cx="1441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15" name="Group 353"/>
              <p:cNvGrpSpPr>
                <a:grpSpLocks/>
              </p:cNvGrpSpPr>
              <p:nvPr/>
            </p:nvGrpSpPr>
            <p:grpSpPr bwMode="auto">
              <a:xfrm>
                <a:off x="1002191" y="6022746"/>
                <a:ext cx="198596" cy="377732"/>
                <a:chOff x="16153" y="11212"/>
                <a:chExt cx="1440" cy="3766"/>
              </a:xfrm>
            </p:grpSpPr>
            <p:sp>
              <p:nvSpPr>
                <p:cNvPr id="116" name="Rounded Rectangle 354"/>
                <p:cNvSpPr>
                  <a:spLocks noChangeArrowheads="1"/>
                </p:cNvSpPr>
                <p:nvPr/>
              </p:nvSpPr>
              <p:spPr bwMode="auto">
                <a:xfrm>
                  <a:off x="16153" y="12097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17" name="Rounded Rectangle 355"/>
                <p:cNvSpPr>
                  <a:spLocks noChangeArrowheads="1"/>
                </p:cNvSpPr>
                <p:nvPr/>
              </p:nvSpPr>
              <p:spPr bwMode="auto">
                <a:xfrm>
                  <a:off x="16540" y="11640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18" name="Rounded Rectangle 356"/>
                <p:cNvSpPr>
                  <a:spLocks noChangeArrowheads="1"/>
                </p:cNvSpPr>
                <p:nvPr/>
              </p:nvSpPr>
              <p:spPr bwMode="auto">
                <a:xfrm>
                  <a:off x="16153" y="11212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19" name="Group 357"/>
              <p:cNvGrpSpPr>
                <a:grpSpLocks/>
              </p:cNvGrpSpPr>
              <p:nvPr/>
            </p:nvGrpSpPr>
            <p:grpSpPr bwMode="auto">
              <a:xfrm>
                <a:off x="1236705" y="6022746"/>
                <a:ext cx="198596" cy="377732"/>
                <a:chOff x="17609" y="11212"/>
                <a:chExt cx="1440" cy="3766"/>
              </a:xfrm>
            </p:grpSpPr>
            <p:sp>
              <p:nvSpPr>
                <p:cNvPr id="120" name="Rounded Rectangle 358"/>
                <p:cNvSpPr>
                  <a:spLocks noChangeArrowheads="1"/>
                </p:cNvSpPr>
                <p:nvPr/>
              </p:nvSpPr>
              <p:spPr bwMode="auto">
                <a:xfrm>
                  <a:off x="17609" y="12097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21" name="Rounded Rectangle 359"/>
                <p:cNvSpPr>
                  <a:spLocks noChangeArrowheads="1"/>
                </p:cNvSpPr>
                <p:nvPr/>
              </p:nvSpPr>
              <p:spPr bwMode="auto">
                <a:xfrm>
                  <a:off x="17996" y="11640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22" name="Rounded Rectangle 360"/>
                <p:cNvSpPr>
                  <a:spLocks noChangeArrowheads="1"/>
                </p:cNvSpPr>
                <p:nvPr/>
              </p:nvSpPr>
              <p:spPr bwMode="auto">
                <a:xfrm>
                  <a:off x="17609" y="11212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sp>
          <p:nvSpPr>
            <p:cNvPr id="3" name="สี่เหลี่ยมผืนผ้า 2"/>
            <p:cNvSpPr/>
            <p:nvPr/>
          </p:nvSpPr>
          <p:spPr>
            <a:xfrm>
              <a:off x="2024252" y="5466008"/>
              <a:ext cx="18968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ts val="500"/>
                </a:spcBef>
                <a:spcAft>
                  <a:spcPts val="500"/>
                </a:spcAft>
              </a:pPr>
              <a:r>
                <a:rPr lang="th-TH" sz="2400" b="1" dirty="0">
                  <a:latin typeface="BrowalliaUPC" pitchFamily="34" charset="-34"/>
                  <a:cs typeface="BrowalliaUPC" pitchFamily="34" charset="-34"/>
                </a:rPr>
                <a:t>วัคซีนที่บรรจุอยู่ในกล่องวัคซีนเดิม</a:t>
              </a:r>
              <a:endParaRPr lang="th-TH" sz="8000" b="1" dirty="0">
                <a:latin typeface="BrowalliaUPC" pitchFamily="34" charset="-34"/>
                <a:cs typeface="BrowalliaUPC" pitchFamily="34" charset="-34"/>
              </a:endParaRP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5563102" y="1546113"/>
            <a:ext cx="3303972" cy="4205448"/>
            <a:chOff x="5490675" y="1546113"/>
            <a:chExt cx="3303972" cy="4205448"/>
          </a:xfrm>
        </p:grpSpPr>
        <p:pic>
          <p:nvPicPr>
            <p:cNvPr id="13" name="Picture 13" descr="http://www.quinl.com/productImages/UploadImages/13805370203286_17075.jpg"/>
            <p:cNvPicPr>
              <a:picLocks noChangeAspect="1" noChangeArrowheads="1"/>
            </p:cNvPicPr>
            <p:nvPr/>
          </p:nvPicPr>
          <p:blipFill>
            <a:blip r:embed="rId3" cstate="print"/>
            <a:srcRect l="18634" t="9071" r="16568" b="11563"/>
            <a:stretch>
              <a:fillRect/>
            </a:stretch>
          </p:blipFill>
          <p:spPr bwMode="auto">
            <a:xfrm>
              <a:off x="5490675" y="1546113"/>
              <a:ext cx="3303972" cy="4205448"/>
            </a:xfrm>
            <a:prstGeom prst="rect">
              <a:avLst/>
            </a:prstGeom>
            <a:noFill/>
          </p:spPr>
        </p:pic>
        <p:pic>
          <p:nvPicPr>
            <p:cNvPr id="81" name="Picture 251"/>
            <p:cNvPicPr/>
            <p:nvPr/>
          </p:nvPicPr>
          <p:blipFill rotWithShape="1">
            <a:blip r:embed="rId4" cstate="print"/>
            <a:srcRect l="40296" t="31640" r="25126" b="22512"/>
            <a:stretch/>
          </p:blipFill>
          <p:spPr bwMode="auto">
            <a:xfrm>
              <a:off x="6410527" y="3281177"/>
              <a:ext cx="1313054" cy="104428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grpSp>
          <p:nvGrpSpPr>
            <p:cNvPr id="376" name="Group 376"/>
            <p:cNvGrpSpPr>
              <a:grpSpLocks/>
            </p:cNvGrpSpPr>
            <p:nvPr/>
          </p:nvGrpSpPr>
          <p:grpSpPr bwMode="auto">
            <a:xfrm>
              <a:off x="5798245" y="4427916"/>
              <a:ext cx="927907" cy="970605"/>
              <a:chOff x="33338" y="18778"/>
              <a:chExt cx="14401" cy="13160"/>
            </a:xfrm>
          </p:grpSpPr>
          <p:sp>
            <p:nvSpPr>
              <p:cNvPr id="377" name="Rectangle 377"/>
              <p:cNvSpPr>
                <a:spLocks noChangeArrowheads="1"/>
              </p:cNvSpPr>
              <p:nvPr/>
            </p:nvSpPr>
            <p:spPr bwMode="auto">
              <a:xfrm>
                <a:off x="33338" y="20651"/>
                <a:ext cx="14402" cy="11287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23" name="Rectangle 623"/>
              <p:cNvSpPr>
                <a:spLocks noChangeArrowheads="1"/>
              </p:cNvSpPr>
              <p:nvPr/>
            </p:nvSpPr>
            <p:spPr bwMode="auto">
              <a:xfrm>
                <a:off x="33338" y="18778"/>
                <a:ext cx="14402" cy="2526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24" name="Group 624"/>
            <p:cNvGrpSpPr>
              <a:grpSpLocks/>
            </p:cNvGrpSpPr>
            <p:nvPr/>
          </p:nvGrpSpPr>
          <p:grpSpPr bwMode="auto">
            <a:xfrm>
              <a:off x="5904710" y="4918090"/>
              <a:ext cx="198596" cy="377732"/>
              <a:chOff x="33999" y="21847"/>
              <a:chExt cx="1440" cy="3766"/>
            </a:xfrm>
          </p:grpSpPr>
          <p:sp>
            <p:nvSpPr>
              <p:cNvPr id="625" name="Rounded Rectangle 625"/>
              <p:cNvSpPr>
                <a:spLocks noChangeArrowheads="1"/>
              </p:cNvSpPr>
              <p:nvPr/>
            </p:nvSpPr>
            <p:spPr bwMode="auto">
              <a:xfrm>
                <a:off x="33999" y="22733"/>
                <a:ext cx="1440" cy="2880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26" name="Rounded Rectangle 626"/>
              <p:cNvSpPr>
                <a:spLocks noChangeArrowheads="1"/>
              </p:cNvSpPr>
              <p:nvPr/>
            </p:nvSpPr>
            <p:spPr bwMode="auto">
              <a:xfrm>
                <a:off x="34386" y="22276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27" name="Rounded Rectangle 627"/>
              <p:cNvSpPr>
                <a:spLocks noChangeArrowheads="1"/>
              </p:cNvSpPr>
              <p:nvPr/>
            </p:nvSpPr>
            <p:spPr bwMode="auto">
              <a:xfrm>
                <a:off x="33999" y="21847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28" name="Group 628"/>
            <p:cNvGrpSpPr>
              <a:grpSpLocks/>
            </p:cNvGrpSpPr>
            <p:nvPr/>
          </p:nvGrpSpPr>
          <p:grpSpPr bwMode="auto">
            <a:xfrm>
              <a:off x="6143734" y="4924159"/>
              <a:ext cx="198596" cy="377732"/>
              <a:chOff x="35483" y="21885"/>
              <a:chExt cx="1440" cy="3766"/>
            </a:xfrm>
          </p:grpSpPr>
          <p:sp>
            <p:nvSpPr>
              <p:cNvPr id="629" name="Rounded Rectangle 629"/>
              <p:cNvSpPr>
                <a:spLocks noChangeArrowheads="1"/>
              </p:cNvSpPr>
              <p:nvPr/>
            </p:nvSpPr>
            <p:spPr bwMode="auto">
              <a:xfrm>
                <a:off x="35483" y="22770"/>
                <a:ext cx="1440" cy="2881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0" name="Rounded Rectangle 630"/>
              <p:cNvSpPr>
                <a:spLocks noChangeArrowheads="1"/>
              </p:cNvSpPr>
              <p:nvPr/>
            </p:nvSpPr>
            <p:spPr bwMode="auto">
              <a:xfrm>
                <a:off x="35870" y="2231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1" name="Rounded Rectangle 631"/>
              <p:cNvSpPr>
                <a:spLocks noChangeArrowheads="1"/>
              </p:cNvSpPr>
              <p:nvPr/>
            </p:nvSpPr>
            <p:spPr bwMode="auto">
              <a:xfrm>
                <a:off x="35483" y="21885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32" name="Group 632"/>
            <p:cNvGrpSpPr>
              <a:grpSpLocks/>
            </p:cNvGrpSpPr>
            <p:nvPr/>
          </p:nvGrpSpPr>
          <p:grpSpPr bwMode="auto">
            <a:xfrm>
              <a:off x="6378247" y="4924159"/>
              <a:ext cx="198434" cy="377732"/>
              <a:chOff x="36939" y="21885"/>
              <a:chExt cx="1440" cy="3766"/>
            </a:xfrm>
          </p:grpSpPr>
          <p:sp>
            <p:nvSpPr>
              <p:cNvPr id="633" name="Rounded Rectangle 633"/>
              <p:cNvSpPr>
                <a:spLocks noChangeArrowheads="1"/>
              </p:cNvSpPr>
              <p:nvPr/>
            </p:nvSpPr>
            <p:spPr bwMode="auto">
              <a:xfrm>
                <a:off x="36939" y="22770"/>
                <a:ext cx="1440" cy="2881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4" name="Rounded Rectangle 634"/>
              <p:cNvSpPr>
                <a:spLocks noChangeArrowheads="1"/>
              </p:cNvSpPr>
              <p:nvPr/>
            </p:nvSpPr>
            <p:spPr bwMode="auto">
              <a:xfrm>
                <a:off x="37325" y="2231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5" name="Rounded Rectangle 635"/>
              <p:cNvSpPr>
                <a:spLocks noChangeArrowheads="1"/>
              </p:cNvSpPr>
              <p:nvPr/>
            </p:nvSpPr>
            <p:spPr bwMode="auto">
              <a:xfrm>
                <a:off x="36939" y="21885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124" name="กลุ่ม 123"/>
            <p:cNvGrpSpPr/>
            <p:nvPr/>
          </p:nvGrpSpPr>
          <p:grpSpPr>
            <a:xfrm>
              <a:off x="6864437" y="4437112"/>
              <a:ext cx="1328915" cy="864078"/>
              <a:chOff x="657768" y="5823061"/>
              <a:chExt cx="978051" cy="648072"/>
            </a:xfrm>
          </p:grpSpPr>
          <p:sp>
            <p:nvSpPr>
              <p:cNvPr id="125" name="คิวบ์ 124"/>
              <p:cNvSpPr/>
              <p:nvPr/>
            </p:nvSpPr>
            <p:spPr>
              <a:xfrm>
                <a:off x="657768" y="5823061"/>
                <a:ext cx="978051" cy="64807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26" name="Group 349"/>
              <p:cNvGrpSpPr>
                <a:grpSpLocks/>
              </p:cNvGrpSpPr>
              <p:nvPr/>
            </p:nvGrpSpPr>
            <p:grpSpPr bwMode="auto">
              <a:xfrm>
                <a:off x="763168" y="6016677"/>
                <a:ext cx="198596" cy="377732"/>
                <a:chOff x="14669" y="11174"/>
                <a:chExt cx="1440" cy="3766"/>
              </a:xfrm>
            </p:grpSpPr>
            <p:sp>
              <p:nvSpPr>
                <p:cNvPr id="135" name="Rounded Rectangle 350"/>
                <p:cNvSpPr>
                  <a:spLocks noChangeArrowheads="1"/>
                </p:cNvSpPr>
                <p:nvPr/>
              </p:nvSpPr>
              <p:spPr bwMode="auto">
                <a:xfrm>
                  <a:off x="14669" y="12060"/>
                  <a:ext cx="1441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36" name="Rounded Rectangle 351"/>
                <p:cNvSpPr>
                  <a:spLocks noChangeArrowheads="1"/>
                </p:cNvSpPr>
                <p:nvPr/>
              </p:nvSpPr>
              <p:spPr bwMode="auto">
                <a:xfrm>
                  <a:off x="15056" y="1160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37" name="Rounded Rectangle 352"/>
                <p:cNvSpPr>
                  <a:spLocks noChangeArrowheads="1"/>
                </p:cNvSpPr>
                <p:nvPr/>
              </p:nvSpPr>
              <p:spPr bwMode="auto">
                <a:xfrm>
                  <a:off x="14669" y="11174"/>
                  <a:ext cx="1441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27" name="Group 353"/>
              <p:cNvGrpSpPr>
                <a:grpSpLocks/>
              </p:cNvGrpSpPr>
              <p:nvPr/>
            </p:nvGrpSpPr>
            <p:grpSpPr bwMode="auto">
              <a:xfrm>
                <a:off x="1002191" y="6022746"/>
                <a:ext cx="198596" cy="377732"/>
                <a:chOff x="16153" y="11212"/>
                <a:chExt cx="1440" cy="3766"/>
              </a:xfrm>
            </p:grpSpPr>
            <p:sp>
              <p:nvSpPr>
                <p:cNvPr id="132" name="Rounded Rectangle 354"/>
                <p:cNvSpPr>
                  <a:spLocks noChangeArrowheads="1"/>
                </p:cNvSpPr>
                <p:nvPr/>
              </p:nvSpPr>
              <p:spPr bwMode="auto">
                <a:xfrm>
                  <a:off x="16153" y="12097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33" name="Rounded Rectangle 355"/>
                <p:cNvSpPr>
                  <a:spLocks noChangeArrowheads="1"/>
                </p:cNvSpPr>
                <p:nvPr/>
              </p:nvSpPr>
              <p:spPr bwMode="auto">
                <a:xfrm>
                  <a:off x="16540" y="11640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34" name="Rounded Rectangle 356"/>
                <p:cNvSpPr>
                  <a:spLocks noChangeArrowheads="1"/>
                </p:cNvSpPr>
                <p:nvPr/>
              </p:nvSpPr>
              <p:spPr bwMode="auto">
                <a:xfrm>
                  <a:off x="16153" y="11212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28" name="Group 357"/>
              <p:cNvGrpSpPr>
                <a:grpSpLocks/>
              </p:cNvGrpSpPr>
              <p:nvPr/>
            </p:nvGrpSpPr>
            <p:grpSpPr bwMode="auto">
              <a:xfrm>
                <a:off x="1236705" y="6022746"/>
                <a:ext cx="198596" cy="377732"/>
                <a:chOff x="17609" y="11212"/>
                <a:chExt cx="1440" cy="3766"/>
              </a:xfrm>
            </p:grpSpPr>
            <p:sp>
              <p:nvSpPr>
                <p:cNvPr id="129" name="Rounded Rectangle 358"/>
                <p:cNvSpPr>
                  <a:spLocks noChangeArrowheads="1"/>
                </p:cNvSpPr>
                <p:nvPr/>
              </p:nvSpPr>
              <p:spPr bwMode="auto">
                <a:xfrm>
                  <a:off x="17609" y="12097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30" name="Rounded Rectangle 359"/>
                <p:cNvSpPr>
                  <a:spLocks noChangeArrowheads="1"/>
                </p:cNvSpPr>
                <p:nvPr/>
              </p:nvSpPr>
              <p:spPr bwMode="auto">
                <a:xfrm>
                  <a:off x="17996" y="11640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31" name="Rounded Rectangle 360"/>
                <p:cNvSpPr>
                  <a:spLocks noChangeArrowheads="1"/>
                </p:cNvSpPr>
                <p:nvPr/>
              </p:nvSpPr>
              <p:spPr bwMode="auto">
                <a:xfrm>
                  <a:off x="17609" y="11212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</p:grpSp>
      <p:sp>
        <p:nvSpPr>
          <p:cNvPr id="305" name="Right Arrow 305"/>
          <p:cNvSpPr>
            <a:spLocks noChangeArrowheads="1"/>
          </p:cNvSpPr>
          <p:nvPr/>
        </p:nvSpPr>
        <p:spPr bwMode="auto">
          <a:xfrm>
            <a:off x="4330519" y="3205983"/>
            <a:ext cx="1468447" cy="13574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รวบรวม</a:t>
            </a:r>
            <a:endParaRPr kumimoji="0" lang="th-TH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21" t="22355" r="27079" b="9568"/>
          <a:stretch/>
        </p:blipFill>
        <p:spPr bwMode="auto">
          <a:xfrm>
            <a:off x="-197543" y="285728"/>
            <a:ext cx="7978525" cy="65531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3571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แบบเก็บรวบรวม </a:t>
            </a:r>
            <a:r>
              <a:rPr lang="en-US" sz="32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trivalent </a:t>
            </a:r>
            <a:r>
              <a:rPr lang="en-US" sz="32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OPV</a:t>
            </a:r>
            <a:r>
              <a:rPr lang="th-TH" sz="32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 ส่ง</a:t>
            </a:r>
            <a:r>
              <a:rPr lang="th-TH" sz="32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คลังวัคซีนโรงพยาบาลอำเภอ</a:t>
            </a:r>
            <a:endParaRPr lang="th-TH" sz="3200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1508" name="Text Box 20"/>
          <p:cNvSpPr txBox="1">
            <a:spLocks/>
          </p:cNvSpPr>
          <p:nvPr/>
        </p:nvSpPr>
        <p:spPr bwMode="auto">
          <a:xfrm>
            <a:off x="7429520" y="548680"/>
            <a:ext cx="1714480" cy="10823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แบบ ผ.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1 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ea typeface="Angsana New" pitchFamily="18" charset="-34"/>
              <a:cs typeface="BrowalliaUPC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(76 จังหวัด)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5" name="วงเล็บปีกกาขวา 4"/>
          <p:cNvSpPr/>
          <p:nvPr/>
        </p:nvSpPr>
        <p:spPr>
          <a:xfrm>
            <a:off x="7380312" y="1844824"/>
            <a:ext cx="690424" cy="475252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6" name="Text Box 20"/>
          <p:cNvSpPr txBox="1">
            <a:spLocks/>
          </p:cNvSpPr>
          <p:nvPr/>
        </p:nvSpPr>
        <p:spPr bwMode="auto">
          <a:xfrm>
            <a:off x="7973151" y="3313147"/>
            <a:ext cx="1094948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คลังรพ.ลงข้อมูล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9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24"/>
          <p:cNvSpPr txBox="1">
            <a:spLocks noChangeArrowheads="1"/>
          </p:cNvSpPr>
          <p:nvPr/>
        </p:nvSpPr>
        <p:spPr bwMode="auto">
          <a:xfrm>
            <a:off x="3585745" y="5301208"/>
            <a:ext cx="2066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smtClean="0"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 </a:t>
            </a:r>
            <a:r>
              <a:rPr lang="th-TH" altLang="en-US" sz="2000" b="1" dirty="0" smtClean="0"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แบบรวบรวม</a:t>
            </a:r>
            <a:r>
              <a:rPr lang="en-US" altLang="en-US" sz="2000" b="1" dirty="0" smtClean="0"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 </a:t>
            </a:r>
            <a:r>
              <a:rPr lang="en-US" altLang="en-US" sz="2000" b="1" dirty="0" err="1" smtClean="0"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tOPV</a:t>
            </a:r>
            <a:endParaRPr lang="en-US" altLang="en-US" sz="2000" b="1" dirty="0"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sp>
        <p:nvSpPr>
          <p:cNvPr id="69" name="สี่เหลี่ยมผืนผ้ามุมมน 68"/>
          <p:cNvSpPr/>
          <p:nvPr/>
        </p:nvSpPr>
        <p:spPr>
          <a:xfrm>
            <a:off x="6646142" y="1556793"/>
            <a:ext cx="2390354" cy="37444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49" name="สี่เหลี่ยมผืนผ้ามุมมน 2048"/>
          <p:cNvSpPr/>
          <p:nvPr/>
        </p:nvSpPr>
        <p:spPr>
          <a:xfrm>
            <a:off x="42205" y="1556792"/>
            <a:ext cx="2536079" cy="51077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47" y="67146"/>
            <a:ext cx="8229600" cy="1345630"/>
          </a:xfrm>
          <a:solidFill>
            <a:srgbClr val="CCFF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การส่งวัคซีนจากหน่วย</a:t>
            </a:r>
            <a:r>
              <a:rPr lang="th-TH" sz="48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บริการ   </a:t>
            </a:r>
            <a:br>
              <a:rPr lang="th-TH" sz="48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48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มา</a:t>
            </a:r>
            <a:r>
              <a:rPr lang="th-TH" sz="48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คลังวัคซีนโรงพยาบาล 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24601" y="3609280"/>
            <a:ext cx="2160240" cy="20162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BrowalliaUPC" pitchFamily="34" charset="-34"/>
                <a:cs typeface="BrowalliaUPC" pitchFamily="34" charset="-34"/>
              </a:rPr>
              <a:t>หน่วยบริการสังกัดในและนอกกระทรวงสาธารณสุข </a:t>
            </a:r>
          </a:p>
        </p:txBody>
      </p:sp>
      <p:grpSp>
        <p:nvGrpSpPr>
          <p:cNvPr id="7" name="กลุ่ม 6"/>
          <p:cNvGrpSpPr/>
          <p:nvPr/>
        </p:nvGrpSpPr>
        <p:grpSpPr>
          <a:xfrm>
            <a:off x="3658042" y="1556792"/>
            <a:ext cx="1933665" cy="1807687"/>
            <a:chOff x="2051720" y="2226696"/>
            <a:chExt cx="1106464" cy="1093578"/>
          </a:xfrm>
        </p:grpSpPr>
        <p:grpSp>
          <p:nvGrpSpPr>
            <p:cNvPr id="8" name="กลุ่ม 7"/>
            <p:cNvGrpSpPr/>
            <p:nvPr/>
          </p:nvGrpSpPr>
          <p:grpSpPr>
            <a:xfrm>
              <a:off x="2051720" y="2226696"/>
              <a:ext cx="1106464" cy="1093578"/>
              <a:chOff x="395536" y="2008795"/>
              <a:chExt cx="2306091" cy="3480957"/>
            </a:xfrm>
          </p:grpSpPr>
          <p:pic>
            <p:nvPicPr>
              <p:cNvPr id="10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634" t="9071" r="16568" b="11563"/>
              <a:stretch>
                <a:fillRect/>
              </a:stretch>
            </p:blipFill>
            <p:spPr bwMode="auto">
              <a:xfrm>
                <a:off x="395536" y="2008795"/>
                <a:ext cx="2306091" cy="3480957"/>
              </a:xfrm>
              <a:prstGeom prst="rect">
                <a:avLst/>
              </a:prstGeom>
              <a:noFill/>
            </p:spPr>
          </p:pic>
          <p:grpSp>
            <p:nvGrpSpPr>
              <p:cNvPr id="11" name="Group 376"/>
              <p:cNvGrpSpPr>
                <a:grpSpLocks/>
              </p:cNvGrpSpPr>
              <p:nvPr/>
            </p:nvGrpSpPr>
            <p:grpSpPr bwMode="auto">
              <a:xfrm>
                <a:off x="821843" y="4353406"/>
                <a:ext cx="583640" cy="758771"/>
                <a:chOff x="33338" y="18778"/>
                <a:chExt cx="14401" cy="13160"/>
              </a:xfrm>
            </p:grpSpPr>
            <p:sp>
              <p:nvSpPr>
                <p:cNvPr id="42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3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2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39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0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1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3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36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7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8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4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33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4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5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5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31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2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6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27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29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30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28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7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23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25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26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24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8" name="Group 649"/>
              <p:cNvGrpSpPr>
                <a:grpSpLocks/>
              </p:cNvGrpSpPr>
              <p:nvPr/>
            </p:nvGrpSpPr>
            <p:grpSpPr bwMode="auto">
              <a:xfrm>
                <a:off x="1845264" y="4504860"/>
                <a:ext cx="111946" cy="545386"/>
                <a:chOff x="43440" y="19991"/>
                <a:chExt cx="1440" cy="5709"/>
              </a:xfrm>
            </p:grpSpPr>
            <p:grpSp>
              <p:nvGrpSpPr>
                <p:cNvPr id="19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21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22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20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pic>
          <p:nvPicPr>
            <p:cNvPr id="9" name="Picture 251"/>
            <p:cNvPicPr/>
            <p:nvPr/>
          </p:nvPicPr>
          <p:blipFill rotWithShape="1">
            <a:blip r:embed="rId3" cstate="print"/>
            <a:srcRect l="40296" t="31640" r="25126" b="22512"/>
            <a:stretch/>
          </p:blipFill>
          <p:spPr bwMode="auto">
            <a:xfrm>
              <a:off x="2391616" y="2607132"/>
              <a:ext cx="282344" cy="308841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21" t="22355" r="27079" b="9568"/>
          <a:stretch/>
        </p:blipFill>
        <p:spPr bwMode="auto">
          <a:xfrm>
            <a:off x="3724567" y="3791477"/>
            <a:ext cx="1783537" cy="1464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G:\New folder\imagesCADPT4Z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68"/>
          <a:stretch/>
        </p:blipFill>
        <p:spPr bwMode="auto">
          <a:xfrm>
            <a:off x="6804248" y="1752744"/>
            <a:ext cx="2134936" cy="16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กลุ่ม 47"/>
          <p:cNvGrpSpPr/>
          <p:nvPr/>
        </p:nvGrpSpPr>
        <p:grpSpPr>
          <a:xfrm>
            <a:off x="165516" y="2152763"/>
            <a:ext cx="2219325" cy="1330325"/>
            <a:chOff x="165516" y="2152763"/>
            <a:chExt cx="2219325" cy="1330325"/>
          </a:xfrm>
        </p:grpSpPr>
        <p:pic>
          <p:nvPicPr>
            <p:cNvPr id="49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16" y="2152763"/>
              <a:ext cx="2219325" cy="133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กากบาท 46"/>
            <p:cNvSpPr/>
            <p:nvPr/>
          </p:nvSpPr>
          <p:spPr>
            <a:xfrm>
              <a:off x="1275178" y="2374291"/>
              <a:ext cx="279438" cy="241790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33020" y="5781972"/>
            <a:ext cx="24843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sz="2400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รพ.สต</a:t>
            </a:r>
            <a:r>
              <a:rPr lang="en-US" altLang="en-US" sz="2400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./ PCU/ </a:t>
            </a:r>
            <a:r>
              <a:rPr lang="th-TH" altLang="en-US" sz="2400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ศูนย์บริการ</a:t>
            </a:r>
            <a:r>
              <a:rPr lang="th-TH" altLang="en-US" sz="2400" b="1" dirty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สาธารณสุข</a:t>
            </a:r>
            <a:r>
              <a:rPr lang="en-US" altLang="en-US" sz="2400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 </a:t>
            </a:r>
            <a:endParaRPr lang="en-US" altLang="en-US" sz="2400" b="1" dirty="0">
              <a:solidFill>
                <a:srgbClr val="333399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sp>
        <p:nvSpPr>
          <p:cNvPr id="45" name="วงรี 44"/>
          <p:cNvSpPr/>
          <p:nvPr/>
        </p:nvSpPr>
        <p:spPr>
          <a:xfrm>
            <a:off x="6782322" y="3625605"/>
            <a:ext cx="2153582" cy="1408676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รพ.</a:t>
            </a:r>
            <a:r>
              <a:rPr lang="th-TH" sz="4400" b="1" dirty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อำเภอ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2310808" y="2060848"/>
            <a:ext cx="1757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sz="2400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รวบรวม</a:t>
            </a:r>
            <a:endParaRPr lang="en-US" altLang="en-US" sz="2400" b="1" dirty="0">
              <a:solidFill>
                <a:srgbClr val="333399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sp>
        <p:nvSpPr>
          <p:cNvPr id="58" name="ลูกศรขวา 57"/>
          <p:cNvSpPr/>
          <p:nvPr/>
        </p:nvSpPr>
        <p:spPr>
          <a:xfrm>
            <a:off x="2771800" y="3861048"/>
            <a:ext cx="868843" cy="393335"/>
          </a:xfrm>
          <a:prstGeom prst="rightArrow">
            <a:avLst>
              <a:gd name="adj1" fmla="val 54125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2639733" y="4293096"/>
            <a:ext cx="1140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sz="2400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บันทึก</a:t>
            </a:r>
            <a:endParaRPr lang="en-US" altLang="en-US" sz="2400" b="1" dirty="0">
              <a:solidFill>
                <a:srgbClr val="333399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grpSp>
        <p:nvGrpSpPr>
          <p:cNvPr id="61" name="กลุ่ม 60"/>
          <p:cNvGrpSpPr/>
          <p:nvPr/>
        </p:nvGrpSpPr>
        <p:grpSpPr>
          <a:xfrm>
            <a:off x="5292080" y="2594573"/>
            <a:ext cx="1419622" cy="1266475"/>
            <a:chOff x="5272912" y="3063468"/>
            <a:chExt cx="1419622" cy="1266475"/>
          </a:xfrm>
        </p:grpSpPr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5272912" y="3063468"/>
              <a:ext cx="14196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th-TH" altLang="en-US" sz="3200" b="1" dirty="0" smtClean="0">
                  <a:solidFill>
                    <a:srgbClr val="333399"/>
                  </a:solidFill>
                  <a:latin typeface="EucrosiaUPC" pitchFamily="18" charset="-34"/>
                  <a:ea typeface="Arial Unicode MS" pitchFamily="34" charset="-128"/>
                  <a:cs typeface="EucrosiaUPC" pitchFamily="18" charset="-34"/>
                </a:rPr>
                <a:t>นำส่ง</a:t>
              </a:r>
              <a:endParaRPr lang="en-US" altLang="en-US" sz="3200" b="1" dirty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endParaRPr>
            </a:p>
          </p:txBody>
        </p:sp>
        <p:sp>
          <p:nvSpPr>
            <p:cNvPr id="60" name="ลูกศรขวา 59"/>
            <p:cNvSpPr/>
            <p:nvPr/>
          </p:nvSpPr>
          <p:spPr>
            <a:xfrm>
              <a:off x="5638292" y="3666886"/>
              <a:ext cx="918063" cy="663057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4" name="ลูกศรขวา 63"/>
          <p:cNvSpPr/>
          <p:nvPr/>
        </p:nvSpPr>
        <p:spPr>
          <a:xfrm>
            <a:off x="2771800" y="2461670"/>
            <a:ext cx="827897" cy="393335"/>
          </a:xfrm>
          <a:prstGeom prst="rightArrow">
            <a:avLst>
              <a:gd name="adj1" fmla="val 6127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48" name="กลุ่ม 2047"/>
          <p:cNvGrpSpPr/>
          <p:nvPr/>
        </p:nvGrpSpPr>
        <p:grpSpPr>
          <a:xfrm>
            <a:off x="5414239" y="5432027"/>
            <a:ext cx="3463530" cy="1232496"/>
            <a:chOff x="4099801" y="5342904"/>
            <a:chExt cx="3463530" cy="1232496"/>
          </a:xfrm>
        </p:grpSpPr>
        <p:sp>
          <p:nvSpPr>
            <p:cNvPr id="63" name="ม้วนกระดาษแนวนอน 62"/>
            <p:cNvSpPr/>
            <p:nvPr/>
          </p:nvSpPr>
          <p:spPr>
            <a:xfrm>
              <a:off x="4099801" y="5342904"/>
              <a:ext cx="3440706" cy="1232496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สี่เหลี่ยมผืนผ้า 61"/>
            <p:cNvSpPr/>
            <p:nvPr/>
          </p:nvSpPr>
          <p:spPr>
            <a:xfrm>
              <a:off x="4207925" y="5697542"/>
              <a:ext cx="33554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i="1" dirty="0">
                  <a:latin typeface="BrowalliaUPC" pitchFamily="34" charset="-34"/>
                  <a:cs typeface="BrowalliaUPC" pitchFamily="34" charset="-34"/>
                </a:rPr>
                <a:t>ภายใน</a:t>
              </a:r>
              <a:r>
                <a:rPr lang="th-TH" b="1" i="1" dirty="0" smtClean="0">
                  <a:latin typeface="BrowalliaUPC" pitchFamily="34" charset="-34"/>
                  <a:cs typeface="BrowalliaUPC" pitchFamily="34" charset="-34"/>
                </a:rPr>
                <a:t>วันที่ 25 </a:t>
              </a:r>
              <a:r>
                <a:rPr lang="th-TH" b="1" i="1" dirty="0">
                  <a:latin typeface="BrowalliaUPC" pitchFamily="34" charset="-34"/>
                  <a:cs typeface="BrowalliaUPC" pitchFamily="34" charset="-34"/>
                </a:rPr>
                <a:t>เมษายน 2559</a:t>
              </a:r>
              <a:endParaRPr lang="en-US" b="1" dirty="0">
                <a:latin typeface="BrowalliaUPC" pitchFamily="34" charset="-34"/>
                <a:cs typeface="BrowalliaUPC" pitchFamily="34" charset="-34"/>
              </a:endParaRPr>
            </a:p>
          </p:txBody>
        </p:sp>
      </p:grpSp>
      <p:sp>
        <p:nvSpPr>
          <p:cNvPr id="70" name="Text Box 24"/>
          <p:cNvSpPr txBox="1">
            <a:spLocks noChangeArrowheads="1"/>
          </p:cNvSpPr>
          <p:nvPr/>
        </p:nvSpPr>
        <p:spPr bwMode="auto">
          <a:xfrm>
            <a:off x="4015501" y="3252255"/>
            <a:ext cx="1049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tOPV</a:t>
            </a:r>
            <a:endParaRPr lang="en-US" altLang="en-US" sz="2400" b="1" dirty="0"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  <a:solidFill>
            <a:srgbClr val="CCFFF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 indent="-742950" algn="ctr"/>
            <a:r>
              <a:rPr lang="th-TH" sz="36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การรับวัคซีนจากหน่วยบริการ</a:t>
            </a:r>
            <a:br>
              <a:rPr lang="th-TH" sz="36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sz="36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เพื่อส่งไปยังสำนักงานสาธารณสุขจังหวัด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40768"/>
            <a:ext cx="8715436" cy="521497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บทบาทหน้าที่</a:t>
            </a:r>
          </a:p>
          <a:p>
            <a:pPr marL="449263" lvl="2" indent="0">
              <a:buNone/>
            </a:pPr>
            <a:r>
              <a:rPr lang="th-TH" sz="3200" b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เภสัช</a:t>
            </a:r>
            <a:r>
              <a:rPr lang="th-TH" sz="3200" b="1" dirty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กรที่เป็นผู้รับผิดชอบคลัง</a:t>
            </a:r>
            <a:r>
              <a:rPr lang="th-TH" sz="3200" b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วัคซีนโรงพยาบาลและ</a:t>
            </a:r>
            <a:r>
              <a:rPr lang="th-TH" sz="3200" b="1" dirty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เป็นคณะกรรมการขับเคลื่อนการเก็บกลับและทำลาย </a:t>
            </a:r>
            <a:r>
              <a:rPr lang="en-US" sz="3200" b="1" dirty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trivalent OPV</a:t>
            </a:r>
            <a:r>
              <a:rPr lang="th-TH" sz="3200" b="1" dirty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endParaRPr lang="th-TH" sz="3200" b="1" dirty="0" smtClean="0">
              <a:solidFill>
                <a:srgbClr val="000099"/>
              </a:solidFill>
              <a:latin typeface="BrowalliaUPC" pitchFamily="34" charset="-34"/>
              <a:cs typeface="BrowalliaUPC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ขั้นตอนการดำเนินงาน</a:t>
            </a:r>
            <a:endParaRPr lang="en-US" sz="3600" b="1" dirty="0" smtClean="0">
              <a:latin typeface="BrowalliaUPC" pitchFamily="34" charset="-34"/>
              <a:cs typeface="BrowalliaUPC" pitchFamily="34" charset="-34"/>
            </a:endParaRPr>
          </a:p>
          <a:p>
            <a:pPr marL="809625" lvl="1" indent="-409575">
              <a:buFont typeface="+mj-lt"/>
              <a:buAutoNum type="arabicParenR"/>
            </a:pP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ตรวจสอบความครบถ้วนถูกต้อง พร้อมลงนามการตรวจรับ      ในแบบเก็บรวบรวม </a:t>
            </a:r>
            <a:r>
              <a:rPr lang="en-US" sz="3200" b="1" dirty="0" smtClean="0">
                <a:latin typeface="BrowalliaUPC" pitchFamily="34" charset="-34"/>
                <a:cs typeface="BrowalliaUPC" pitchFamily="34" charset="-34"/>
              </a:rPr>
              <a:t>trivalent OPV  </a:t>
            </a:r>
            <a:endParaRPr lang="th-TH" sz="3200" b="1" dirty="0" smtClean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pPr marL="719138" lvl="1" indent="-319088">
              <a:buFont typeface="+mj-lt"/>
              <a:buAutoNum type="arabicParenR"/>
            </a:pP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นำส่ง</a:t>
            </a: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วัคซีนพร้อมทั้งแบบเก็บรวบรวม </a:t>
            </a:r>
            <a:r>
              <a:rPr lang="en-US" sz="3200" b="1" dirty="0">
                <a:latin typeface="BrowalliaUPC" pitchFamily="34" charset="-34"/>
                <a:cs typeface="BrowalliaUPC" pitchFamily="34" charset="-34"/>
              </a:rPr>
              <a:t>trivalent OPV 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ไป</a:t>
            </a: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ยังสำนักงานสาธารณสุขจังหวัดเพื่อทำลายวัคซีน 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                      </a:t>
            </a:r>
            <a:r>
              <a:rPr lang="th-TH" sz="3200" b="1" i="1" dirty="0" smtClean="0">
                <a:latin typeface="BrowalliaUPC" pitchFamily="34" charset="-34"/>
                <a:cs typeface="BrowalliaUPC" pitchFamily="34" charset="-34"/>
              </a:rPr>
              <a:t>ภายในวันที่26 </a:t>
            </a:r>
            <a:r>
              <a:rPr lang="th-TH" sz="3200" b="1" i="1" dirty="0">
                <a:latin typeface="BrowalliaUPC" pitchFamily="34" charset="-34"/>
                <a:cs typeface="BrowalliaUPC" pitchFamily="34" charset="-34"/>
              </a:rPr>
              <a:t>เมษายน </a:t>
            </a:r>
            <a:r>
              <a:rPr lang="th-TH" sz="3200" b="1" i="1" dirty="0" smtClean="0">
                <a:latin typeface="BrowalliaUPC" pitchFamily="34" charset="-34"/>
                <a:cs typeface="BrowalliaUPC" pitchFamily="34" charset="-34"/>
              </a:rPr>
              <a:t>2559</a:t>
            </a:r>
            <a:endParaRPr lang="en-US" sz="3200" b="1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" name="ปุ่มปฏิบัติการ: ไปข้างหน้าหรือถัดไป 3">
            <a:hlinkClick r:id="" action="ppaction://hlinkshowjump?jump=nextslide" highlightClick="1"/>
          </p:cNvPr>
          <p:cNvSpPr/>
          <p:nvPr/>
        </p:nvSpPr>
        <p:spPr>
          <a:xfrm>
            <a:off x="5426865" y="4269025"/>
            <a:ext cx="720080" cy="504056"/>
          </a:xfrm>
          <a:prstGeom prst="actionButtonForwardNex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ปุ่มปฏิบัติการ: ไปข้างหน้าหรือถัดไป 5">
            <a:hlinkClick r:id="rId2" action="ppaction://hlinksldjump" highlightClick="1"/>
          </p:cNvPr>
          <p:cNvSpPr/>
          <p:nvPr/>
        </p:nvSpPr>
        <p:spPr>
          <a:xfrm>
            <a:off x="4804008" y="5877272"/>
            <a:ext cx="720080" cy="504056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275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25635" t="30273" r="25293" b="17969"/>
          <a:stretch>
            <a:fillRect/>
          </a:stretch>
        </p:blipFill>
        <p:spPr bwMode="auto">
          <a:xfrm>
            <a:off x="214282" y="695164"/>
            <a:ext cx="7429552" cy="58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71414"/>
            <a:ext cx="9144000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</a:rPr>
              <a:t>แบบเก็บรวบรวม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</a:rPr>
              <a:t>trivalent OPV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</a:rPr>
              <a:t> ส่งคลังวัคซีนโรงพยาบาลอำเภอ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5" name="Text Box 20"/>
          <p:cNvSpPr txBox="1">
            <a:spLocks/>
          </p:cNvSpPr>
          <p:nvPr/>
        </p:nvSpPr>
        <p:spPr bwMode="auto">
          <a:xfrm>
            <a:off x="7643866" y="714356"/>
            <a:ext cx="1571604" cy="10823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แบบ ผ.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1 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ea typeface="Angsana New" pitchFamily="18" charset="-34"/>
              <a:cs typeface="BrowalliaUPC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(76 จังหวัด)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6" name="วงเล็บปีกกาขวา 5"/>
          <p:cNvSpPr/>
          <p:nvPr/>
        </p:nvSpPr>
        <p:spPr>
          <a:xfrm>
            <a:off x="7337960" y="1817821"/>
            <a:ext cx="690424" cy="432048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7" name="Text Box 20"/>
          <p:cNvSpPr txBox="1">
            <a:spLocks/>
          </p:cNvSpPr>
          <p:nvPr/>
        </p:nvSpPr>
        <p:spPr bwMode="auto">
          <a:xfrm>
            <a:off x="7973151" y="3501008"/>
            <a:ext cx="109494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คลังรพ.ตรวจรับ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หน้ายิ้ม 1">
            <a:hlinkClick r:id="rId3" action="ppaction://hlinksldjump"/>
          </p:cNvPr>
          <p:cNvSpPr/>
          <p:nvPr/>
        </p:nvSpPr>
        <p:spPr>
          <a:xfrm>
            <a:off x="7982822" y="5766179"/>
            <a:ext cx="895699" cy="839016"/>
          </a:xfrm>
          <a:prstGeom prst="smileyFac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72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9" name="Rectangle 109"/>
          <p:cNvSpPr>
            <a:spLocks noChangeArrowheads="1"/>
          </p:cNvSpPr>
          <p:nvPr/>
        </p:nvSpPr>
        <p:spPr bwMode="auto">
          <a:xfrm>
            <a:off x="-36512" y="17329"/>
            <a:ext cx="9180512" cy="1323439"/>
          </a:xfrm>
          <a:prstGeom prst="rect">
            <a:avLst/>
          </a:prstGeom>
          <a:solidFill>
            <a:srgbClr val="CCFFFF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การส่งวัคซีนจากโรงพยาบาลอำเภอ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ไปยังสำนักงานสาธารณสุขจังหวัด</a:t>
            </a:r>
            <a:endParaRPr kumimoji="0" lang="th-TH" sz="6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12" name="กลุ่ม 11"/>
          <p:cNvGrpSpPr/>
          <p:nvPr/>
        </p:nvGrpSpPr>
        <p:grpSpPr>
          <a:xfrm>
            <a:off x="179512" y="2644111"/>
            <a:ext cx="4040485" cy="4001096"/>
            <a:chOff x="107504" y="1628800"/>
            <a:chExt cx="4707074" cy="4974652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107504" y="1628800"/>
              <a:ext cx="4491255" cy="497465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6" name="กลุ่ม 5"/>
            <p:cNvGrpSpPr/>
            <p:nvPr/>
          </p:nvGrpSpPr>
          <p:grpSpPr>
            <a:xfrm>
              <a:off x="605962" y="3975160"/>
              <a:ext cx="1750255" cy="2501059"/>
              <a:chOff x="5120476" y="1428736"/>
              <a:chExt cx="3666366" cy="4452771"/>
            </a:xfrm>
          </p:grpSpPr>
          <p:pic>
            <p:nvPicPr>
              <p:cNvPr id="13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634" t="9071" r="16568" b="11563"/>
              <a:stretch>
                <a:fillRect/>
              </a:stretch>
            </p:blipFill>
            <p:spPr bwMode="auto">
              <a:xfrm>
                <a:off x="5120476" y="1428736"/>
                <a:ext cx="3666366" cy="4452771"/>
              </a:xfrm>
              <a:prstGeom prst="rect">
                <a:avLst/>
              </a:prstGeom>
              <a:noFill/>
            </p:spPr>
          </p:pic>
          <p:grpSp>
            <p:nvGrpSpPr>
              <p:cNvPr id="376" name="Group 376"/>
              <p:cNvGrpSpPr>
                <a:grpSpLocks/>
              </p:cNvGrpSpPr>
              <p:nvPr/>
            </p:nvGrpSpPr>
            <p:grpSpPr bwMode="auto">
              <a:xfrm>
                <a:off x="5798245" y="4427916"/>
                <a:ext cx="927907" cy="970605"/>
                <a:chOff x="33338" y="18778"/>
                <a:chExt cx="14401" cy="13160"/>
              </a:xfrm>
            </p:grpSpPr>
            <p:sp>
              <p:nvSpPr>
                <p:cNvPr id="377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23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24" name="Group 624"/>
              <p:cNvGrpSpPr>
                <a:grpSpLocks/>
              </p:cNvGrpSpPr>
              <p:nvPr/>
            </p:nvGrpSpPr>
            <p:grpSpPr bwMode="auto">
              <a:xfrm>
                <a:off x="5904710" y="4918090"/>
                <a:ext cx="198596" cy="377732"/>
                <a:chOff x="33999" y="21847"/>
                <a:chExt cx="1440" cy="3766"/>
              </a:xfrm>
            </p:grpSpPr>
            <p:sp>
              <p:nvSpPr>
                <p:cNvPr id="625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26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27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28" name="Group 628"/>
              <p:cNvGrpSpPr>
                <a:grpSpLocks/>
              </p:cNvGrpSpPr>
              <p:nvPr/>
            </p:nvGrpSpPr>
            <p:grpSpPr bwMode="auto">
              <a:xfrm>
                <a:off x="6143734" y="4924159"/>
                <a:ext cx="198596" cy="377732"/>
                <a:chOff x="35483" y="21885"/>
                <a:chExt cx="1440" cy="3766"/>
              </a:xfrm>
            </p:grpSpPr>
            <p:sp>
              <p:nvSpPr>
                <p:cNvPr id="629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30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31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32" name="Group 632"/>
              <p:cNvGrpSpPr>
                <a:grpSpLocks/>
              </p:cNvGrpSpPr>
              <p:nvPr/>
            </p:nvGrpSpPr>
            <p:grpSpPr bwMode="auto">
              <a:xfrm>
                <a:off x="6378247" y="4924159"/>
                <a:ext cx="198434" cy="377732"/>
                <a:chOff x="36939" y="21885"/>
                <a:chExt cx="1440" cy="3766"/>
              </a:xfrm>
            </p:grpSpPr>
            <p:sp>
              <p:nvSpPr>
                <p:cNvPr id="633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34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35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24" name="กลุ่ม 123"/>
              <p:cNvGrpSpPr/>
              <p:nvPr/>
            </p:nvGrpSpPr>
            <p:grpSpPr>
              <a:xfrm>
                <a:off x="6864437" y="4515038"/>
                <a:ext cx="1328915" cy="864078"/>
                <a:chOff x="657768" y="5881507"/>
                <a:chExt cx="978051" cy="648072"/>
              </a:xfrm>
            </p:grpSpPr>
            <p:sp>
              <p:nvSpPr>
                <p:cNvPr id="125" name="คิวบ์ 124"/>
                <p:cNvSpPr/>
                <p:nvPr/>
              </p:nvSpPr>
              <p:spPr>
                <a:xfrm>
                  <a:off x="657768" y="5881507"/>
                  <a:ext cx="978051" cy="648072"/>
                </a:xfrm>
                <a:prstGeom prst="cub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26" name="Group 349"/>
                <p:cNvGrpSpPr>
                  <a:grpSpLocks/>
                </p:cNvGrpSpPr>
                <p:nvPr/>
              </p:nvGrpSpPr>
              <p:grpSpPr bwMode="auto">
                <a:xfrm>
                  <a:off x="763168" y="6016677"/>
                  <a:ext cx="198596" cy="377732"/>
                  <a:chOff x="14669" y="11174"/>
                  <a:chExt cx="1440" cy="3766"/>
                </a:xfrm>
              </p:grpSpPr>
              <p:sp>
                <p:nvSpPr>
                  <p:cNvPr id="135" name="Rounded 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14669" y="12060"/>
                    <a:ext cx="1441" cy="288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36" name="Rounded 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15056" y="11603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37" name="Rounded Rectangle 352"/>
                  <p:cNvSpPr>
                    <a:spLocks noChangeArrowheads="1"/>
                  </p:cNvSpPr>
                  <p:nvPr/>
                </p:nvSpPr>
                <p:spPr bwMode="auto">
                  <a:xfrm>
                    <a:off x="14669" y="11174"/>
                    <a:ext cx="1441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127" name="Group 353"/>
                <p:cNvGrpSpPr>
                  <a:grpSpLocks/>
                </p:cNvGrpSpPr>
                <p:nvPr/>
              </p:nvGrpSpPr>
              <p:grpSpPr bwMode="auto">
                <a:xfrm>
                  <a:off x="1002191" y="6022746"/>
                  <a:ext cx="198596" cy="377732"/>
                  <a:chOff x="16153" y="11212"/>
                  <a:chExt cx="1440" cy="3766"/>
                </a:xfrm>
              </p:grpSpPr>
              <p:sp>
                <p:nvSpPr>
                  <p:cNvPr id="132" name="Rounded Rectangle 354"/>
                  <p:cNvSpPr>
                    <a:spLocks noChangeArrowheads="1"/>
                  </p:cNvSpPr>
                  <p:nvPr/>
                </p:nvSpPr>
                <p:spPr bwMode="auto">
                  <a:xfrm>
                    <a:off x="16153" y="12097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33" name="Rounded 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16540" y="11640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34" name="Rounded 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16153" y="11212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128" name="Group 357"/>
                <p:cNvGrpSpPr>
                  <a:grpSpLocks/>
                </p:cNvGrpSpPr>
                <p:nvPr/>
              </p:nvGrpSpPr>
              <p:grpSpPr bwMode="auto">
                <a:xfrm>
                  <a:off x="1236705" y="6022746"/>
                  <a:ext cx="198596" cy="377732"/>
                  <a:chOff x="17609" y="11212"/>
                  <a:chExt cx="1440" cy="3766"/>
                </a:xfrm>
              </p:grpSpPr>
              <p:sp>
                <p:nvSpPr>
                  <p:cNvPr id="129" name="Rounded 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17609" y="12097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30" name="Rounded Rectangle 359"/>
                  <p:cNvSpPr>
                    <a:spLocks noChangeArrowheads="1"/>
                  </p:cNvSpPr>
                  <p:nvPr/>
                </p:nvSpPr>
                <p:spPr bwMode="auto">
                  <a:xfrm>
                    <a:off x="17996" y="11640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31" name="Rounded Rectangle 360"/>
                  <p:cNvSpPr>
                    <a:spLocks noChangeArrowheads="1"/>
                  </p:cNvSpPr>
                  <p:nvPr/>
                </p:nvSpPr>
                <p:spPr bwMode="auto">
                  <a:xfrm>
                    <a:off x="17609" y="11212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</p:grpSp>
        </p:grpSp>
        <p:grpSp>
          <p:nvGrpSpPr>
            <p:cNvPr id="7" name="กลุ่ม 6"/>
            <p:cNvGrpSpPr/>
            <p:nvPr/>
          </p:nvGrpSpPr>
          <p:grpSpPr>
            <a:xfrm>
              <a:off x="179512" y="2276872"/>
              <a:ext cx="1352333" cy="1680040"/>
              <a:chOff x="395536" y="2008795"/>
              <a:chExt cx="2306091" cy="3480957"/>
            </a:xfrm>
          </p:grpSpPr>
          <p:pic>
            <p:nvPicPr>
              <p:cNvPr id="82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634" t="9071" r="16568" b="11563"/>
              <a:stretch>
                <a:fillRect/>
              </a:stretch>
            </p:blipFill>
            <p:spPr bwMode="auto">
              <a:xfrm>
                <a:off x="395536" y="2008795"/>
                <a:ext cx="2306091" cy="3480957"/>
              </a:xfrm>
              <a:prstGeom prst="rect">
                <a:avLst/>
              </a:prstGeom>
              <a:noFill/>
            </p:spPr>
          </p:pic>
          <p:grpSp>
            <p:nvGrpSpPr>
              <p:cNvPr id="105" name="Group 376"/>
              <p:cNvGrpSpPr>
                <a:grpSpLocks/>
              </p:cNvGrpSpPr>
              <p:nvPr/>
            </p:nvGrpSpPr>
            <p:grpSpPr bwMode="auto">
              <a:xfrm>
                <a:off x="821843" y="4353406"/>
                <a:ext cx="583640" cy="758771"/>
                <a:chOff x="33338" y="18778"/>
                <a:chExt cx="14401" cy="13160"/>
              </a:xfrm>
            </p:grpSpPr>
            <p:sp>
              <p:nvSpPr>
                <p:cNvPr id="162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63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06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159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60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61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07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156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57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58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08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153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54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55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09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151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52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10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147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149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50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148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23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143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145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46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144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38" name="Group 649"/>
              <p:cNvGrpSpPr>
                <a:grpSpLocks/>
              </p:cNvGrpSpPr>
              <p:nvPr/>
            </p:nvGrpSpPr>
            <p:grpSpPr bwMode="auto">
              <a:xfrm>
                <a:off x="1845264" y="4504860"/>
                <a:ext cx="111946" cy="545386"/>
                <a:chOff x="43440" y="19991"/>
                <a:chExt cx="1440" cy="5709"/>
              </a:xfrm>
            </p:grpSpPr>
            <p:grpSp>
              <p:nvGrpSpPr>
                <p:cNvPr id="139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141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42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140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grpSp>
          <p:nvGrpSpPr>
            <p:cNvPr id="219" name="กลุ่ม 218"/>
            <p:cNvGrpSpPr/>
            <p:nvPr/>
          </p:nvGrpSpPr>
          <p:grpSpPr>
            <a:xfrm>
              <a:off x="1484117" y="2528037"/>
              <a:ext cx="1287684" cy="1365063"/>
              <a:chOff x="395536" y="2008795"/>
              <a:chExt cx="2306091" cy="3480957"/>
            </a:xfrm>
          </p:grpSpPr>
          <p:pic>
            <p:nvPicPr>
              <p:cNvPr id="220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634" t="9071" r="16568" b="11563"/>
              <a:stretch>
                <a:fillRect/>
              </a:stretch>
            </p:blipFill>
            <p:spPr bwMode="auto">
              <a:xfrm>
                <a:off x="395536" y="2008795"/>
                <a:ext cx="2306091" cy="3480957"/>
              </a:xfrm>
              <a:prstGeom prst="rect">
                <a:avLst/>
              </a:prstGeom>
              <a:noFill/>
            </p:spPr>
          </p:pic>
          <p:grpSp>
            <p:nvGrpSpPr>
              <p:cNvPr id="222" name="Group 376"/>
              <p:cNvGrpSpPr>
                <a:grpSpLocks/>
              </p:cNvGrpSpPr>
              <p:nvPr/>
            </p:nvGrpSpPr>
            <p:grpSpPr bwMode="auto">
              <a:xfrm>
                <a:off x="821843" y="4353406"/>
                <a:ext cx="583640" cy="758771"/>
                <a:chOff x="33338" y="18778"/>
                <a:chExt cx="14401" cy="13160"/>
              </a:xfrm>
            </p:grpSpPr>
            <p:sp>
              <p:nvSpPr>
                <p:cNvPr id="253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54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223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250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51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52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224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247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48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49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225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244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45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46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226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242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43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227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238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240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241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239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228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234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236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237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235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229" name="Group 649"/>
              <p:cNvGrpSpPr>
                <a:grpSpLocks/>
              </p:cNvGrpSpPr>
              <p:nvPr/>
            </p:nvGrpSpPr>
            <p:grpSpPr bwMode="auto">
              <a:xfrm>
                <a:off x="1845264" y="4504860"/>
                <a:ext cx="111946" cy="545386"/>
                <a:chOff x="43440" y="19991"/>
                <a:chExt cx="1440" cy="5709"/>
              </a:xfrm>
            </p:grpSpPr>
            <p:grpSp>
              <p:nvGrpSpPr>
                <p:cNvPr id="230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232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233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231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grpSp>
          <p:nvGrpSpPr>
            <p:cNvPr id="440" name="กลุ่ม 439"/>
            <p:cNvGrpSpPr/>
            <p:nvPr/>
          </p:nvGrpSpPr>
          <p:grpSpPr>
            <a:xfrm>
              <a:off x="2771800" y="2276872"/>
              <a:ext cx="1214729" cy="1638900"/>
              <a:chOff x="395536" y="2008795"/>
              <a:chExt cx="2306091" cy="3480957"/>
            </a:xfrm>
          </p:grpSpPr>
          <p:pic>
            <p:nvPicPr>
              <p:cNvPr id="441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8634" t="9071" r="16568" b="11563"/>
              <a:stretch>
                <a:fillRect/>
              </a:stretch>
            </p:blipFill>
            <p:spPr bwMode="auto">
              <a:xfrm>
                <a:off x="395536" y="2008795"/>
                <a:ext cx="2306091" cy="3480957"/>
              </a:xfrm>
              <a:prstGeom prst="rect">
                <a:avLst/>
              </a:prstGeom>
              <a:noFill/>
            </p:spPr>
          </p:pic>
          <p:grpSp>
            <p:nvGrpSpPr>
              <p:cNvPr id="443" name="Group 376"/>
              <p:cNvGrpSpPr>
                <a:grpSpLocks/>
              </p:cNvGrpSpPr>
              <p:nvPr/>
            </p:nvGrpSpPr>
            <p:grpSpPr bwMode="auto">
              <a:xfrm>
                <a:off x="821843" y="4353406"/>
                <a:ext cx="583640" cy="758771"/>
                <a:chOff x="33338" y="18778"/>
                <a:chExt cx="14401" cy="13160"/>
              </a:xfrm>
            </p:grpSpPr>
            <p:sp>
              <p:nvSpPr>
                <p:cNvPr id="474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75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44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471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72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73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45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468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69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70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46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465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66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67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47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463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64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48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459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461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62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460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49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455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457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58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456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50" name="Group 649"/>
              <p:cNvGrpSpPr>
                <a:grpSpLocks/>
              </p:cNvGrpSpPr>
              <p:nvPr/>
            </p:nvGrpSpPr>
            <p:grpSpPr bwMode="auto">
              <a:xfrm>
                <a:off x="1845264" y="4504860"/>
                <a:ext cx="111946" cy="545386"/>
                <a:chOff x="43440" y="19991"/>
                <a:chExt cx="1440" cy="5709"/>
              </a:xfrm>
            </p:grpSpPr>
            <p:grpSp>
              <p:nvGrpSpPr>
                <p:cNvPr id="451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453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54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452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319508" y="1867648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/>
                <a:t>รพ.สต.</a:t>
              </a:r>
              <a:endParaRPr lang="th-TH" b="1" dirty="0"/>
            </a:p>
          </p:txBody>
        </p:sp>
        <p:sp>
          <p:nvSpPr>
            <p:cNvPr id="476" name="TextBox 475"/>
            <p:cNvSpPr txBox="1"/>
            <p:nvPr/>
          </p:nvSpPr>
          <p:spPr>
            <a:xfrm>
              <a:off x="1519113" y="1987172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PCU</a:t>
              </a:r>
              <a:endParaRPr lang="th-TH" b="1" dirty="0"/>
            </a:p>
          </p:txBody>
        </p:sp>
        <p:sp>
          <p:nvSpPr>
            <p:cNvPr id="477" name="TextBox 476"/>
            <p:cNvSpPr txBox="1"/>
            <p:nvPr/>
          </p:nvSpPr>
          <p:spPr>
            <a:xfrm>
              <a:off x="2635835" y="1913871"/>
              <a:ext cx="217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/>
                <a:t>รพ.นอกสังกัด</a:t>
              </a:r>
              <a:endParaRPr lang="th-TH" b="1" dirty="0"/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177728" y="4171068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/>
                <a:t>คลังวัคซีน</a:t>
              </a:r>
              <a:endParaRPr lang="th-TH" b="1" dirty="0"/>
            </a:p>
          </p:txBody>
        </p:sp>
        <p:grpSp>
          <p:nvGrpSpPr>
            <p:cNvPr id="479" name="กลุ่ม 478"/>
            <p:cNvGrpSpPr/>
            <p:nvPr/>
          </p:nvGrpSpPr>
          <p:grpSpPr>
            <a:xfrm>
              <a:off x="2134719" y="4171068"/>
              <a:ext cx="1162731" cy="1600791"/>
              <a:chOff x="395536" y="2008795"/>
              <a:chExt cx="2306091" cy="3480957"/>
            </a:xfrm>
          </p:grpSpPr>
          <p:pic>
            <p:nvPicPr>
              <p:cNvPr id="480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8634" t="9071" r="16568" b="11563"/>
              <a:stretch>
                <a:fillRect/>
              </a:stretch>
            </p:blipFill>
            <p:spPr bwMode="auto">
              <a:xfrm>
                <a:off x="395536" y="2008795"/>
                <a:ext cx="2306091" cy="3480957"/>
              </a:xfrm>
              <a:prstGeom prst="rect">
                <a:avLst/>
              </a:prstGeom>
              <a:noFill/>
            </p:spPr>
          </p:pic>
          <p:grpSp>
            <p:nvGrpSpPr>
              <p:cNvPr id="482" name="Group 376"/>
              <p:cNvGrpSpPr>
                <a:grpSpLocks/>
              </p:cNvGrpSpPr>
              <p:nvPr/>
            </p:nvGrpSpPr>
            <p:grpSpPr bwMode="auto">
              <a:xfrm>
                <a:off x="821843" y="4353406"/>
                <a:ext cx="583640" cy="758771"/>
                <a:chOff x="33338" y="18778"/>
                <a:chExt cx="14401" cy="13160"/>
              </a:xfrm>
            </p:grpSpPr>
            <p:sp>
              <p:nvSpPr>
                <p:cNvPr id="513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14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83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510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11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12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84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507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08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09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85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504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05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06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86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502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03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87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498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500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01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499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88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494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496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97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495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89" name="Group 649"/>
              <p:cNvGrpSpPr>
                <a:grpSpLocks/>
              </p:cNvGrpSpPr>
              <p:nvPr/>
            </p:nvGrpSpPr>
            <p:grpSpPr bwMode="auto">
              <a:xfrm>
                <a:off x="1845264" y="4504860"/>
                <a:ext cx="111946" cy="545386"/>
                <a:chOff x="43440" y="19991"/>
                <a:chExt cx="1440" cy="5709"/>
              </a:xfrm>
            </p:grpSpPr>
            <p:grpSp>
              <p:nvGrpSpPr>
                <p:cNvPr id="490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492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93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491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sp>
          <p:nvSpPr>
            <p:cNvPr id="515" name="TextBox 514"/>
            <p:cNvSpPr txBox="1"/>
            <p:nvPr/>
          </p:nvSpPr>
          <p:spPr>
            <a:xfrm>
              <a:off x="1848634" y="3782548"/>
              <a:ext cx="2750124" cy="65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/>
                <a:t>คลินิกสุขภาพเด็กดี</a:t>
              </a:r>
              <a:endParaRPr lang="th-TH" b="1" dirty="0"/>
            </a:p>
          </p:txBody>
        </p:sp>
      </p:grpSp>
      <p:sp>
        <p:nvSpPr>
          <p:cNvPr id="10" name="ลูกศรขวา 9"/>
          <p:cNvSpPr/>
          <p:nvPr/>
        </p:nvSpPr>
        <p:spPr>
          <a:xfrm>
            <a:off x="4288882" y="1560358"/>
            <a:ext cx="1261348" cy="854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5669573" y="1484784"/>
            <a:ext cx="3175765" cy="108012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err="1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สสจ</a:t>
            </a:r>
            <a:r>
              <a:rPr lang="th-TH" sz="66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.</a:t>
            </a:r>
            <a:endParaRPr lang="th-TH" sz="6600" b="1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517" name="กลุ่ม 516"/>
          <p:cNvGrpSpPr/>
          <p:nvPr/>
        </p:nvGrpSpPr>
        <p:grpSpPr>
          <a:xfrm>
            <a:off x="5210938" y="2659917"/>
            <a:ext cx="4113589" cy="3985290"/>
            <a:chOff x="107504" y="1740781"/>
            <a:chExt cx="4787324" cy="4974652"/>
          </a:xfrm>
        </p:grpSpPr>
        <p:sp>
          <p:nvSpPr>
            <p:cNvPr id="518" name="สี่เหลี่ยมผืนผ้ามุมมน 517"/>
            <p:cNvSpPr/>
            <p:nvPr/>
          </p:nvSpPr>
          <p:spPr>
            <a:xfrm>
              <a:off x="107504" y="1740781"/>
              <a:ext cx="4491255" cy="497465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200"/>
            </a:p>
          </p:txBody>
        </p:sp>
        <p:grpSp>
          <p:nvGrpSpPr>
            <p:cNvPr id="519" name="กลุ่ม 518"/>
            <p:cNvGrpSpPr/>
            <p:nvPr/>
          </p:nvGrpSpPr>
          <p:grpSpPr>
            <a:xfrm>
              <a:off x="605962" y="3975160"/>
              <a:ext cx="1750255" cy="2501059"/>
              <a:chOff x="5120476" y="1428736"/>
              <a:chExt cx="3666366" cy="4452771"/>
            </a:xfrm>
          </p:grpSpPr>
          <p:pic>
            <p:nvPicPr>
              <p:cNvPr id="682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634" t="9071" r="16568" b="11563"/>
              <a:stretch>
                <a:fillRect/>
              </a:stretch>
            </p:blipFill>
            <p:spPr bwMode="auto">
              <a:xfrm>
                <a:off x="5120476" y="1428736"/>
                <a:ext cx="3666366" cy="4452771"/>
              </a:xfrm>
              <a:prstGeom prst="rect">
                <a:avLst/>
              </a:prstGeom>
              <a:noFill/>
            </p:spPr>
          </p:pic>
          <p:grpSp>
            <p:nvGrpSpPr>
              <p:cNvPr id="684" name="Group 376"/>
              <p:cNvGrpSpPr>
                <a:grpSpLocks/>
              </p:cNvGrpSpPr>
              <p:nvPr/>
            </p:nvGrpSpPr>
            <p:grpSpPr bwMode="auto">
              <a:xfrm>
                <a:off x="5798245" y="4427916"/>
                <a:ext cx="927907" cy="970605"/>
                <a:chOff x="33338" y="18778"/>
                <a:chExt cx="14401" cy="13160"/>
              </a:xfrm>
            </p:grpSpPr>
            <p:sp>
              <p:nvSpPr>
                <p:cNvPr id="711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12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85" name="Group 624"/>
              <p:cNvGrpSpPr>
                <a:grpSpLocks/>
              </p:cNvGrpSpPr>
              <p:nvPr/>
            </p:nvGrpSpPr>
            <p:grpSpPr bwMode="auto">
              <a:xfrm>
                <a:off x="5904710" y="4918090"/>
                <a:ext cx="198596" cy="377732"/>
                <a:chOff x="33999" y="21847"/>
                <a:chExt cx="1440" cy="3766"/>
              </a:xfrm>
            </p:grpSpPr>
            <p:sp>
              <p:nvSpPr>
                <p:cNvPr id="708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09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10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86" name="Group 628"/>
              <p:cNvGrpSpPr>
                <a:grpSpLocks/>
              </p:cNvGrpSpPr>
              <p:nvPr/>
            </p:nvGrpSpPr>
            <p:grpSpPr bwMode="auto">
              <a:xfrm>
                <a:off x="6143734" y="4924159"/>
                <a:ext cx="198596" cy="377732"/>
                <a:chOff x="35483" y="21885"/>
                <a:chExt cx="1440" cy="3766"/>
              </a:xfrm>
            </p:grpSpPr>
            <p:sp>
              <p:nvSpPr>
                <p:cNvPr id="705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06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07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87" name="Group 632"/>
              <p:cNvGrpSpPr>
                <a:grpSpLocks/>
              </p:cNvGrpSpPr>
              <p:nvPr/>
            </p:nvGrpSpPr>
            <p:grpSpPr bwMode="auto">
              <a:xfrm>
                <a:off x="6378247" y="4924159"/>
                <a:ext cx="198434" cy="377732"/>
                <a:chOff x="36939" y="21885"/>
                <a:chExt cx="1440" cy="3766"/>
              </a:xfrm>
            </p:grpSpPr>
            <p:sp>
              <p:nvSpPr>
                <p:cNvPr id="702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03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04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88" name="กลุ่ม 687"/>
              <p:cNvGrpSpPr/>
              <p:nvPr/>
            </p:nvGrpSpPr>
            <p:grpSpPr>
              <a:xfrm>
                <a:off x="6864437" y="4515038"/>
                <a:ext cx="1328915" cy="864078"/>
                <a:chOff x="657768" y="5881507"/>
                <a:chExt cx="978051" cy="648072"/>
              </a:xfrm>
            </p:grpSpPr>
            <p:sp>
              <p:nvSpPr>
                <p:cNvPr id="689" name="คิวบ์ 688"/>
                <p:cNvSpPr/>
                <p:nvPr/>
              </p:nvSpPr>
              <p:spPr>
                <a:xfrm>
                  <a:off x="657768" y="5881507"/>
                  <a:ext cx="978051" cy="648072"/>
                </a:xfrm>
                <a:prstGeom prst="cub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690" name="Group 349"/>
                <p:cNvGrpSpPr>
                  <a:grpSpLocks/>
                </p:cNvGrpSpPr>
                <p:nvPr/>
              </p:nvGrpSpPr>
              <p:grpSpPr bwMode="auto">
                <a:xfrm>
                  <a:off x="763168" y="6016677"/>
                  <a:ext cx="198596" cy="377732"/>
                  <a:chOff x="14669" y="11174"/>
                  <a:chExt cx="1440" cy="3766"/>
                </a:xfrm>
              </p:grpSpPr>
              <p:sp>
                <p:nvSpPr>
                  <p:cNvPr id="699" name="Rounded 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14669" y="12060"/>
                    <a:ext cx="1441" cy="288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700" name="Rounded 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15056" y="11603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701" name="Rounded Rectangle 352"/>
                  <p:cNvSpPr>
                    <a:spLocks noChangeArrowheads="1"/>
                  </p:cNvSpPr>
                  <p:nvPr/>
                </p:nvSpPr>
                <p:spPr bwMode="auto">
                  <a:xfrm>
                    <a:off x="14669" y="11174"/>
                    <a:ext cx="1441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691" name="Group 353"/>
                <p:cNvGrpSpPr>
                  <a:grpSpLocks/>
                </p:cNvGrpSpPr>
                <p:nvPr/>
              </p:nvGrpSpPr>
              <p:grpSpPr bwMode="auto">
                <a:xfrm>
                  <a:off x="1002191" y="6022746"/>
                  <a:ext cx="198596" cy="377732"/>
                  <a:chOff x="16153" y="11212"/>
                  <a:chExt cx="1440" cy="3766"/>
                </a:xfrm>
              </p:grpSpPr>
              <p:sp>
                <p:nvSpPr>
                  <p:cNvPr id="696" name="Rounded Rectangle 354"/>
                  <p:cNvSpPr>
                    <a:spLocks noChangeArrowheads="1"/>
                  </p:cNvSpPr>
                  <p:nvPr/>
                </p:nvSpPr>
                <p:spPr bwMode="auto">
                  <a:xfrm>
                    <a:off x="16153" y="12097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97" name="Rounded 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16540" y="11640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98" name="Rounded 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16153" y="11212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692" name="Group 357"/>
                <p:cNvGrpSpPr>
                  <a:grpSpLocks/>
                </p:cNvGrpSpPr>
                <p:nvPr/>
              </p:nvGrpSpPr>
              <p:grpSpPr bwMode="auto">
                <a:xfrm>
                  <a:off x="1236705" y="6022746"/>
                  <a:ext cx="198596" cy="377732"/>
                  <a:chOff x="17609" y="11212"/>
                  <a:chExt cx="1440" cy="3766"/>
                </a:xfrm>
              </p:grpSpPr>
              <p:sp>
                <p:nvSpPr>
                  <p:cNvPr id="693" name="Rounded 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17609" y="12097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94" name="Rounded Rectangle 359"/>
                  <p:cNvSpPr>
                    <a:spLocks noChangeArrowheads="1"/>
                  </p:cNvSpPr>
                  <p:nvPr/>
                </p:nvSpPr>
                <p:spPr bwMode="auto">
                  <a:xfrm>
                    <a:off x="17996" y="11640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95" name="Rounded Rectangle 360"/>
                  <p:cNvSpPr>
                    <a:spLocks noChangeArrowheads="1"/>
                  </p:cNvSpPr>
                  <p:nvPr/>
                </p:nvSpPr>
                <p:spPr bwMode="auto">
                  <a:xfrm>
                    <a:off x="17609" y="11212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</p:grpSp>
        </p:grpSp>
        <p:grpSp>
          <p:nvGrpSpPr>
            <p:cNvPr id="520" name="กลุ่ม 519"/>
            <p:cNvGrpSpPr/>
            <p:nvPr/>
          </p:nvGrpSpPr>
          <p:grpSpPr>
            <a:xfrm>
              <a:off x="179512" y="2276872"/>
              <a:ext cx="1352333" cy="1680040"/>
              <a:chOff x="395536" y="2008795"/>
              <a:chExt cx="2306091" cy="3480957"/>
            </a:xfrm>
          </p:grpSpPr>
          <p:pic>
            <p:nvPicPr>
              <p:cNvPr id="647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634" t="9071" r="16568" b="11563"/>
              <a:stretch>
                <a:fillRect/>
              </a:stretch>
            </p:blipFill>
            <p:spPr bwMode="auto">
              <a:xfrm>
                <a:off x="395536" y="2008795"/>
                <a:ext cx="2306091" cy="3480957"/>
              </a:xfrm>
              <a:prstGeom prst="rect">
                <a:avLst/>
              </a:prstGeom>
              <a:noFill/>
            </p:spPr>
          </p:pic>
          <p:grpSp>
            <p:nvGrpSpPr>
              <p:cNvPr id="649" name="Group 376"/>
              <p:cNvGrpSpPr>
                <a:grpSpLocks/>
              </p:cNvGrpSpPr>
              <p:nvPr/>
            </p:nvGrpSpPr>
            <p:grpSpPr bwMode="auto">
              <a:xfrm>
                <a:off x="821843" y="4353406"/>
                <a:ext cx="583640" cy="758771"/>
                <a:chOff x="33338" y="18778"/>
                <a:chExt cx="14401" cy="13160"/>
              </a:xfrm>
            </p:grpSpPr>
            <p:sp>
              <p:nvSpPr>
                <p:cNvPr id="680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81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50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677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78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79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51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674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75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76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52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671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72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73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53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669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70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54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665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667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68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666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55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661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663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64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662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56" name="Group 649"/>
              <p:cNvGrpSpPr>
                <a:grpSpLocks/>
              </p:cNvGrpSpPr>
              <p:nvPr/>
            </p:nvGrpSpPr>
            <p:grpSpPr bwMode="auto">
              <a:xfrm>
                <a:off x="1845264" y="4504860"/>
                <a:ext cx="111946" cy="545386"/>
                <a:chOff x="43440" y="19991"/>
                <a:chExt cx="1440" cy="5709"/>
              </a:xfrm>
            </p:grpSpPr>
            <p:grpSp>
              <p:nvGrpSpPr>
                <p:cNvPr id="657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659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60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658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grpSp>
          <p:nvGrpSpPr>
            <p:cNvPr id="521" name="กลุ่ม 520"/>
            <p:cNvGrpSpPr/>
            <p:nvPr/>
          </p:nvGrpSpPr>
          <p:grpSpPr>
            <a:xfrm>
              <a:off x="1484117" y="2528037"/>
              <a:ext cx="1287684" cy="1365063"/>
              <a:chOff x="395536" y="2008795"/>
              <a:chExt cx="2306091" cy="3480957"/>
            </a:xfrm>
          </p:grpSpPr>
          <p:pic>
            <p:nvPicPr>
              <p:cNvPr id="599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634" t="9071" r="16568" b="11563"/>
              <a:stretch>
                <a:fillRect/>
              </a:stretch>
            </p:blipFill>
            <p:spPr bwMode="auto">
              <a:xfrm>
                <a:off x="395536" y="2008795"/>
                <a:ext cx="2306091" cy="3480957"/>
              </a:xfrm>
              <a:prstGeom prst="rect">
                <a:avLst/>
              </a:prstGeom>
              <a:noFill/>
            </p:spPr>
          </p:pic>
          <p:grpSp>
            <p:nvGrpSpPr>
              <p:cNvPr id="601" name="Group 376"/>
              <p:cNvGrpSpPr>
                <a:grpSpLocks/>
              </p:cNvGrpSpPr>
              <p:nvPr/>
            </p:nvGrpSpPr>
            <p:grpSpPr bwMode="auto">
              <a:xfrm>
                <a:off x="821843" y="4353406"/>
                <a:ext cx="583640" cy="758771"/>
                <a:chOff x="33338" y="18778"/>
                <a:chExt cx="14401" cy="13160"/>
              </a:xfrm>
            </p:grpSpPr>
            <p:sp>
              <p:nvSpPr>
                <p:cNvPr id="645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46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02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642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43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44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03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639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40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41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04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636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37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38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05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621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22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06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617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619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20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618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07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613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615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16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614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08" name="Group 649"/>
              <p:cNvGrpSpPr>
                <a:grpSpLocks/>
              </p:cNvGrpSpPr>
              <p:nvPr/>
            </p:nvGrpSpPr>
            <p:grpSpPr bwMode="auto">
              <a:xfrm>
                <a:off x="1845264" y="4504860"/>
                <a:ext cx="111946" cy="545386"/>
                <a:chOff x="43440" y="19991"/>
                <a:chExt cx="1440" cy="5709"/>
              </a:xfrm>
            </p:grpSpPr>
            <p:grpSp>
              <p:nvGrpSpPr>
                <p:cNvPr id="609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611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12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610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grpSp>
          <p:nvGrpSpPr>
            <p:cNvPr id="522" name="กลุ่ม 521"/>
            <p:cNvGrpSpPr/>
            <p:nvPr/>
          </p:nvGrpSpPr>
          <p:grpSpPr>
            <a:xfrm>
              <a:off x="2771800" y="2276872"/>
              <a:ext cx="1214729" cy="1638900"/>
              <a:chOff x="395536" y="2008795"/>
              <a:chExt cx="2306091" cy="3480957"/>
            </a:xfrm>
          </p:grpSpPr>
          <p:pic>
            <p:nvPicPr>
              <p:cNvPr id="564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8634" t="9071" r="16568" b="11563"/>
              <a:stretch>
                <a:fillRect/>
              </a:stretch>
            </p:blipFill>
            <p:spPr bwMode="auto">
              <a:xfrm>
                <a:off x="395536" y="2008795"/>
                <a:ext cx="2306091" cy="3480957"/>
              </a:xfrm>
              <a:prstGeom prst="rect">
                <a:avLst/>
              </a:prstGeom>
              <a:noFill/>
            </p:spPr>
          </p:pic>
          <p:grpSp>
            <p:nvGrpSpPr>
              <p:cNvPr id="566" name="Group 376"/>
              <p:cNvGrpSpPr>
                <a:grpSpLocks/>
              </p:cNvGrpSpPr>
              <p:nvPr/>
            </p:nvGrpSpPr>
            <p:grpSpPr bwMode="auto">
              <a:xfrm>
                <a:off x="821843" y="4353406"/>
                <a:ext cx="583640" cy="758771"/>
                <a:chOff x="33338" y="18778"/>
                <a:chExt cx="14401" cy="13160"/>
              </a:xfrm>
            </p:grpSpPr>
            <p:sp>
              <p:nvSpPr>
                <p:cNvPr id="597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98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67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594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95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96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68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591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92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93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69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588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89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90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70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586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87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71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582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584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85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583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72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578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580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81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579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73" name="Group 649"/>
              <p:cNvGrpSpPr>
                <a:grpSpLocks/>
              </p:cNvGrpSpPr>
              <p:nvPr/>
            </p:nvGrpSpPr>
            <p:grpSpPr bwMode="auto">
              <a:xfrm>
                <a:off x="1845264" y="4504860"/>
                <a:ext cx="111946" cy="545386"/>
                <a:chOff x="43440" y="19991"/>
                <a:chExt cx="1440" cy="5709"/>
              </a:xfrm>
            </p:grpSpPr>
            <p:grpSp>
              <p:nvGrpSpPr>
                <p:cNvPr id="574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576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77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575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sp>
          <p:nvSpPr>
            <p:cNvPr id="523" name="TextBox 522"/>
            <p:cNvSpPr txBox="1"/>
            <p:nvPr/>
          </p:nvSpPr>
          <p:spPr>
            <a:xfrm>
              <a:off x="319507" y="1867648"/>
              <a:ext cx="1377014" cy="616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dirty="0" smtClean="0"/>
                <a:t>อำเภอ </a:t>
              </a:r>
              <a:r>
                <a:rPr lang="en-US" sz="1800" b="1" dirty="0" smtClean="0"/>
                <a:t>1</a:t>
              </a:r>
              <a:endParaRPr lang="th-TH" sz="1800" b="1" dirty="0"/>
            </a:p>
          </p:txBody>
        </p:sp>
        <p:sp>
          <p:nvSpPr>
            <p:cNvPr id="524" name="TextBox 523"/>
            <p:cNvSpPr txBox="1"/>
            <p:nvPr/>
          </p:nvSpPr>
          <p:spPr>
            <a:xfrm>
              <a:off x="1519113" y="1987172"/>
              <a:ext cx="1461591" cy="56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/>
                <a:t>อำเภอ </a:t>
              </a:r>
              <a:r>
                <a:rPr lang="en-US" sz="1600" b="1" dirty="0"/>
                <a:t>2</a:t>
              </a:r>
              <a:endParaRPr lang="th-TH" sz="1600" b="1" dirty="0"/>
            </a:p>
          </p:txBody>
        </p:sp>
        <p:sp>
          <p:nvSpPr>
            <p:cNvPr id="525" name="TextBox 524"/>
            <p:cNvSpPr txBox="1"/>
            <p:nvPr/>
          </p:nvSpPr>
          <p:spPr>
            <a:xfrm>
              <a:off x="2716084" y="1968400"/>
              <a:ext cx="2178744" cy="616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dirty="0"/>
                <a:t>อำเภอ </a:t>
              </a:r>
              <a:r>
                <a:rPr lang="en-US" sz="1800" b="1" dirty="0"/>
                <a:t>3</a:t>
              </a:r>
              <a:endParaRPr lang="th-TH" sz="1800" b="1" dirty="0"/>
            </a:p>
          </p:txBody>
        </p:sp>
        <p:sp>
          <p:nvSpPr>
            <p:cNvPr id="526" name="TextBox 525"/>
            <p:cNvSpPr txBox="1"/>
            <p:nvPr/>
          </p:nvSpPr>
          <p:spPr>
            <a:xfrm>
              <a:off x="403698" y="4239695"/>
              <a:ext cx="1656184" cy="56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/>
                <a:t>อำเภอ </a:t>
              </a:r>
              <a:r>
                <a:rPr lang="en-US" sz="1600" b="1" dirty="0" smtClean="0"/>
                <a:t>4</a:t>
              </a:r>
              <a:endParaRPr lang="th-TH" sz="1600" b="1" dirty="0"/>
            </a:p>
          </p:txBody>
        </p:sp>
        <p:grpSp>
          <p:nvGrpSpPr>
            <p:cNvPr id="527" name="กลุ่ม 526"/>
            <p:cNvGrpSpPr/>
            <p:nvPr/>
          </p:nvGrpSpPr>
          <p:grpSpPr>
            <a:xfrm>
              <a:off x="2134718" y="4171068"/>
              <a:ext cx="1162731" cy="1600791"/>
              <a:chOff x="395532" y="2008795"/>
              <a:chExt cx="2306090" cy="3480957"/>
            </a:xfrm>
          </p:grpSpPr>
          <p:pic>
            <p:nvPicPr>
              <p:cNvPr id="529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8634" t="9071" r="16568" b="11563"/>
              <a:stretch>
                <a:fillRect/>
              </a:stretch>
            </p:blipFill>
            <p:spPr bwMode="auto">
              <a:xfrm>
                <a:off x="395532" y="2008795"/>
                <a:ext cx="2306090" cy="3480957"/>
              </a:xfrm>
              <a:prstGeom prst="rect">
                <a:avLst/>
              </a:prstGeom>
              <a:noFill/>
            </p:spPr>
          </p:pic>
          <p:grpSp>
            <p:nvGrpSpPr>
              <p:cNvPr id="531" name="Group 376"/>
              <p:cNvGrpSpPr>
                <a:grpSpLocks/>
              </p:cNvGrpSpPr>
              <p:nvPr/>
            </p:nvGrpSpPr>
            <p:grpSpPr bwMode="auto">
              <a:xfrm>
                <a:off x="821843" y="4353406"/>
                <a:ext cx="583640" cy="758771"/>
                <a:chOff x="33338" y="18778"/>
                <a:chExt cx="14401" cy="13160"/>
              </a:xfrm>
            </p:grpSpPr>
            <p:sp>
              <p:nvSpPr>
                <p:cNvPr id="562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63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32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559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60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61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33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556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57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58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34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553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54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55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35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551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52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36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547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549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50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548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37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543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545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46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544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38" name="Group 649"/>
              <p:cNvGrpSpPr>
                <a:grpSpLocks/>
              </p:cNvGrpSpPr>
              <p:nvPr/>
            </p:nvGrpSpPr>
            <p:grpSpPr bwMode="auto">
              <a:xfrm>
                <a:off x="1845264" y="4504860"/>
                <a:ext cx="111946" cy="545386"/>
                <a:chOff x="43440" y="19991"/>
                <a:chExt cx="1440" cy="5709"/>
              </a:xfrm>
            </p:grpSpPr>
            <p:grpSp>
              <p:nvGrpSpPr>
                <p:cNvPr id="539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541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42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540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sp>
          <p:nvSpPr>
            <p:cNvPr id="528" name="TextBox 527"/>
            <p:cNvSpPr txBox="1"/>
            <p:nvPr/>
          </p:nvSpPr>
          <p:spPr>
            <a:xfrm>
              <a:off x="1902766" y="3930750"/>
              <a:ext cx="2476473" cy="56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/>
                <a:t>อำเภอ </a:t>
              </a:r>
              <a:r>
                <a:rPr lang="en-US" sz="1600" b="1" dirty="0" smtClean="0"/>
                <a:t>5</a:t>
              </a:r>
              <a:endParaRPr lang="th-TH" sz="1600" b="1" dirty="0"/>
            </a:p>
          </p:txBody>
        </p:sp>
      </p:grpSp>
      <p:sp>
        <p:nvSpPr>
          <p:cNvPr id="714" name="วงรี 713"/>
          <p:cNvSpPr/>
          <p:nvPr/>
        </p:nvSpPr>
        <p:spPr>
          <a:xfrm>
            <a:off x="250141" y="1484784"/>
            <a:ext cx="3889811" cy="1080120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รพ.อำเภอ</a:t>
            </a:r>
          </a:p>
        </p:txBody>
      </p:sp>
      <p:pic>
        <p:nvPicPr>
          <p:cNvPr id="372" name="Picture 251"/>
          <p:cNvPicPr/>
          <p:nvPr/>
        </p:nvPicPr>
        <p:blipFill rotWithShape="1">
          <a:blip r:embed="rId7" cstate="print"/>
          <a:srcRect l="40296" t="31640" r="25126" b="22512"/>
          <a:stretch/>
        </p:blipFill>
        <p:spPr bwMode="auto">
          <a:xfrm>
            <a:off x="1675309" y="3767996"/>
            <a:ext cx="392025" cy="26629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3" name="Picture 251"/>
          <p:cNvPicPr/>
          <p:nvPr/>
        </p:nvPicPr>
        <p:blipFill rotWithShape="1">
          <a:blip r:embed="rId8" cstate="print"/>
          <a:srcRect l="40296" t="31640" r="25126" b="22512"/>
          <a:stretch/>
        </p:blipFill>
        <p:spPr bwMode="auto">
          <a:xfrm>
            <a:off x="544277" y="3695805"/>
            <a:ext cx="413388" cy="31866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4" name="Picture 251"/>
          <p:cNvPicPr/>
          <p:nvPr/>
        </p:nvPicPr>
        <p:blipFill rotWithShape="1">
          <a:blip r:embed="rId9" cstate="print"/>
          <a:srcRect l="40296" t="31640" r="25126" b="22512"/>
          <a:stretch/>
        </p:blipFill>
        <p:spPr bwMode="auto">
          <a:xfrm>
            <a:off x="2759587" y="3667736"/>
            <a:ext cx="392399" cy="31339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5" name="Picture 251"/>
          <p:cNvPicPr/>
          <p:nvPr/>
        </p:nvPicPr>
        <p:blipFill rotWithShape="1">
          <a:blip r:embed="rId10" cstate="print"/>
          <a:srcRect l="40296" t="31640" r="25126" b="22512"/>
          <a:stretch/>
        </p:blipFill>
        <p:spPr bwMode="auto">
          <a:xfrm>
            <a:off x="5631343" y="3611298"/>
            <a:ext cx="431132" cy="31339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8" name="Picture 251"/>
          <p:cNvPicPr/>
          <p:nvPr/>
        </p:nvPicPr>
        <p:blipFill rotWithShape="1">
          <a:blip r:embed="rId11" cstate="print"/>
          <a:srcRect l="40296" t="31640" r="25126" b="22512"/>
          <a:stretch/>
        </p:blipFill>
        <p:spPr bwMode="auto">
          <a:xfrm>
            <a:off x="6724177" y="3667735"/>
            <a:ext cx="282344" cy="30884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9" name="Picture 251"/>
          <p:cNvPicPr/>
          <p:nvPr/>
        </p:nvPicPr>
        <p:blipFill rotWithShape="1">
          <a:blip r:embed="rId12" cstate="print"/>
          <a:srcRect l="40296" t="31640" r="25126" b="22512"/>
          <a:stretch/>
        </p:blipFill>
        <p:spPr bwMode="auto">
          <a:xfrm>
            <a:off x="7860530" y="3572701"/>
            <a:ext cx="274939" cy="32844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80" name="Picture 251"/>
          <p:cNvPicPr/>
          <p:nvPr/>
        </p:nvPicPr>
        <p:blipFill rotWithShape="1">
          <a:blip r:embed="rId13" cstate="print"/>
          <a:srcRect l="40296" t="31640" r="25126" b="22512"/>
          <a:stretch/>
        </p:blipFill>
        <p:spPr bwMode="auto">
          <a:xfrm>
            <a:off x="6065325" y="5237089"/>
            <a:ext cx="584809" cy="45777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81" name="Picture 251"/>
          <p:cNvPicPr/>
          <p:nvPr/>
        </p:nvPicPr>
        <p:blipFill rotWithShape="1">
          <a:blip r:embed="rId14" cstate="print"/>
          <a:srcRect l="40296" t="31640" r="25126" b="22512"/>
          <a:stretch/>
        </p:blipFill>
        <p:spPr bwMode="auto">
          <a:xfrm>
            <a:off x="7250757" y="5114843"/>
            <a:ext cx="355361" cy="25382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82" name="Picture 251"/>
          <p:cNvPicPr/>
          <p:nvPr/>
        </p:nvPicPr>
        <p:blipFill rotWithShape="1">
          <a:blip r:embed="rId15" cstate="print"/>
          <a:srcRect l="40296" t="31640" r="25126" b="22512"/>
          <a:stretch/>
        </p:blipFill>
        <p:spPr bwMode="auto">
          <a:xfrm>
            <a:off x="2211927" y="5169510"/>
            <a:ext cx="336520" cy="32618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83" name="Picture 251"/>
          <p:cNvPicPr/>
          <p:nvPr/>
        </p:nvPicPr>
        <p:blipFill rotWithShape="1">
          <a:blip r:embed="rId13" cstate="print"/>
          <a:srcRect l="40296" t="31640" r="25126" b="22512"/>
          <a:stretch/>
        </p:blipFill>
        <p:spPr bwMode="auto">
          <a:xfrm>
            <a:off x="1002940" y="5292415"/>
            <a:ext cx="584809" cy="45777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229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17773" t="39258" r="17773" b="23633"/>
          <a:stretch>
            <a:fillRect/>
          </a:stretch>
        </p:blipFill>
        <p:spPr bwMode="auto">
          <a:xfrm>
            <a:off x="0" y="1428736"/>
            <a:ext cx="909894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Text Box 23"/>
          <p:cNvSpPr txBox="1">
            <a:spLocks/>
          </p:cNvSpPr>
          <p:nvPr/>
        </p:nvSpPr>
        <p:spPr bwMode="auto">
          <a:xfrm>
            <a:off x="6643702" y="916528"/>
            <a:ext cx="242886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Angsana New" pitchFamily="18" charset="-34"/>
                <a:cs typeface="Tahoma" pitchFamily="34" charset="0"/>
              </a:rPr>
              <a:t>แบบ ผ.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Angsana New" pitchFamily="18" charset="-34"/>
                <a:cs typeface="Tahoma" pitchFamily="34" charset="0"/>
              </a:rPr>
              <a:t>2 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Angsana New" pitchFamily="18" charset="-34"/>
                <a:cs typeface="Tahoma" pitchFamily="34" charset="0"/>
              </a:rPr>
              <a:t>(76 จังหวัด)</a:t>
            </a: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44243" y="252691"/>
            <a:ext cx="8856913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ordia New" pitchFamily="34" charset="-34"/>
                <a:cs typeface="Tahoma" pitchFamily="34" charset="0"/>
              </a:rPr>
              <a:t>แบบเก็บรวบรวม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ordia New" pitchFamily="34" charset="-34"/>
                <a:cs typeface="Tahoma" pitchFamily="34" charset="0"/>
              </a:rPr>
              <a:t> trivalent OPV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ordia New" pitchFamily="34" charset="-34"/>
                <a:cs typeface="Tahoma" pitchFamily="34" charset="0"/>
              </a:rPr>
              <a:t>ส่งสำนักงานสาธารณสุขจังหวัด</a:t>
            </a:r>
            <a:endParaRPr kumimoji="0" lang="th-TH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05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สี่เหลี่ยมผืนผ้ามุมมน 789"/>
          <p:cNvSpPr/>
          <p:nvPr/>
        </p:nvSpPr>
        <p:spPr>
          <a:xfrm>
            <a:off x="6372200" y="5382364"/>
            <a:ext cx="2742556" cy="12869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สี่เหลี่ยมผืนผ้ามุมมน 54"/>
          <p:cNvSpPr/>
          <p:nvPr/>
        </p:nvSpPr>
        <p:spPr>
          <a:xfrm>
            <a:off x="2771800" y="5284365"/>
            <a:ext cx="2242487" cy="13129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การทำลายวัคซีนในระดับจังหวัด</a:t>
            </a:r>
            <a:endParaRPr lang="th-TH" dirty="0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422" name="กลุ่ม 421"/>
          <p:cNvGrpSpPr/>
          <p:nvPr/>
        </p:nvGrpSpPr>
        <p:grpSpPr>
          <a:xfrm>
            <a:off x="2771800" y="1459557"/>
            <a:ext cx="2169875" cy="3742970"/>
            <a:chOff x="42205" y="1556793"/>
            <a:chExt cx="2536079" cy="4598805"/>
          </a:xfrm>
        </p:grpSpPr>
        <p:sp>
          <p:nvSpPr>
            <p:cNvPr id="423" name="สี่เหลี่ยมผืนผ้ามุมมน 422"/>
            <p:cNvSpPr/>
            <p:nvPr/>
          </p:nvSpPr>
          <p:spPr>
            <a:xfrm>
              <a:off x="42205" y="1556793"/>
              <a:ext cx="2536079" cy="459880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5" name="วงรี 424"/>
            <p:cNvSpPr/>
            <p:nvPr/>
          </p:nvSpPr>
          <p:spPr>
            <a:xfrm>
              <a:off x="157226" y="3916039"/>
              <a:ext cx="2153582" cy="162041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 err="1" smtClean="0">
                  <a:solidFill>
                    <a:srgbClr val="000099"/>
                  </a:solidFill>
                  <a:latin typeface="BrowalliaUPC" pitchFamily="34" charset="-34"/>
                  <a:cs typeface="BrowalliaUPC" pitchFamily="34" charset="-34"/>
                </a:rPr>
                <a:t>สสจ</a:t>
              </a:r>
              <a:r>
                <a:rPr lang="th-TH" sz="4400" b="1" dirty="0" smtClean="0">
                  <a:solidFill>
                    <a:srgbClr val="000099"/>
                  </a:solidFill>
                  <a:latin typeface="BrowalliaUPC" pitchFamily="34" charset="-34"/>
                  <a:cs typeface="BrowalliaUPC" pitchFamily="34" charset="-34"/>
                </a:rPr>
                <a:t>.</a:t>
              </a:r>
              <a:endParaRPr lang="th-TH" sz="4400" b="1" dirty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</p:grpSp>
      <p:grpSp>
        <p:nvGrpSpPr>
          <p:cNvPr id="427" name="กลุ่ม 426"/>
          <p:cNvGrpSpPr/>
          <p:nvPr/>
        </p:nvGrpSpPr>
        <p:grpSpPr>
          <a:xfrm>
            <a:off x="6401444" y="1404614"/>
            <a:ext cx="2635052" cy="3830908"/>
            <a:chOff x="26598" y="821218"/>
            <a:chExt cx="2536079" cy="4144526"/>
          </a:xfrm>
        </p:grpSpPr>
        <p:sp>
          <p:nvSpPr>
            <p:cNvPr id="428" name="สี่เหลี่ยมผืนผ้ามุมมน 427"/>
            <p:cNvSpPr/>
            <p:nvPr/>
          </p:nvSpPr>
          <p:spPr>
            <a:xfrm>
              <a:off x="26598" y="821218"/>
              <a:ext cx="2536079" cy="414452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0" name="วงรี 429"/>
            <p:cNvSpPr/>
            <p:nvPr/>
          </p:nvSpPr>
          <p:spPr>
            <a:xfrm>
              <a:off x="151938" y="3187130"/>
              <a:ext cx="2285399" cy="155429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bg1"/>
                  </a:solidFill>
                  <a:latin typeface="BrowalliaUPC" pitchFamily="34" charset="-34"/>
                  <a:cs typeface="BrowalliaUPC" pitchFamily="34" charset="-34"/>
                </a:rPr>
                <a:t>เตาเผาขยะ</a:t>
              </a:r>
              <a:endParaRPr lang="th-TH" sz="3200" b="1" dirty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</p:grpSp>
      <p:grpSp>
        <p:nvGrpSpPr>
          <p:cNvPr id="61" name="กลุ่ม 60"/>
          <p:cNvGrpSpPr/>
          <p:nvPr/>
        </p:nvGrpSpPr>
        <p:grpSpPr>
          <a:xfrm>
            <a:off x="4900173" y="1278189"/>
            <a:ext cx="1419622" cy="1150401"/>
            <a:chOff x="5257276" y="2167915"/>
            <a:chExt cx="1419622" cy="1150401"/>
          </a:xfrm>
        </p:grpSpPr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5257276" y="2167915"/>
              <a:ext cx="14196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th-TH" altLang="en-US" sz="3200" b="1" dirty="0" smtClean="0">
                  <a:solidFill>
                    <a:srgbClr val="333399"/>
                  </a:solidFill>
                  <a:latin typeface="EucrosiaUPC" pitchFamily="18" charset="-34"/>
                  <a:ea typeface="Arial Unicode MS" pitchFamily="34" charset="-128"/>
                  <a:cs typeface="EucrosiaUPC" pitchFamily="18" charset="-34"/>
                </a:rPr>
                <a:t>จัดส่ง</a:t>
              </a:r>
              <a:endParaRPr lang="en-US" altLang="en-US" sz="3200" b="1" dirty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endParaRPr>
            </a:p>
          </p:txBody>
        </p:sp>
        <p:sp>
          <p:nvSpPr>
            <p:cNvPr id="60" name="ลูกศรขวา 59"/>
            <p:cNvSpPr/>
            <p:nvPr/>
          </p:nvSpPr>
          <p:spPr>
            <a:xfrm>
              <a:off x="5669566" y="2655259"/>
              <a:ext cx="918063" cy="663057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33" name="Text Box 24"/>
          <p:cNvSpPr txBox="1">
            <a:spLocks noChangeArrowheads="1"/>
          </p:cNvSpPr>
          <p:nvPr/>
        </p:nvSpPr>
        <p:spPr bwMode="auto">
          <a:xfrm>
            <a:off x="2771800" y="5284365"/>
            <a:ext cx="21698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sz="4400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ตรวจสอบ/ลงนาม</a:t>
            </a:r>
            <a:endParaRPr lang="en-US" altLang="en-US" sz="4400" b="1" dirty="0">
              <a:solidFill>
                <a:srgbClr val="333399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58250" y="1414985"/>
            <a:ext cx="1489414" cy="3742970"/>
            <a:chOff x="69425" y="1057075"/>
            <a:chExt cx="2536079" cy="4144526"/>
          </a:xfrm>
        </p:grpSpPr>
        <p:sp>
          <p:nvSpPr>
            <p:cNvPr id="2049" name="สี่เหลี่ยมผืนผ้ามุมมน 2048"/>
            <p:cNvSpPr/>
            <p:nvPr/>
          </p:nvSpPr>
          <p:spPr>
            <a:xfrm>
              <a:off x="69425" y="1057075"/>
              <a:ext cx="2536079" cy="414452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51" name="Picture 3" descr="G:\New folder\imagesCADPT4Z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0268"/>
            <a:stretch/>
          </p:blipFill>
          <p:spPr bwMode="auto">
            <a:xfrm>
              <a:off x="175872" y="1820209"/>
              <a:ext cx="2134936" cy="1676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วงรี 44"/>
            <p:cNvSpPr/>
            <p:nvPr/>
          </p:nvSpPr>
          <p:spPr>
            <a:xfrm>
              <a:off x="269995" y="3542870"/>
              <a:ext cx="2134935" cy="1464639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rgbClr val="000099"/>
                  </a:solidFill>
                  <a:latin typeface="BrowalliaUPC" pitchFamily="34" charset="-34"/>
                  <a:cs typeface="BrowalliaUPC" pitchFamily="34" charset="-34"/>
                </a:rPr>
                <a:t>รพ.</a:t>
              </a:r>
              <a:r>
                <a:rPr lang="th-TH" b="1" dirty="0">
                  <a:solidFill>
                    <a:srgbClr val="000099"/>
                  </a:solidFill>
                  <a:latin typeface="BrowalliaUPC" pitchFamily="34" charset="-34"/>
                  <a:cs typeface="BrowalliaUPC" pitchFamily="34" charset="-34"/>
                </a:rPr>
                <a:t>อำเภอ</a:t>
              </a:r>
            </a:p>
          </p:txBody>
        </p:sp>
      </p:grpSp>
      <p:grpSp>
        <p:nvGrpSpPr>
          <p:cNvPr id="608" name="กลุ่ม 607"/>
          <p:cNvGrpSpPr/>
          <p:nvPr/>
        </p:nvGrpSpPr>
        <p:grpSpPr>
          <a:xfrm>
            <a:off x="1791952" y="2243292"/>
            <a:ext cx="821893" cy="886756"/>
            <a:chOff x="395536" y="2008795"/>
            <a:chExt cx="2306091" cy="3480957"/>
          </a:xfrm>
        </p:grpSpPr>
        <p:pic>
          <p:nvPicPr>
            <p:cNvPr id="714" name="Picture 13" descr="http://www.quinl.com/productImages/UploadImages/13805370203286_17075.jpg"/>
            <p:cNvPicPr>
              <a:picLocks noChangeAspect="1" noChangeArrowheads="1"/>
            </p:cNvPicPr>
            <p:nvPr/>
          </p:nvPicPr>
          <p:blipFill>
            <a:blip r:embed="rId3" cstate="print"/>
            <a:srcRect l="18634" t="9071" r="16568" b="11563"/>
            <a:stretch>
              <a:fillRect/>
            </a:stretch>
          </p:blipFill>
          <p:spPr bwMode="auto">
            <a:xfrm>
              <a:off x="395536" y="2008795"/>
              <a:ext cx="2306091" cy="3480957"/>
            </a:xfrm>
            <a:prstGeom prst="rect">
              <a:avLst/>
            </a:prstGeom>
            <a:noFill/>
          </p:spPr>
        </p:pic>
        <p:grpSp>
          <p:nvGrpSpPr>
            <p:cNvPr id="715" name="Group 376"/>
            <p:cNvGrpSpPr>
              <a:grpSpLocks/>
            </p:cNvGrpSpPr>
            <p:nvPr/>
          </p:nvGrpSpPr>
          <p:grpSpPr bwMode="auto">
            <a:xfrm>
              <a:off x="821843" y="4353406"/>
              <a:ext cx="583640" cy="758771"/>
              <a:chOff x="33338" y="18778"/>
              <a:chExt cx="14401" cy="13160"/>
            </a:xfrm>
          </p:grpSpPr>
          <p:sp>
            <p:nvSpPr>
              <p:cNvPr id="746" name="Rectangle 377"/>
              <p:cNvSpPr>
                <a:spLocks noChangeArrowheads="1"/>
              </p:cNvSpPr>
              <p:nvPr/>
            </p:nvSpPr>
            <p:spPr bwMode="auto">
              <a:xfrm>
                <a:off x="33338" y="20651"/>
                <a:ext cx="14402" cy="11287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747" name="Rectangle 623"/>
              <p:cNvSpPr>
                <a:spLocks noChangeArrowheads="1"/>
              </p:cNvSpPr>
              <p:nvPr/>
            </p:nvSpPr>
            <p:spPr bwMode="auto">
              <a:xfrm>
                <a:off x="33338" y="18778"/>
                <a:ext cx="14402" cy="2526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716" name="Group 624"/>
            <p:cNvGrpSpPr>
              <a:grpSpLocks/>
            </p:cNvGrpSpPr>
            <p:nvPr/>
          </p:nvGrpSpPr>
          <p:grpSpPr bwMode="auto">
            <a:xfrm>
              <a:off x="888808" y="4736600"/>
              <a:ext cx="124914" cy="295292"/>
              <a:chOff x="33999" y="21847"/>
              <a:chExt cx="1440" cy="3766"/>
            </a:xfrm>
          </p:grpSpPr>
          <p:sp>
            <p:nvSpPr>
              <p:cNvPr id="743" name="Rounded Rectangle 625"/>
              <p:cNvSpPr>
                <a:spLocks noChangeArrowheads="1"/>
              </p:cNvSpPr>
              <p:nvPr/>
            </p:nvSpPr>
            <p:spPr bwMode="auto">
              <a:xfrm>
                <a:off x="33999" y="22733"/>
                <a:ext cx="1440" cy="2880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744" name="Rounded Rectangle 626"/>
              <p:cNvSpPr>
                <a:spLocks noChangeArrowheads="1"/>
              </p:cNvSpPr>
              <p:nvPr/>
            </p:nvSpPr>
            <p:spPr bwMode="auto">
              <a:xfrm>
                <a:off x="34386" y="22276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745" name="Rounded Rectangle 627"/>
              <p:cNvSpPr>
                <a:spLocks noChangeArrowheads="1"/>
              </p:cNvSpPr>
              <p:nvPr/>
            </p:nvSpPr>
            <p:spPr bwMode="auto">
              <a:xfrm>
                <a:off x="33999" y="21847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717" name="Group 628"/>
            <p:cNvGrpSpPr>
              <a:grpSpLocks/>
            </p:cNvGrpSpPr>
            <p:nvPr/>
          </p:nvGrpSpPr>
          <p:grpSpPr bwMode="auto">
            <a:xfrm>
              <a:off x="1039150" y="4741344"/>
              <a:ext cx="124914" cy="295292"/>
              <a:chOff x="35483" y="21885"/>
              <a:chExt cx="1440" cy="3766"/>
            </a:xfrm>
          </p:grpSpPr>
          <p:sp>
            <p:nvSpPr>
              <p:cNvPr id="740" name="Rounded Rectangle 629"/>
              <p:cNvSpPr>
                <a:spLocks noChangeArrowheads="1"/>
              </p:cNvSpPr>
              <p:nvPr/>
            </p:nvSpPr>
            <p:spPr bwMode="auto">
              <a:xfrm>
                <a:off x="35483" y="22770"/>
                <a:ext cx="1440" cy="2881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741" name="Rounded Rectangle 630"/>
              <p:cNvSpPr>
                <a:spLocks noChangeArrowheads="1"/>
              </p:cNvSpPr>
              <p:nvPr/>
            </p:nvSpPr>
            <p:spPr bwMode="auto">
              <a:xfrm>
                <a:off x="35870" y="2231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742" name="Rounded Rectangle 631"/>
              <p:cNvSpPr>
                <a:spLocks noChangeArrowheads="1"/>
              </p:cNvSpPr>
              <p:nvPr/>
            </p:nvSpPr>
            <p:spPr bwMode="auto">
              <a:xfrm>
                <a:off x="35483" y="21885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718" name="Group 632"/>
            <p:cNvGrpSpPr>
              <a:grpSpLocks/>
            </p:cNvGrpSpPr>
            <p:nvPr/>
          </p:nvGrpSpPr>
          <p:grpSpPr bwMode="auto">
            <a:xfrm>
              <a:off x="1186656" y="4741344"/>
              <a:ext cx="124812" cy="295292"/>
              <a:chOff x="36939" y="21885"/>
              <a:chExt cx="1440" cy="3766"/>
            </a:xfrm>
          </p:grpSpPr>
          <p:sp>
            <p:nvSpPr>
              <p:cNvPr id="737" name="Rounded Rectangle 633"/>
              <p:cNvSpPr>
                <a:spLocks noChangeArrowheads="1"/>
              </p:cNvSpPr>
              <p:nvPr/>
            </p:nvSpPr>
            <p:spPr bwMode="auto">
              <a:xfrm>
                <a:off x="36939" y="22770"/>
                <a:ext cx="1440" cy="2881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738" name="Rounded Rectangle 634"/>
              <p:cNvSpPr>
                <a:spLocks noChangeArrowheads="1"/>
              </p:cNvSpPr>
              <p:nvPr/>
            </p:nvSpPr>
            <p:spPr bwMode="auto">
              <a:xfrm>
                <a:off x="37325" y="2231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739" name="Rounded Rectangle 635"/>
              <p:cNvSpPr>
                <a:spLocks noChangeArrowheads="1"/>
              </p:cNvSpPr>
              <p:nvPr/>
            </p:nvSpPr>
            <p:spPr bwMode="auto">
              <a:xfrm>
                <a:off x="36939" y="21885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719" name="Group 636"/>
            <p:cNvGrpSpPr>
              <a:grpSpLocks/>
            </p:cNvGrpSpPr>
            <p:nvPr/>
          </p:nvGrpSpPr>
          <p:grpSpPr bwMode="auto">
            <a:xfrm>
              <a:off x="1489873" y="4318945"/>
              <a:ext cx="583538" cy="787863"/>
              <a:chOff x="39932" y="18502"/>
              <a:chExt cx="14401" cy="13665"/>
            </a:xfrm>
          </p:grpSpPr>
          <p:sp>
            <p:nvSpPr>
              <p:cNvPr id="735" name="Rectangle 637"/>
              <p:cNvSpPr>
                <a:spLocks noChangeArrowheads="1"/>
              </p:cNvSpPr>
              <p:nvPr/>
            </p:nvSpPr>
            <p:spPr bwMode="auto">
              <a:xfrm>
                <a:off x="39932" y="20375"/>
                <a:ext cx="14401" cy="11793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736" name="Rectangle 638"/>
              <p:cNvSpPr>
                <a:spLocks noChangeArrowheads="1"/>
              </p:cNvSpPr>
              <p:nvPr/>
            </p:nvSpPr>
            <p:spPr bwMode="auto">
              <a:xfrm>
                <a:off x="39932" y="18502"/>
                <a:ext cx="14401" cy="2526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720" name="Group 639"/>
            <p:cNvGrpSpPr>
              <a:grpSpLocks/>
            </p:cNvGrpSpPr>
            <p:nvPr/>
          </p:nvGrpSpPr>
          <p:grpSpPr bwMode="auto">
            <a:xfrm>
              <a:off x="1560688" y="4499492"/>
              <a:ext cx="111845" cy="545386"/>
              <a:chOff x="40631" y="19948"/>
              <a:chExt cx="1440" cy="5709"/>
            </a:xfrm>
          </p:grpSpPr>
          <p:grpSp>
            <p:nvGrpSpPr>
              <p:cNvPr id="731" name="Group 640"/>
              <p:cNvGrpSpPr>
                <a:grpSpLocks/>
              </p:cNvGrpSpPr>
              <p:nvPr/>
            </p:nvGrpSpPr>
            <p:grpSpPr bwMode="auto">
              <a:xfrm>
                <a:off x="40631" y="22996"/>
                <a:ext cx="1440" cy="2661"/>
                <a:chOff x="40631" y="22996"/>
                <a:chExt cx="1440" cy="2660"/>
              </a:xfrm>
            </p:grpSpPr>
            <p:sp>
              <p:nvSpPr>
                <p:cNvPr id="733" name="Rounded Rectangle 641"/>
                <p:cNvSpPr>
                  <a:spLocks noChangeArrowheads="1"/>
                </p:cNvSpPr>
                <p:nvPr/>
              </p:nvSpPr>
              <p:spPr bwMode="auto">
                <a:xfrm>
                  <a:off x="40631" y="23454"/>
                  <a:ext cx="1440" cy="2203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34" name="Rounded Rectangle 642"/>
                <p:cNvSpPr>
                  <a:spLocks noChangeArrowheads="1"/>
                </p:cNvSpPr>
                <p:nvPr/>
              </p:nvSpPr>
              <p:spPr bwMode="auto">
                <a:xfrm>
                  <a:off x="41017" y="22996"/>
                  <a:ext cx="720" cy="458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732" name="Flowchart: Extract 643"/>
              <p:cNvSpPr>
                <a:spLocks noChangeArrowheads="1"/>
              </p:cNvSpPr>
              <p:nvPr/>
            </p:nvSpPr>
            <p:spPr bwMode="auto">
              <a:xfrm>
                <a:off x="40933" y="19948"/>
                <a:ext cx="852" cy="2991"/>
              </a:xfrm>
              <a:prstGeom prst="flowChartExtra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721" name="Group 644"/>
            <p:cNvGrpSpPr>
              <a:grpSpLocks/>
            </p:cNvGrpSpPr>
            <p:nvPr/>
          </p:nvGrpSpPr>
          <p:grpSpPr bwMode="auto">
            <a:xfrm>
              <a:off x="1706775" y="4503487"/>
              <a:ext cx="111845" cy="545511"/>
              <a:chOff x="42073" y="19980"/>
              <a:chExt cx="1440" cy="5709"/>
            </a:xfrm>
          </p:grpSpPr>
          <p:grpSp>
            <p:nvGrpSpPr>
              <p:cNvPr id="727" name="Group 645"/>
              <p:cNvGrpSpPr>
                <a:grpSpLocks/>
              </p:cNvGrpSpPr>
              <p:nvPr/>
            </p:nvGrpSpPr>
            <p:grpSpPr bwMode="auto">
              <a:xfrm>
                <a:off x="42073" y="23029"/>
                <a:ext cx="1440" cy="2661"/>
                <a:chOff x="42073" y="23029"/>
                <a:chExt cx="1440" cy="2660"/>
              </a:xfrm>
            </p:grpSpPr>
            <p:sp>
              <p:nvSpPr>
                <p:cNvPr id="729" name="Rounded Rectangle 646"/>
                <p:cNvSpPr>
                  <a:spLocks noChangeArrowheads="1"/>
                </p:cNvSpPr>
                <p:nvPr/>
              </p:nvSpPr>
              <p:spPr bwMode="auto">
                <a:xfrm>
                  <a:off x="42073" y="23486"/>
                  <a:ext cx="1440" cy="2204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30" name="Rounded Rectangle 647"/>
                <p:cNvSpPr>
                  <a:spLocks noChangeArrowheads="1"/>
                </p:cNvSpPr>
                <p:nvPr/>
              </p:nvSpPr>
              <p:spPr bwMode="auto">
                <a:xfrm>
                  <a:off x="42460" y="23029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728" name="Flowchart: Extract 648"/>
              <p:cNvSpPr>
                <a:spLocks noChangeArrowheads="1"/>
              </p:cNvSpPr>
              <p:nvPr/>
            </p:nvSpPr>
            <p:spPr bwMode="auto">
              <a:xfrm>
                <a:off x="42376" y="19980"/>
                <a:ext cx="851" cy="2992"/>
              </a:xfrm>
              <a:prstGeom prst="flowChartExtra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722" name="Group 649"/>
            <p:cNvGrpSpPr>
              <a:grpSpLocks/>
            </p:cNvGrpSpPr>
            <p:nvPr/>
          </p:nvGrpSpPr>
          <p:grpSpPr bwMode="auto">
            <a:xfrm>
              <a:off x="1845264" y="4504860"/>
              <a:ext cx="111946" cy="545386"/>
              <a:chOff x="43440" y="19991"/>
              <a:chExt cx="1440" cy="5709"/>
            </a:xfrm>
          </p:grpSpPr>
          <p:grpSp>
            <p:nvGrpSpPr>
              <p:cNvPr id="723" name="Group 650"/>
              <p:cNvGrpSpPr>
                <a:grpSpLocks/>
              </p:cNvGrpSpPr>
              <p:nvPr/>
            </p:nvGrpSpPr>
            <p:grpSpPr bwMode="auto">
              <a:xfrm>
                <a:off x="43440" y="23039"/>
                <a:ext cx="1441" cy="2661"/>
                <a:chOff x="43440" y="23039"/>
                <a:chExt cx="1440" cy="2660"/>
              </a:xfrm>
            </p:grpSpPr>
            <p:sp>
              <p:nvSpPr>
                <p:cNvPr id="725" name="Rounded Rectangle 651"/>
                <p:cNvSpPr>
                  <a:spLocks noChangeArrowheads="1"/>
                </p:cNvSpPr>
                <p:nvPr/>
              </p:nvSpPr>
              <p:spPr bwMode="auto">
                <a:xfrm>
                  <a:off x="43440" y="23496"/>
                  <a:ext cx="1441" cy="2204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26" name="Rounded Rectangle 652"/>
                <p:cNvSpPr>
                  <a:spLocks noChangeArrowheads="1"/>
                </p:cNvSpPr>
                <p:nvPr/>
              </p:nvSpPr>
              <p:spPr bwMode="auto">
                <a:xfrm>
                  <a:off x="43827" y="23039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724" name="Flowchart: Extract 653"/>
              <p:cNvSpPr>
                <a:spLocks noChangeArrowheads="1"/>
              </p:cNvSpPr>
              <p:nvPr/>
            </p:nvSpPr>
            <p:spPr bwMode="auto">
              <a:xfrm>
                <a:off x="43743" y="19991"/>
                <a:ext cx="852" cy="2991"/>
              </a:xfrm>
              <a:prstGeom prst="flowChartExtra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</p:grpSp>
      <p:grpSp>
        <p:nvGrpSpPr>
          <p:cNvPr id="778" name="กลุ่ม 777"/>
          <p:cNvGrpSpPr/>
          <p:nvPr/>
        </p:nvGrpSpPr>
        <p:grpSpPr>
          <a:xfrm>
            <a:off x="1691680" y="1327046"/>
            <a:ext cx="922165" cy="911866"/>
            <a:chOff x="5272912" y="3063468"/>
            <a:chExt cx="1419622" cy="1266475"/>
          </a:xfrm>
        </p:grpSpPr>
        <p:sp>
          <p:nvSpPr>
            <p:cNvPr id="779" name="Text Box 24"/>
            <p:cNvSpPr txBox="1">
              <a:spLocks noChangeArrowheads="1"/>
            </p:cNvSpPr>
            <p:nvPr/>
          </p:nvSpPr>
          <p:spPr bwMode="auto">
            <a:xfrm>
              <a:off x="5272912" y="3063468"/>
              <a:ext cx="1419622" cy="64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th-TH" altLang="en-US" sz="2400" dirty="0" smtClean="0">
                  <a:solidFill>
                    <a:srgbClr val="333399"/>
                  </a:solidFill>
                  <a:latin typeface="EucrosiaUPC" pitchFamily="18" charset="-34"/>
                  <a:ea typeface="Arial Unicode MS" pitchFamily="34" charset="-128"/>
                  <a:cs typeface="EucrosiaUPC" pitchFamily="18" charset="-34"/>
                </a:rPr>
                <a:t>นำส่ง</a:t>
              </a:r>
              <a:endParaRPr lang="en-US" altLang="en-US" sz="2400" dirty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endParaRPr>
            </a:p>
          </p:txBody>
        </p:sp>
        <p:sp>
          <p:nvSpPr>
            <p:cNvPr id="780" name="ลูกศรขวา 779"/>
            <p:cNvSpPr/>
            <p:nvPr/>
          </p:nvSpPr>
          <p:spPr>
            <a:xfrm>
              <a:off x="5638292" y="3666886"/>
              <a:ext cx="918063" cy="66305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6" name="กลุ่ม 45"/>
          <p:cNvGrpSpPr/>
          <p:nvPr/>
        </p:nvGrpSpPr>
        <p:grpSpPr>
          <a:xfrm>
            <a:off x="1547664" y="3201504"/>
            <a:ext cx="1066181" cy="1163868"/>
            <a:chOff x="738025" y="4447524"/>
            <a:chExt cx="2206975" cy="1944326"/>
          </a:xfrm>
        </p:grpSpPr>
        <p:sp>
          <p:nvSpPr>
            <p:cNvPr id="781" name="Text Box 24"/>
            <p:cNvSpPr txBox="1">
              <a:spLocks noChangeArrowheads="1"/>
            </p:cNvSpPr>
            <p:nvPr/>
          </p:nvSpPr>
          <p:spPr bwMode="auto">
            <a:xfrm>
              <a:off x="738025" y="5991740"/>
              <a:ext cx="20663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 dirty="0" smtClean="0">
                  <a:latin typeface="EucrosiaUPC" pitchFamily="18" charset="-34"/>
                  <a:ea typeface="Arial Unicode MS" pitchFamily="34" charset="-128"/>
                  <a:cs typeface="EucrosiaUPC" pitchFamily="18" charset="-34"/>
                </a:rPr>
                <a:t> </a:t>
              </a:r>
              <a:r>
                <a:rPr lang="th-TH" altLang="en-US" sz="2000" b="1" dirty="0" smtClean="0">
                  <a:latin typeface="EucrosiaUPC" pitchFamily="18" charset="-34"/>
                  <a:ea typeface="Arial Unicode MS" pitchFamily="34" charset="-128"/>
                  <a:cs typeface="EucrosiaUPC" pitchFamily="18" charset="-34"/>
                </a:rPr>
                <a:t>แบบนำส่ง </a:t>
              </a:r>
              <a:r>
                <a:rPr lang="th-TH" altLang="en-US" sz="2000" b="1" dirty="0" err="1" smtClean="0">
                  <a:latin typeface="EucrosiaUPC" pitchFamily="18" charset="-34"/>
                  <a:ea typeface="Arial Unicode MS" pitchFamily="34" charset="-128"/>
                  <a:cs typeface="EucrosiaUPC" pitchFamily="18" charset="-34"/>
                </a:rPr>
                <a:t>สสจ</a:t>
              </a:r>
              <a:r>
                <a:rPr lang="th-TH" altLang="en-US" sz="2000" b="1" dirty="0" smtClean="0">
                  <a:latin typeface="EucrosiaUPC" pitchFamily="18" charset="-34"/>
                  <a:ea typeface="Arial Unicode MS" pitchFamily="34" charset="-128"/>
                  <a:cs typeface="EucrosiaUPC" pitchFamily="18" charset="-34"/>
                </a:rPr>
                <a:t>. (ผ.</a:t>
              </a:r>
              <a:r>
                <a:rPr lang="en-US" altLang="en-US" sz="2000" b="1" dirty="0" smtClean="0">
                  <a:latin typeface="EucrosiaUPC" pitchFamily="18" charset="-34"/>
                  <a:ea typeface="Arial Unicode MS" pitchFamily="34" charset="-128"/>
                  <a:cs typeface="EucrosiaUPC" pitchFamily="18" charset="-34"/>
                </a:rPr>
                <a:t>2)</a:t>
              </a:r>
              <a:endParaRPr lang="en-US" altLang="en-US" sz="2000" b="1" dirty="0">
                <a:latin typeface="EucrosiaUPC" pitchFamily="18" charset="-34"/>
                <a:ea typeface="Arial Unicode MS" pitchFamily="34" charset="-128"/>
                <a:cs typeface="EucrosiaUPC" pitchFamily="18" charset="-34"/>
              </a:endParaRPr>
            </a:p>
          </p:txBody>
        </p:sp>
        <p:pic>
          <p:nvPicPr>
            <p:cNvPr id="78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7773" t="39258" r="17773" b="23633"/>
            <a:stretch>
              <a:fillRect/>
            </a:stretch>
          </p:blipFill>
          <p:spPr bwMode="auto">
            <a:xfrm>
              <a:off x="995072" y="4447524"/>
              <a:ext cx="1949928" cy="1472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50" name="สี่เหลี่ยมผืนผ้ามุมมน 49"/>
          <p:cNvSpPr/>
          <p:nvPr/>
        </p:nvSpPr>
        <p:spPr>
          <a:xfrm>
            <a:off x="2910618" y="1701732"/>
            <a:ext cx="1821470" cy="14537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คณะกรรมการขับเคลื่อนการเก็บกลับและทำลาย </a:t>
            </a:r>
            <a:r>
              <a:rPr lang="en-US" sz="24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trivalent OPV </a:t>
            </a:r>
            <a:endParaRPr lang="th-TH" sz="2400" dirty="0">
              <a:solidFill>
                <a:srgbClr val="0000CC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786" name="Text Box 24"/>
          <p:cNvSpPr txBox="1">
            <a:spLocks noChangeArrowheads="1"/>
          </p:cNvSpPr>
          <p:nvPr/>
        </p:nvSpPr>
        <p:spPr bwMode="auto">
          <a:xfrm>
            <a:off x="6330869" y="5448126"/>
            <a:ext cx="28496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sz="3200" b="1" dirty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เผาทำลาย</a:t>
            </a:r>
            <a:r>
              <a:rPr lang="th-TH" altLang="en-US" sz="3200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ภายใน     วันที่ 2</a:t>
            </a:r>
            <a:r>
              <a:rPr lang="en-US" altLang="en-US" sz="3200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8</a:t>
            </a:r>
            <a:r>
              <a:rPr lang="th-TH" altLang="en-US" sz="3200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 เมษายน 59</a:t>
            </a:r>
            <a:endParaRPr lang="th-TH" altLang="en-US" sz="3200" b="1" dirty="0">
              <a:solidFill>
                <a:srgbClr val="333399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grpSp>
        <p:nvGrpSpPr>
          <p:cNvPr id="54" name="กลุ่ม 53"/>
          <p:cNvGrpSpPr/>
          <p:nvPr/>
        </p:nvGrpSpPr>
        <p:grpSpPr>
          <a:xfrm>
            <a:off x="4865524" y="2509885"/>
            <a:ext cx="1628433" cy="2215259"/>
            <a:chOff x="5251962" y="2708920"/>
            <a:chExt cx="1768310" cy="2272318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5436096" y="2708920"/>
              <a:ext cx="1274710" cy="1936242"/>
              <a:chOff x="5013672" y="3933832"/>
              <a:chExt cx="1968473" cy="2530166"/>
            </a:xfrm>
          </p:grpSpPr>
          <p:grpSp>
            <p:nvGrpSpPr>
              <p:cNvPr id="434" name="กลุ่ม 433"/>
              <p:cNvGrpSpPr/>
              <p:nvPr/>
            </p:nvGrpSpPr>
            <p:grpSpPr>
              <a:xfrm>
                <a:off x="5458409" y="3933832"/>
                <a:ext cx="1345725" cy="1246608"/>
                <a:chOff x="179512" y="2276870"/>
                <a:chExt cx="3807017" cy="4199349"/>
              </a:xfrm>
            </p:grpSpPr>
            <p:grpSp>
              <p:nvGrpSpPr>
                <p:cNvPr id="435" name="กลุ่ม 434"/>
                <p:cNvGrpSpPr/>
                <p:nvPr/>
              </p:nvGrpSpPr>
              <p:grpSpPr>
                <a:xfrm>
                  <a:off x="605962" y="3975160"/>
                  <a:ext cx="1750255" cy="2501059"/>
                  <a:chOff x="5120476" y="1428736"/>
                  <a:chExt cx="3666366" cy="4452771"/>
                </a:xfrm>
              </p:grpSpPr>
              <p:pic>
                <p:nvPicPr>
                  <p:cNvPr id="576" name="Picture 13" descr="http://www.quinl.com/productImages/UploadImages/13805370203286_17075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l="18634" t="9071" r="16568" b="11563"/>
                  <a:stretch>
                    <a:fillRect/>
                  </a:stretch>
                </p:blipFill>
                <p:spPr bwMode="auto">
                  <a:xfrm>
                    <a:off x="5120476" y="1428736"/>
                    <a:ext cx="3666366" cy="4452771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577" name="Group 376"/>
                  <p:cNvGrpSpPr>
                    <a:grpSpLocks/>
                  </p:cNvGrpSpPr>
                  <p:nvPr/>
                </p:nvGrpSpPr>
                <p:grpSpPr bwMode="auto">
                  <a:xfrm>
                    <a:off x="5798245" y="4427916"/>
                    <a:ext cx="927907" cy="970605"/>
                    <a:chOff x="33338" y="18778"/>
                    <a:chExt cx="14401" cy="13160"/>
                  </a:xfrm>
                </p:grpSpPr>
                <p:sp>
                  <p:nvSpPr>
                    <p:cNvPr id="604" name="Rectangl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38" y="20651"/>
                      <a:ext cx="14402" cy="11287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605" name="Rectangle 6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38" y="18778"/>
                      <a:ext cx="14402" cy="2526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78" name="Group 624"/>
                  <p:cNvGrpSpPr>
                    <a:grpSpLocks/>
                  </p:cNvGrpSpPr>
                  <p:nvPr/>
                </p:nvGrpSpPr>
                <p:grpSpPr bwMode="auto">
                  <a:xfrm>
                    <a:off x="5904710" y="4918090"/>
                    <a:ext cx="198596" cy="377732"/>
                    <a:chOff x="33999" y="21847"/>
                    <a:chExt cx="1440" cy="3766"/>
                  </a:xfrm>
                </p:grpSpPr>
                <p:sp>
                  <p:nvSpPr>
                    <p:cNvPr id="601" name="Rounded Rectangle 6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99" y="22733"/>
                      <a:ext cx="1440" cy="288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602" name="Rounded Rectangle 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86" y="22276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603" name="Rounded Rectangle 6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99" y="21847"/>
                      <a:ext cx="144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79" name="Group 628"/>
                  <p:cNvGrpSpPr>
                    <a:grpSpLocks/>
                  </p:cNvGrpSpPr>
                  <p:nvPr/>
                </p:nvGrpSpPr>
                <p:grpSpPr bwMode="auto">
                  <a:xfrm>
                    <a:off x="6143734" y="4924159"/>
                    <a:ext cx="198596" cy="377732"/>
                    <a:chOff x="35483" y="21885"/>
                    <a:chExt cx="1440" cy="3766"/>
                  </a:xfrm>
                </p:grpSpPr>
                <p:sp>
                  <p:nvSpPr>
                    <p:cNvPr id="598" name="Rounded Rectangle 6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483" y="22770"/>
                      <a:ext cx="1440" cy="288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99" name="Rounded Rectangle 6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70" y="22313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600" name="Rounded Rectangle 6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483" y="21885"/>
                      <a:ext cx="144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80" name="Group 632"/>
                  <p:cNvGrpSpPr>
                    <a:grpSpLocks/>
                  </p:cNvGrpSpPr>
                  <p:nvPr/>
                </p:nvGrpSpPr>
                <p:grpSpPr bwMode="auto">
                  <a:xfrm>
                    <a:off x="6378247" y="4924159"/>
                    <a:ext cx="198434" cy="377732"/>
                    <a:chOff x="36939" y="21885"/>
                    <a:chExt cx="1440" cy="3766"/>
                  </a:xfrm>
                </p:grpSpPr>
                <p:sp>
                  <p:nvSpPr>
                    <p:cNvPr id="595" name="Rounded Rectangle 6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39" y="22770"/>
                      <a:ext cx="1440" cy="288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96" name="Rounded Rectangle 6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5" y="22313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97" name="Rounded Rectangle 6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39" y="21885"/>
                      <a:ext cx="144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81" name="กลุ่ม 580"/>
                  <p:cNvGrpSpPr/>
                  <p:nvPr/>
                </p:nvGrpSpPr>
                <p:grpSpPr>
                  <a:xfrm>
                    <a:off x="6864437" y="4515038"/>
                    <a:ext cx="1328915" cy="864078"/>
                    <a:chOff x="657768" y="5881507"/>
                    <a:chExt cx="978051" cy="648072"/>
                  </a:xfrm>
                </p:grpSpPr>
                <p:sp>
                  <p:nvSpPr>
                    <p:cNvPr id="582" name="คิวบ์ 581"/>
                    <p:cNvSpPr/>
                    <p:nvPr/>
                  </p:nvSpPr>
                  <p:spPr>
                    <a:xfrm>
                      <a:off x="657768" y="5881507"/>
                      <a:ext cx="978051" cy="648072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grpSp>
                  <p:nvGrpSpPr>
                    <p:cNvPr id="583" name="Group 3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3168" y="6016677"/>
                      <a:ext cx="198596" cy="377732"/>
                      <a:chOff x="14669" y="11174"/>
                      <a:chExt cx="1440" cy="3766"/>
                    </a:xfrm>
                  </p:grpSpPr>
                  <p:sp>
                    <p:nvSpPr>
                      <p:cNvPr id="592" name="Rounded Rectangle 3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69" y="12060"/>
                        <a:ext cx="1441" cy="288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E5B8B7"/>
                      </a:solidFill>
                      <a:ln w="25400">
                        <a:solidFill>
                          <a:srgbClr val="243F6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593" name="Rounded Rectangle 3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056" y="11603"/>
                        <a:ext cx="720" cy="457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243F6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594" name="Rounded Rectangle 3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69" y="11174"/>
                        <a:ext cx="1441" cy="457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243F6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</p:grpSp>
                <p:grpSp>
                  <p:nvGrpSpPr>
                    <p:cNvPr id="584" name="Group 3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2191" y="6022746"/>
                      <a:ext cx="198596" cy="377732"/>
                      <a:chOff x="16153" y="11212"/>
                      <a:chExt cx="1440" cy="3766"/>
                    </a:xfrm>
                  </p:grpSpPr>
                  <p:sp>
                    <p:nvSpPr>
                      <p:cNvPr id="589" name="Rounded Rectangle 3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153" y="12097"/>
                        <a:ext cx="1440" cy="2881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E5B8B7"/>
                      </a:solidFill>
                      <a:ln w="25400">
                        <a:solidFill>
                          <a:srgbClr val="243F6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590" name="Rounded Rectangle 3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540" y="11640"/>
                        <a:ext cx="720" cy="457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243F6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591" name="Rounded Rectangle 3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153" y="11212"/>
                        <a:ext cx="1440" cy="457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243F6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</p:grpSp>
                <p:grpSp>
                  <p:nvGrpSpPr>
                    <p:cNvPr id="585" name="Group 3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6705" y="6022746"/>
                      <a:ext cx="198596" cy="377732"/>
                      <a:chOff x="17609" y="11212"/>
                      <a:chExt cx="1440" cy="3766"/>
                    </a:xfrm>
                  </p:grpSpPr>
                  <p:sp>
                    <p:nvSpPr>
                      <p:cNvPr id="586" name="Rounded Rectangle 3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609" y="12097"/>
                        <a:ext cx="1440" cy="2881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E5B8B7"/>
                      </a:solidFill>
                      <a:ln w="25400">
                        <a:solidFill>
                          <a:srgbClr val="243F6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587" name="Rounded Rectangle 3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996" y="11640"/>
                        <a:ext cx="720" cy="457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243F6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588" name="Rounded Rectangle 3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609" y="11212"/>
                        <a:ext cx="1440" cy="457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243F6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36" name="กลุ่ม 435"/>
                <p:cNvGrpSpPr/>
                <p:nvPr/>
              </p:nvGrpSpPr>
              <p:grpSpPr>
                <a:xfrm>
                  <a:off x="179512" y="2276870"/>
                  <a:ext cx="1352333" cy="1680038"/>
                  <a:chOff x="395536" y="2008795"/>
                  <a:chExt cx="2306091" cy="3480957"/>
                </a:xfrm>
              </p:grpSpPr>
              <p:pic>
                <p:nvPicPr>
                  <p:cNvPr id="542" name="Picture 13" descr="http://www.quinl.com/productImages/UploadImages/13805370203286_17075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 l="18634" t="9071" r="16568" b="11563"/>
                  <a:stretch>
                    <a:fillRect/>
                  </a:stretch>
                </p:blipFill>
                <p:spPr bwMode="auto">
                  <a:xfrm>
                    <a:off x="395536" y="2008795"/>
                    <a:ext cx="2306091" cy="3480957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543" name="Group 376"/>
                  <p:cNvGrpSpPr>
                    <a:grpSpLocks/>
                  </p:cNvGrpSpPr>
                  <p:nvPr/>
                </p:nvGrpSpPr>
                <p:grpSpPr bwMode="auto">
                  <a:xfrm>
                    <a:off x="821843" y="4353406"/>
                    <a:ext cx="583640" cy="758771"/>
                    <a:chOff x="33338" y="18778"/>
                    <a:chExt cx="14401" cy="13160"/>
                  </a:xfrm>
                </p:grpSpPr>
                <p:sp>
                  <p:nvSpPr>
                    <p:cNvPr id="574" name="Rectangl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38" y="20651"/>
                      <a:ext cx="14402" cy="11287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75" name="Rectangle 6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38" y="18778"/>
                      <a:ext cx="14402" cy="2526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44" name="Group 624"/>
                  <p:cNvGrpSpPr>
                    <a:grpSpLocks/>
                  </p:cNvGrpSpPr>
                  <p:nvPr/>
                </p:nvGrpSpPr>
                <p:grpSpPr bwMode="auto">
                  <a:xfrm>
                    <a:off x="888808" y="4736600"/>
                    <a:ext cx="124914" cy="295292"/>
                    <a:chOff x="33999" y="21847"/>
                    <a:chExt cx="1440" cy="3766"/>
                  </a:xfrm>
                </p:grpSpPr>
                <p:sp>
                  <p:nvSpPr>
                    <p:cNvPr id="571" name="Rounded Rectangle 6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99" y="22733"/>
                      <a:ext cx="1440" cy="288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72" name="Rounded Rectangle 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86" y="22276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73" name="Rounded Rectangle 6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99" y="21847"/>
                      <a:ext cx="144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45" name="Group 628"/>
                  <p:cNvGrpSpPr>
                    <a:grpSpLocks/>
                  </p:cNvGrpSpPr>
                  <p:nvPr/>
                </p:nvGrpSpPr>
                <p:grpSpPr bwMode="auto">
                  <a:xfrm>
                    <a:off x="1039150" y="4741344"/>
                    <a:ext cx="124914" cy="295292"/>
                    <a:chOff x="35483" y="21885"/>
                    <a:chExt cx="1440" cy="3766"/>
                  </a:xfrm>
                </p:grpSpPr>
                <p:sp>
                  <p:nvSpPr>
                    <p:cNvPr id="568" name="Rounded Rectangle 6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483" y="22770"/>
                      <a:ext cx="1440" cy="288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69" name="Rounded Rectangle 6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70" y="22313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70" name="Rounded Rectangle 6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483" y="21885"/>
                      <a:ext cx="144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46" name="Group 632"/>
                  <p:cNvGrpSpPr>
                    <a:grpSpLocks/>
                  </p:cNvGrpSpPr>
                  <p:nvPr/>
                </p:nvGrpSpPr>
                <p:grpSpPr bwMode="auto">
                  <a:xfrm>
                    <a:off x="1186656" y="4741344"/>
                    <a:ext cx="124812" cy="295292"/>
                    <a:chOff x="36939" y="21885"/>
                    <a:chExt cx="1440" cy="3766"/>
                  </a:xfrm>
                </p:grpSpPr>
                <p:sp>
                  <p:nvSpPr>
                    <p:cNvPr id="565" name="Rounded Rectangle 6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39" y="22770"/>
                      <a:ext cx="1440" cy="288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66" name="Rounded Rectangle 6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5" y="22313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67" name="Rounded Rectangle 6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39" y="21885"/>
                      <a:ext cx="144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47" name="Group 636"/>
                  <p:cNvGrpSpPr>
                    <a:grpSpLocks/>
                  </p:cNvGrpSpPr>
                  <p:nvPr/>
                </p:nvGrpSpPr>
                <p:grpSpPr bwMode="auto">
                  <a:xfrm>
                    <a:off x="1489873" y="4318945"/>
                    <a:ext cx="583538" cy="787863"/>
                    <a:chOff x="39932" y="18502"/>
                    <a:chExt cx="14401" cy="13665"/>
                  </a:xfrm>
                </p:grpSpPr>
                <p:sp>
                  <p:nvSpPr>
                    <p:cNvPr id="563" name="Rectangle 6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32" y="20375"/>
                      <a:ext cx="14401" cy="11793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64" name="Rectangle 6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32" y="18502"/>
                      <a:ext cx="14401" cy="2526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48" name="Group 639"/>
                  <p:cNvGrpSpPr>
                    <a:grpSpLocks/>
                  </p:cNvGrpSpPr>
                  <p:nvPr/>
                </p:nvGrpSpPr>
                <p:grpSpPr bwMode="auto">
                  <a:xfrm>
                    <a:off x="1560688" y="4499492"/>
                    <a:ext cx="111845" cy="545386"/>
                    <a:chOff x="40631" y="19948"/>
                    <a:chExt cx="1440" cy="5709"/>
                  </a:xfrm>
                </p:grpSpPr>
                <p:grpSp>
                  <p:nvGrpSpPr>
                    <p:cNvPr id="559" name="Group 6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631" y="22996"/>
                      <a:ext cx="1440" cy="2661"/>
                      <a:chOff x="40631" y="22996"/>
                      <a:chExt cx="1440" cy="2660"/>
                    </a:xfrm>
                  </p:grpSpPr>
                  <p:sp>
                    <p:nvSpPr>
                      <p:cNvPr id="561" name="Rounded Rectangle 6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631" y="23454"/>
                        <a:ext cx="1440" cy="220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562" name="Rounded Rectangle 6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017" y="22996"/>
                        <a:ext cx="720" cy="458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</p:grpSp>
                <p:sp>
                  <p:nvSpPr>
                    <p:cNvPr id="560" name="Flowchart: Extract 6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33" y="19948"/>
                      <a:ext cx="852" cy="2991"/>
                    </a:xfrm>
                    <a:prstGeom prst="flowChartExtra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49" name="Group 644"/>
                  <p:cNvGrpSpPr>
                    <a:grpSpLocks/>
                  </p:cNvGrpSpPr>
                  <p:nvPr/>
                </p:nvGrpSpPr>
                <p:grpSpPr bwMode="auto">
                  <a:xfrm>
                    <a:off x="1706775" y="4503487"/>
                    <a:ext cx="111845" cy="545511"/>
                    <a:chOff x="42073" y="19980"/>
                    <a:chExt cx="1440" cy="5709"/>
                  </a:xfrm>
                </p:grpSpPr>
                <p:grpSp>
                  <p:nvGrpSpPr>
                    <p:cNvPr id="555" name="Group 6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073" y="23029"/>
                      <a:ext cx="1440" cy="2661"/>
                      <a:chOff x="42073" y="23029"/>
                      <a:chExt cx="1440" cy="2660"/>
                    </a:xfrm>
                  </p:grpSpPr>
                  <p:sp>
                    <p:nvSpPr>
                      <p:cNvPr id="557" name="Rounded Rectangle 6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073" y="23486"/>
                        <a:ext cx="1440" cy="220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558" name="Rounded Rectangle 6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460" y="23029"/>
                        <a:ext cx="720" cy="457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</p:grpSp>
                <p:sp>
                  <p:nvSpPr>
                    <p:cNvPr id="556" name="Flowchart: Extract 6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76" y="19980"/>
                      <a:ext cx="851" cy="2992"/>
                    </a:xfrm>
                    <a:prstGeom prst="flowChartExtra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50" name="Group 649"/>
                  <p:cNvGrpSpPr>
                    <a:grpSpLocks/>
                  </p:cNvGrpSpPr>
                  <p:nvPr/>
                </p:nvGrpSpPr>
                <p:grpSpPr bwMode="auto">
                  <a:xfrm>
                    <a:off x="1845264" y="4504860"/>
                    <a:ext cx="111946" cy="545386"/>
                    <a:chOff x="43440" y="19991"/>
                    <a:chExt cx="1440" cy="5709"/>
                  </a:xfrm>
                </p:grpSpPr>
                <p:grpSp>
                  <p:nvGrpSpPr>
                    <p:cNvPr id="551" name="Group 6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440" y="23039"/>
                      <a:ext cx="1441" cy="2661"/>
                      <a:chOff x="43440" y="23039"/>
                      <a:chExt cx="1440" cy="2660"/>
                    </a:xfrm>
                  </p:grpSpPr>
                  <p:sp>
                    <p:nvSpPr>
                      <p:cNvPr id="553" name="Rounded Rectangle 6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440" y="23496"/>
                        <a:ext cx="1441" cy="220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554" name="Rounded Rectangle 6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27" y="23039"/>
                        <a:ext cx="720" cy="457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</p:grpSp>
                <p:sp>
                  <p:nvSpPr>
                    <p:cNvPr id="552" name="Flowchart: Extract 6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743" y="19991"/>
                      <a:ext cx="852" cy="2991"/>
                    </a:xfrm>
                    <a:prstGeom prst="flowChartExtra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</p:grpSp>
            <p:grpSp>
              <p:nvGrpSpPr>
                <p:cNvPr id="437" name="กลุ่ม 436"/>
                <p:cNvGrpSpPr/>
                <p:nvPr/>
              </p:nvGrpSpPr>
              <p:grpSpPr>
                <a:xfrm>
                  <a:off x="1484117" y="2528037"/>
                  <a:ext cx="1287684" cy="1365063"/>
                  <a:chOff x="395536" y="2008795"/>
                  <a:chExt cx="2306091" cy="3480957"/>
                </a:xfrm>
              </p:grpSpPr>
              <p:pic>
                <p:nvPicPr>
                  <p:cNvPr id="508" name="Picture 13" descr="http://www.quinl.com/productImages/UploadImages/13805370203286_17075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 l="18634" t="9071" r="16568" b="11563"/>
                  <a:stretch>
                    <a:fillRect/>
                  </a:stretch>
                </p:blipFill>
                <p:spPr bwMode="auto">
                  <a:xfrm>
                    <a:off x="395536" y="2008795"/>
                    <a:ext cx="2306091" cy="3480957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509" name="Group 376"/>
                  <p:cNvGrpSpPr>
                    <a:grpSpLocks/>
                  </p:cNvGrpSpPr>
                  <p:nvPr/>
                </p:nvGrpSpPr>
                <p:grpSpPr bwMode="auto">
                  <a:xfrm>
                    <a:off x="821843" y="4353406"/>
                    <a:ext cx="583640" cy="758771"/>
                    <a:chOff x="33338" y="18778"/>
                    <a:chExt cx="14401" cy="13160"/>
                  </a:xfrm>
                </p:grpSpPr>
                <p:sp>
                  <p:nvSpPr>
                    <p:cNvPr id="540" name="Rectangl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38" y="20651"/>
                      <a:ext cx="14402" cy="11287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41" name="Rectangle 6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38" y="18778"/>
                      <a:ext cx="14402" cy="2526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10" name="Group 624"/>
                  <p:cNvGrpSpPr>
                    <a:grpSpLocks/>
                  </p:cNvGrpSpPr>
                  <p:nvPr/>
                </p:nvGrpSpPr>
                <p:grpSpPr bwMode="auto">
                  <a:xfrm>
                    <a:off x="888808" y="4736600"/>
                    <a:ext cx="124914" cy="295292"/>
                    <a:chOff x="33999" y="21847"/>
                    <a:chExt cx="1440" cy="3766"/>
                  </a:xfrm>
                </p:grpSpPr>
                <p:sp>
                  <p:nvSpPr>
                    <p:cNvPr id="537" name="Rounded Rectangle 6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99" y="22733"/>
                      <a:ext cx="1440" cy="288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38" name="Rounded Rectangle 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86" y="22276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39" name="Rounded Rectangle 6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99" y="21847"/>
                      <a:ext cx="144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11" name="Group 628"/>
                  <p:cNvGrpSpPr>
                    <a:grpSpLocks/>
                  </p:cNvGrpSpPr>
                  <p:nvPr/>
                </p:nvGrpSpPr>
                <p:grpSpPr bwMode="auto">
                  <a:xfrm>
                    <a:off x="1039150" y="4741344"/>
                    <a:ext cx="124914" cy="295292"/>
                    <a:chOff x="35483" y="21885"/>
                    <a:chExt cx="1440" cy="3766"/>
                  </a:xfrm>
                </p:grpSpPr>
                <p:sp>
                  <p:nvSpPr>
                    <p:cNvPr id="534" name="Rounded Rectangle 6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483" y="22770"/>
                      <a:ext cx="1440" cy="288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35" name="Rounded Rectangle 6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70" y="22313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36" name="Rounded Rectangle 6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483" y="21885"/>
                      <a:ext cx="144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12" name="Group 632"/>
                  <p:cNvGrpSpPr>
                    <a:grpSpLocks/>
                  </p:cNvGrpSpPr>
                  <p:nvPr/>
                </p:nvGrpSpPr>
                <p:grpSpPr bwMode="auto">
                  <a:xfrm>
                    <a:off x="1186656" y="4741344"/>
                    <a:ext cx="124812" cy="295292"/>
                    <a:chOff x="36939" y="21885"/>
                    <a:chExt cx="1440" cy="3766"/>
                  </a:xfrm>
                </p:grpSpPr>
                <p:sp>
                  <p:nvSpPr>
                    <p:cNvPr id="531" name="Rounded Rectangle 6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39" y="22770"/>
                      <a:ext cx="1440" cy="288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32" name="Rounded Rectangle 6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5" y="22313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33" name="Rounded Rectangle 6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39" y="21885"/>
                      <a:ext cx="144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13" name="Group 636"/>
                  <p:cNvGrpSpPr>
                    <a:grpSpLocks/>
                  </p:cNvGrpSpPr>
                  <p:nvPr/>
                </p:nvGrpSpPr>
                <p:grpSpPr bwMode="auto">
                  <a:xfrm>
                    <a:off x="1489873" y="4318945"/>
                    <a:ext cx="583538" cy="787863"/>
                    <a:chOff x="39932" y="18502"/>
                    <a:chExt cx="14401" cy="13665"/>
                  </a:xfrm>
                </p:grpSpPr>
                <p:sp>
                  <p:nvSpPr>
                    <p:cNvPr id="529" name="Rectangle 6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32" y="20375"/>
                      <a:ext cx="14401" cy="11793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30" name="Rectangle 6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32" y="18502"/>
                      <a:ext cx="14401" cy="2526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14" name="Group 639"/>
                  <p:cNvGrpSpPr>
                    <a:grpSpLocks/>
                  </p:cNvGrpSpPr>
                  <p:nvPr/>
                </p:nvGrpSpPr>
                <p:grpSpPr bwMode="auto">
                  <a:xfrm>
                    <a:off x="1560688" y="4499492"/>
                    <a:ext cx="111845" cy="545386"/>
                    <a:chOff x="40631" y="19948"/>
                    <a:chExt cx="1440" cy="5709"/>
                  </a:xfrm>
                </p:grpSpPr>
                <p:grpSp>
                  <p:nvGrpSpPr>
                    <p:cNvPr id="525" name="Group 6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631" y="22996"/>
                      <a:ext cx="1440" cy="2661"/>
                      <a:chOff x="40631" y="22996"/>
                      <a:chExt cx="1440" cy="2660"/>
                    </a:xfrm>
                  </p:grpSpPr>
                  <p:sp>
                    <p:nvSpPr>
                      <p:cNvPr id="527" name="Rounded Rectangle 6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631" y="23454"/>
                        <a:ext cx="1440" cy="220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528" name="Rounded Rectangle 6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017" y="22996"/>
                        <a:ext cx="720" cy="458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</p:grpSp>
                <p:sp>
                  <p:nvSpPr>
                    <p:cNvPr id="526" name="Flowchart: Extract 6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33" y="19948"/>
                      <a:ext cx="852" cy="2991"/>
                    </a:xfrm>
                    <a:prstGeom prst="flowChartExtra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15" name="Group 644"/>
                  <p:cNvGrpSpPr>
                    <a:grpSpLocks/>
                  </p:cNvGrpSpPr>
                  <p:nvPr/>
                </p:nvGrpSpPr>
                <p:grpSpPr bwMode="auto">
                  <a:xfrm>
                    <a:off x="1706775" y="4503487"/>
                    <a:ext cx="111845" cy="545511"/>
                    <a:chOff x="42073" y="19980"/>
                    <a:chExt cx="1440" cy="5709"/>
                  </a:xfrm>
                </p:grpSpPr>
                <p:grpSp>
                  <p:nvGrpSpPr>
                    <p:cNvPr id="521" name="Group 6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073" y="23029"/>
                      <a:ext cx="1440" cy="2661"/>
                      <a:chOff x="42073" y="23029"/>
                      <a:chExt cx="1440" cy="2660"/>
                    </a:xfrm>
                  </p:grpSpPr>
                  <p:sp>
                    <p:nvSpPr>
                      <p:cNvPr id="523" name="Rounded Rectangle 6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073" y="23486"/>
                        <a:ext cx="1440" cy="220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524" name="Rounded Rectangle 6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460" y="23029"/>
                        <a:ext cx="720" cy="457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</p:grpSp>
                <p:sp>
                  <p:nvSpPr>
                    <p:cNvPr id="522" name="Flowchart: Extract 6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76" y="19980"/>
                      <a:ext cx="851" cy="2992"/>
                    </a:xfrm>
                    <a:prstGeom prst="flowChartExtra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16" name="Group 649"/>
                  <p:cNvGrpSpPr>
                    <a:grpSpLocks/>
                  </p:cNvGrpSpPr>
                  <p:nvPr/>
                </p:nvGrpSpPr>
                <p:grpSpPr bwMode="auto">
                  <a:xfrm>
                    <a:off x="1845264" y="4504860"/>
                    <a:ext cx="111946" cy="545386"/>
                    <a:chOff x="43440" y="19991"/>
                    <a:chExt cx="1440" cy="5709"/>
                  </a:xfrm>
                </p:grpSpPr>
                <p:grpSp>
                  <p:nvGrpSpPr>
                    <p:cNvPr id="517" name="Group 6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440" y="23039"/>
                      <a:ext cx="1441" cy="2661"/>
                      <a:chOff x="43440" y="23039"/>
                      <a:chExt cx="1440" cy="2660"/>
                    </a:xfrm>
                  </p:grpSpPr>
                  <p:sp>
                    <p:nvSpPr>
                      <p:cNvPr id="519" name="Rounded Rectangle 6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440" y="23496"/>
                        <a:ext cx="1441" cy="220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520" name="Rounded Rectangle 6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27" y="23039"/>
                        <a:ext cx="720" cy="457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</p:grpSp>
                <p:sp>
                  <p:nvSpPr>
                    <p:cNvPr id="518" name="Flowchart: Extract 6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743" y="19991"/>
                      <a:ext cx="852" cy="2991"/>
                    </a:xfrm>
                    <a:prstGeom prst="flowChartExtra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</p:grpSp>
            <p:grpSp>
              <p:nvGrpSpPr>
                <p:cNvPr id="438" name="กลุ่ม 437"/>
                <p:cNvGrpSpPr/>
                <p:nvPr/>
              </p:nvGrpSpPr>
              <p:grpSpPr>
                <a:xfrm>
                  <a:off x="2771800" y="2276872"/>
                  <a:ext cx="1214729" cy="1638900"/>
                  <a:chOff x="395536" y="2008795"/>
                  <a:chExt cx="2306091" cy="3480957"/>
                </a:xfrm>
              </p:grpSpPr>
              <p:pic>
                <p:nvPicPr>
                  <p:cNvPr id="474" name="Picture 13" descr="http://www.quinl.com/productImages/UploadImages/13805370203286_17075.jp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 l="18634" t="9071" r="16568" b="11563"/>
                  <a:stretch>
                    <a:fillRect/>
                  </a:stretch>
                </p:blipFill>
                <p:spPr bwMode="auto">
                  <a:xfrm>
                    <a:off x="395536" y="2008795"/>
                    <a:ext cx="2306091" cy="3480957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475" name="Group 376"/>
                  <p:cNvGrpSpPr>
                    <a:grpSpLocks/>
                  </p:cNvGrpSpPr>
                  <p:nvPr/>
                </p:nvGrpSpPr>
                <p:grpSpPr bwMode="auto">
                  <a:xfrm>
                    <a:off x="821843" y="4353406"/>
                    <a:ext cx="583640" cy="758771"/>
                    <a:chOff x="33338" y="18778"/>
                    <a:chExt cx="14401" cy="13160"/>
                  </a:xfrm>
                </p:grpSpPr>
                <p:sp>
                  <p:nvSpPr>
                    <p:cNvPr id="506" name="Rectangl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38" y="20651"/>
                      <a:ext cx="14402" cy="11287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07" name="Rectangle 6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38" y="18778"/>
                      <a:ext cx="14402" cy="2526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476" name="Group 624"/>
                  <p:cNvGrpSpPr>
                    <a:grpSpLocks/>
                  </p:cNvGrpSpPr>
                  <p:nvPr/>
                </p:nvGrpSpPr>
                <p:grpSpPr bwMode="auto">
                  <a:xfrm>
                    <a:off x="888808" y="4736600"/>
                    <a:ext cx="124914" cy="295292"/>
                    <a:chOff x="33999" y="21847"/>
                    <a:chExt cx="1440" cy="3766"/>
                  </a:xfrm>
                </p:grpSpPr>
                <p:sp>
                  <p:nvSpPr>
                    <p:cNvPr id="503" name="Rounded Rectangle 6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99" y="22733"/>
                      <a:ext cx="1440" cy="288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04" name="Rounded Rectangle 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86" y="22276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05" name="Rounded Rectangle 6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99" y="21847"/>
                      <a:ext cx="144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477" name="Group 628"/>
                  <p:cNvGrpSpPr>
                    <a:grpSpLocks/>
                  </p:cNvGrpSpPr>
                  <p:nvPr/>
                </p:nvGrpSpPr>
                <p:grpSpPr bwMode="auto">
                  <a:xfrm>
                    <a:off x="1039150" y="4741344"/>
                    <a:ext cx="124914" cy="295292"/>
                    <a:chOff x="35483" y="21885"/>
                    <a:chExt cx="1440" cy="3766"/>
                  </a:xfrm>
                </p:grpSpPr>
                <p:sp>
                  <p:nvSpPr>
                    <p:cNvPr id="500" name="Rounded Rectangle 6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483" y="22770"/>
                      <a:ext cx="1440" cy="288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01" name="Rounded Rectangle 6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70" y="22313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02" name="Rounded Rectangle 6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483" y="21885"/>
                      <a:ext cx="144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478" name="Group 632"/>
                  <p:cNvGrpSpPr>
                    <a:grpSpLocks/>
                  </p:cNvGrpSpPr>
                  <p:nvPr/>
                </p:nvGrpSpPr>
                <p:grpSpPr bwMode="auto">
                  <a:xfrm>
                    <a:off x="1186656" y="4741344"/>
                    <a:ext cx="124812" cy="295292"/>
                    <a:chOff x="36939" y="21885"/>
                    <a:chExt cx="1440" cy="3766"/>
                  </a:xfrm>
                </p:grpSpPr>
                <p:sp>
                  <p:nvSpPr>
                    <p:cNvPr id="497" name="Rounded Rectangle 6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39" y="22770"/>
                      <a:ext cx="1440" cy="288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498" name="Rounded Rectangle 6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5" y="22313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499" name="Rounded Rectangle 6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39" y="21885"/>
                      <a:ext cx="144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479" name="Group 636"/>
                  <p:cNvGrpSpPr>
                    <a:grpSpLocks/>
                  </p:cNvGrpSpPr>
                  <p:nvPr/>
                </p:nvGrpSpPr>
                <p:grpSpPr bwMode="auto">
                  <a:xfrm>
                    <a:off x="1489873" y="4318945"/>
                    <a:ext cx="583538" cy="787863"/>
                    <a:chOff x="39932" y="18502"/>
                    <a:chExt cx="14401" cy="13665"/>
                  </a:xfrm>
                </p:grpSpPr>
                <p:sp>
                  <p:nvSpPr>
                    <p:cNvPr id="495" name="Rectangle 6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32" y="20375"/>
                      <a:ext cx="14401" cy="11793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496" name="Rectangle 6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32" y="18502"/>
                      <a:ext cx="14401" cy="2526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480" name="Group 639"/>
                  <p:cNvGrpSpPr>
                    <a:grpSpLocks/>
                  </p:cNvGrpSpPr>
                  <p:nvPr/>
                </p:nvGrpSpPr>
                <p:grpSpPr bwMode="auto">
                  <a:xfrm>
                    <a:off x="1560688" y="4499492"/>
                    <a:ext cx="111845" cy="545386"/>
                    <a:chOff x="40631" y="19948"/>
                    <a:chExt cx="1440" cy="5709"/>
                  </a:xfrm>
                </p:grpSpPr>
                <p:grpSp>
                  <p:nvGrpSpPr>
                    <p:cNvPr id="491" name="Group 6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631" y="22996"/>
                      <a:ext cx="1440" cy="2661"/>
                      <a:chOff x="40631" y="22996"/>
                      <a:chExt cx="1440" cy="2660"/>
                    </a:xfrm>
                  </p:grpSpPr>
                  <p:sp>
                    <p:nvSpPr>
                      <p:cNvPr id="493" name="Rounded Rectangle 6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631" y="23454"/>
                        <a:ext cx="1440" cy="220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494" name="Rounded Rectangle 6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017" y="22996"/>
                        <a:ext cx="720" cy="458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</p:grpSp>
                <p:sp>
                  <p:nvSpPr>
                    <p:cNvPr id="492" name="Flowchart: Extract 6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33" y="19948"/>
                      <a:ext cx="852" cy="2991"/>
                    </a:xfrm>
                    <a:prstGeom prst="flowChartExtra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481" name="Group 644"/>
                  <p:cNvGrpSpPr>
                    <a:grpSpLocks/>
                  </p:cNvGrpSpPr>
                  <p:nvPr/>
                </p:nvGrpSpPr>
                <p:grpSpPr bwMode="auto">
                  <a:xfrm>
                    <a:off x="1706775" y="4503487"/>
                    <a:ext cx="111845" cy="545511"/>
                    <a:chOff x="42073" y="19980"/>
                    <a:chExt cx="1440" cy="5709"/>
                  </a:xfrm>
                </p:grpSpPr>
                <p:grpSp>
                  <p:nvGrpSpPr>
                    <p:cNvPr id="487" name="Group 6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073" y="23029"/>
                      <a:ext cx="1440" cy="2661"/>
                      <a:chOff x="42073" y="23029"/>
                      <a:chExt cx="1440" cy="2660"/>
                    </a:xfrm>
                  </p:grpSpPr>
                  <p:sp>
                    <p:nvSpPr>
                      <p:cNvPr id="489" name="Rounded Rectangle 6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073" y="23486"/>
                        <a:ext cx="1440" cy="220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490" name="Rounded Rectangle 6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460" y="23029"/>
                        <a:ext cx="720" cy="457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</p:grpSp>
                <p:sp>
                  <p:nvSpPr>
                    <p:cNvPr id="488" name="Flowchart: Extract 6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76" y="19980"/>
                      <a:ext cx="851" cy="2992"/>
                    </a:xfrm>
                    <a:prstGeom prst="flowChartExtra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482" name="Group 649"/>
                  <p:cNvGrpSpPr>
                    <a:grpSpLocks/>
                  </p:cNvGrpSpPr>
                  <p:nvPr/>
                </p:nvGrpSpPr>
                <p:grpSpPr bwMode="auto">
                  <a:xfrm>
                    <a:off x="1845264" y="4504860"/>
                    <a:ext cx="111946" cy="545386"/>
                    <a:chOff x="43440" y="19991"/>
                    <a:chExt cx="1440" cy="5709"/>
                  </a:xfrm>
                </p:grpSpPr>
                <p:grpSp>
                  <p:nvGrpSpPr>
                    <p:cNvPr id="483" name="Group 6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440" y="23039"/>
                      <a:ext cx="1441" cy="2661"/>
                      <a:chOff x="43440" y="23039"/>
                      <a:chExt cx="1440" cy="2660"/>
                    </a:xfrm>
                  </p:grpSpPr>
                  <p:sp>
                    <p:nvSpPr>
                      <p:cNvPr id="485" name="Rounded Rectangle 6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440" y="23496"/>
                        <a:ext cx="1441" cy="220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486" name="Rounded Rectangle 6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27" y="23039"/>
                        <a:ext cx="720" cy="457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</p:grpSp>
                <p:sp>
                  <p:nvSpPr>
                    <p:cNvPr id="484" name="Flowchart: Extract 6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743" y="19991"/>
                      <a:ext cx="852" cy="2991"/>
                    </a:xfrm>
                    <a:prstGeom prst="flowChartExtra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</p:grpSp>
            <p:grpSp>
              <p:nvGrpSpPr>
                <p:cNvPr id="439" name="กลุ่ม 438"/>
                <p:cNvGrpSpPr/>
                <p:nvPr/>
              </p:nvGrpSpPr>
              <p:grpSpPr>
                <a:xfrm>
                  <a:off x="2134719" y="4171068"/>
                  <a:ext cx="1162731" cy="1600791"/>
                  <a:chOff x="395536" y="2008795"/>
                  <a:chExt cx="2306091" cy="3480957"/>
                </a:xfrm>
              </p:grpSpPr>
              <p:pic>
                <p:nvPicPr>
                  <p:cNvPr id="440" name="Picture 13" descr="http://www.quinl.com/productImages/UploadImages/13805370203286_17075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 l="18634" t="9071" r="16568" b="11563"/>
                  <a:stretch>
                    <a:fillRect/>
                  </a:stretch>
                </p:blipFill>
                <p:spPr bwMode="auto">
                  <a:xfrm>
                    <a:off x="395536" y="2008795"/>
                    <a:ext cx="2306091" cy="3480957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441" name="Group 376"/>
                  <p:cNvGrpSpPr>
                    <a:grpSpLocks/>
                  </p:cNvGrpSpPr>
                  <p:nvPr/>
                </p:nvGrpSpPr>
                <p:grpSpPr bwMode="auto">
                  <a:xfrm>
                    <a:off x="821843" y="4353406"/>
                    <a:ext cx="583640" cy="758771"/>
                    <a:chOff x="33338" y="18778"/>
                    <a:chExt cx="14401" cy="13160"/>
                  </a:xfrm>
                </p:grpSpPr>
                <p:sp>
                  <p:nvSpPr>
                    <p:cNvPr id="472" name="Rectangl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38" y="20651"/>
                      <a:ext cx="14402" cy="11287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473" name="Rectangle 6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38" y="18778"/>
                      <a:ext cx="14402" cy="2526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442" name="Group 624"/>
                  <p:cNvGrpSpPr>
                    <a:grpSpLocks/>
                  </p:cNvGrpSpPr>
                  <p:nvPr/>
                </p:nvGrpSpPr>
                <p:grpSpPr bwMode="auto">
                  <a:xfrm>
                    <a:off x="888808" y="4736600"/>
                    <a:ext cx="124914" cy="295292"/>
                    <a:chOff x="33999" y="21847"/>
                    <a:chExt cx="1440" cy="3766"/>
                  </a:xfrm>
                </p:grpSpPr>
                <p:sp>
                  <p:nvSpPr>
                    <p:cNvPr id="469" name="Rounded Rectangle 6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99" y="22733"/>
                      <a:ext cx="1440" cy="288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470" name="Rounded Rectangle 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86" y="22276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471" name="Rounded Rectangle 6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99" y="21847"/>
                      <a:ext cx="144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443" name="Group 628"/>
                  <p:cNvGrpSpPr>
                    <a:grpSpLocks/>
                  </p:cNvGrpSpPr>
                  <p:nvPr/>
                </p:nvGrpSpPr>
                <p:grpSpPr bwMode="auto">
                  <a:xfrm>
                    <a:off x="1039150" y="4741344"/>
                    <a:ext cx="124914" cy="295292"/>
                    <a:chOff x="35483" y="21885"/>
                    <a:chExt cx="1440" cy="3766"/>
                  </a:xfrm>
                </p:grpSpPr>
                <p:sp>
                  <p:nvSpPr>
                    <p:cNvPr id="466" name="Rounded Rectangle 6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483" y="22770"/>
                      <a:ext cx="1440" cy="288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467" name="Rounded Rectangle 6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70" y="22313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468" name="Rounded Rectangle 6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483" y="21885"/>
                      <a:ext cx="144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444" name="Group 632"/>
                  <p:cNvGrpSpPr>
                    <a:grpSpLocks/>
                  </p:cNvGrpSpPr>
                  <p:nvPr/>
                </p:nvGrpSpPr>
                <p:grpSpPr bwMode="auto">
                  <a:xfrm>
                    <a:off x="1186656" y="4741344"/>
                    <a:ext cx="124812" cy="295292"/>
                    <a:chOff x="36939" y="21885"/>
                    <a:chExt cx="1440" cy="3766"/>
                  </a:xfrm>
                </p:grpSpPr>
                <p:sp>
                  <p:nvSpPr>
                    <p:cNvPr id="463" name="Rounded Rectangle 6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39" y="22770"/>
                      <a:ext cx="1440" cy="288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464" name="Rounded Rectangle 6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5" y="22313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465" name="Rounded Rectangle 6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39" y="21885"/>
                      <a:ext cx="144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445" name="Group 636"/>
                  <p:cNvGrpSpPr>
                    <a:grpSpLocks/>
                  </p:cNvGrpSpPr>
                  <p:nvPr/>
                </p:nvGrpSpPr>
                <p:grpSpPr bwMode="auto">
                  <a:xfrm>
                    <a:off x="1489873" y="4318945"/>
                    <a:ext cx="583538" cy="787863"/>
                    <a:chOff x="39932" y="18502"/>
                    <a:chExt cx="14401" cy="13665"/>
                  </a:xfrm>
                </p:grpSpPr>
                <p:sp>
                  <p:nvSpPr>
                    <p:cNvPr id="461" name="Rectangle 6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32" y="20375"/>
                      <a:ext cx="14401" cy="11793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462" name="Rectangle 6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32" y="18502"/>
                      <a:ext cx="14401" cy="2526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446" name="Group 639"/>
                  <p:cNvGrpSpPr>
                    <a:grpSpLocks/>
                  </p:cNvGrpSpPr>
                  <p:nvPr/>
                </p:nvGrpSpPr>
                <p:grpSpPr bwMode="auto">
                  <a:xfrm>
                    <a:off x="1560688" y="4499492"/>
                    <a:ext cx="111845" cy="545386"/>
                    <a:chOff x="40631" y="19948"/>
                    <a:chExt cx="1440" cy="5709"/>
                  </a:xfrm>
                </p:grpSpPr>
                <p:grpSp>
                  <p:nvGrpSpPr>
                    <p:cNvPr id="457" name="Group 6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631" y="22996"/>
                      <a:ext cx="1440" cy="2661"/>
                      <a:chOff x="40631" y="22996"/>
                      <a:chExt cx="1440" cy="2660"/>
                    </a:xfrm>
                  </p:grpSpPr>
                  <p:sp>
                    <p:nvSpPr>
                      <p:cNvPr id="459" name="Rounded Rectangle 6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631" y="23454"/>
                        <a:ext cx="1440" cy="220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460" name="Rounded Rectangle 6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017" y="22996"/>
                        <a:ext cx="720" cy="458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</p:grpSp>
                <p:sp>
                  <p:nvSpPr>
                    <p:cNvPr id="458" name="Flowchart: Extract 6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33" y="19948"/>
                      <a:ext cx="852" cy="2991"/>
                    </a:xfrm>
                    <a:prstGeom prst="flowChartExtra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447" name="Group 644"/>
                  <p:cNvGrpSpPr>
                    <a:grpSpLocks/>
                  </p:cNvGrpSpPr>
                  <p:nvPr/>
                </p:nvGrpSpPr>
                <p:grpSpPr bwMode="auto">
                  <a:xfrm>
                    <a:off x="1706775" y="4503487"/>
                    <a:ext cx="111845" cy="545511"/>
                    <a:chOff x="42073" y="19980"/>
                    <a:chExt cx="1440" cy="5709"/>
                  </a:xfrm>
                </p:grpSpPr>
                <p:grpSp>
                  <p:nvGrpSpPr>
                    <p:cNvPr id="453" name="Group 6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073" y="23029"/>
                      <a:ext cx="1440" cy="2661"/>
                      <a:chOff x="42073" y="23029"/>
                      <a:chExt cx="1440" cy="2660"/>
                    </a:xfrm>
                  </p:grpSpPr>
                  <p:sp>
                    <p:nvSpPr>
                      <p:cNvPr id="455" name="Rounded Rectangle 6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073" y="23486"/>
                        <a:ext cx="1440" cy="220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456" name="Rounded Rectangle 6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460" y="23029"/>
                        <a:ext cx="720" cy="457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</p:grpSp>
                <p:sp>
                  <p:nvSpPr>
                    <p:cNvPr id="454" name="Flowchart: Extract 6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76" y="19980"/>
                      <a:ext cx="851" cy="2992"/>
                    </a:xfrm>
                    <a:prstGeom prst="flowChartExtra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448" name="Group 649"/>
                  <p:cNvGrpSpPr>
                    <a:grpSpLocks/>
                  </p:cNvGrpSpPr>
                  <p:nvPr/>
                </p:nvGrpSpPr>
                <p:grpSpPr bwMode="auto">
                  <a:xfrm>
                    <a:off x="1845264" y="4504860"/>
                    <a:ext cx="111946" cy="545386"/>
                    <a:chOff x="43440" y="19991"/>
                    <a:chExt cx="1440" cy="5709"/>
                  </a:xfrm>
                </p:grpSpPr>
                <p:grpSp>
                  <p:nvGrpSpPr>
                    <p:cNvPr id="449" name="Group 6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440" y="23039"/>
                      <a:ext cx="1441" cy="2661"/>
                      <a:chOff x="43440" y="23039"/>
                      <a:chExt cx="1440" cy="2660"/>
                    </a:xfrm>
                  </p:grpSpPr>
                  <p:sp>
                    <p:nvSpPr>
                      <p:cNvPr id="451" name="Rounded Rectangle 6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440" y="23496"/>
                        <a:ext cx="1441" cy="220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  <p:sp>
                    <p:nvSpPr>
                      <p:cNvPr id="452" name="Rounded Rectangle 6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27" y="23039"/>
                        <a:ext cx="720" cy="457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254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3600">
                          <a:latin typeface="BrowalliaUPC" pitchFamily="34" charset="-34"/>
                          <a:cs typeface="BrowalliaUPC" pitchFamily="34" charset="-34"/>
                        </a:endParaRPr>
                      </a:p>
                    </p:txBody>
                  </p:sp>
                </p:grpSp>
                <p:sp>
                  <p:nvSpPr>
                    <p:cNvPr id="450" name="Flowchart: Extract 6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743" y="19991"/>
                      <a:ext cx="852" cy="2991"/>
                    </a:xfrm>
                    <a:prstGeom prst="flowChartExtract">
                      <a:avLst/>
                    </a:prstGeom>
                    <a:noFill/>
                    <a:ln w="25400">
                      <a:solidFill>
                        <a:srgbClr val="40404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</p:grpSp>
          </p:grpSp>
          <p:pic>
            <p:nvPicPr>
              <p:cNvPr id="784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16113" t="44922" r="15771" b="20898"/>
              <a:stretch>
                <a:fillRect/>
              </a:stretch>
            </p:blipFill>
            <p:spPr bwMode="auto">
              <a:xfrm>
                <a:off x="5013672" y="5180440"/>
                <a:ext cx="1968473" cy="12835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</p:grpSp>
        <p:sp>
          <p:nvSpPr>
            <p:cNvPr id="53" name="สี่เหลี่ยมผืนผ้า 52"/>
            <p:cNvSpPr/>
            <p:nvPr/>
          </p:nvSpPr>
          <p:spPr>
            <a:xfrm>
              <a:off x="5251962" y="4581128"/>
              <a:ext cx="17683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altLang="en-US" sz="2000" b="1" dirty="0">
                  <a:latin typeface="EucrosiaUPC" pitchFamily="18" charset="-34"/>
                  <a:ea typeface="Arial Unicode MS" pitchFamily="34" charset="-128"/>
                  <a:cs typeface="EucrosiaUPC" pitchFamily="18" charset="-34"/>
                </a:rPr>
                <a:t>แบ</a:t>
              </a:r>
              <a:r>
                <a:rPr lang="th-TH" altLang="en-US" sz="2000" b="1" dirty="0" smtClean="0">
                  <a:latin typeface="EucrosiaUPC" pitchFamily="18" charset="-34"/>
                  <a:ea typeface="Arial Unicode MS" pitchFamily="34" charset="-128"/>
                  <a:cs typeface="EucrosiaUPC" pitchFamily="18" charset="-34"/>
                </a:rPr>
                <a:t>บทำลาย (ผ.</a:t>
              </a:r>
              <a:r>
                <a:rPr lang="en-US" altLang="en-US" sz="2000" b="1" dirty="0" smtClean="0">
                  <a:latin typeface="EucrosiaUPC" pitchFamily="18" charset="-34"/>
                  <a:ea typeface="Arial Unicode MS" pitchFamily="34" charset="-128"/>
                  <a:cs typeface="EucrosiaUPC" pitchFamily="18" charset="-34"/>
                </a:rPr>
                <a:t>3)</a:t>
              </a:r>
              <a:endParaRPr lang="en-US" altLang="en-US" sz="2000" b="1" dirty="0">
                <a:latin typeface="EucrosiaUPC" pitchFamily="18" charset="-34"/>
                <a:ea typeface="Arial Unicode MS" pitchFamily="34" charset="-128"/>
                <a:cs typeface="EucrosiaUPC" pitchFamily="18" charset="-34"/>
              </a:endParaRPr>
            </a:p>
          </p:txBody>
        </p:sp>
      </p:grpSp>
      <p:pic>
        <p:nvPicPr>
          <p:cNvPr id="3075" name="Picture 3" descr="G:\ขยะ\untitl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7917" y="1799584"/>
            <a:ext cx="2172555" cy="162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98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CCFF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th-TH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ขั้นตอนการ</a:t>
            </a:r>
            <a:r>
              <a:rPr lang="th-TH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ดำเนินงาน (</a:t>
            </a:r>
            <a:r>
              <a:rPr lang="en-US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1)</a:t>
            </a:r>
            <a:endParaRPr lang="en-US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1492788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ตรวจสอบความครบถ้วนถูกต้องและลงนามการตรวจรับในแบบเก็บรวบรวม </a:t>
            </a:r>
            <a:r>
              <a:rPr lang="en-US" sz="4000" b="1" dirty="0" smtClean="0">
                <a:latin typeface="BrowalliaUPC" pitchFamily="34" charset="-34"/>
                <a:cs typeface="BrowalliaUPC" pitchFamily="34" charset="-34"/>
              </a:rPr>
              <a:t>trivalent OPV</a:t>
            </a:r>
            <a:endParaRPr lang="th-TH" sz="4000" b="1" dirty="0" smtClean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 l="22082" t="25391" r="20703" b="8984"/>
          <a:stretch>
            <a:fillRect/>
          </a:stretch>
        </p:blipFill>
        <p:spPr bwMode="auto">
          <a:xfrm>
            <a:off x="611560" y="2151489"/>
            <a:ext cx="5335622" cy="45898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 Box 23"/>
          <p:cNvSpPr txBox="1">
            <a:spLocks/>
          </p:cNvSpPr>
          <p:nvPr/>
        </p:nvSpPr>
        <p:spPr bwMode="auto">
          <a:xfrm>
            <a:off x="6691014" y="2416505"/>
            <a:ext cx="2016224" cy="10823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แบบ ผ.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2 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ea typeface="Angsana New" pitchFamily="18" charset="-34"/>
              <a:cs typeface="BrowalliaUPC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(76 จังหวัด)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0" name="วงเล็บปีกกาขวา 9"/>
          <p:cNvSpPr/>
          <p:nvPr/>
        </p:nvSpPr>
        <p:spPr>
          <a:xfrm>
            <a:off x="5803166" y="2416505"/>
            <a:ext cx="720079" cy="4194885"/>
          </a:xfrm>
          <a:prstGeom prst="rightBrace">
            <a:avLst>
              <a:gd name="adj1" fmla="val 8333"/>
              <a:gd name="adj2" fmla="val 5526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11" name="Text Box 20"/>
          <p:cNvSpPr txBox="1">
            <a:spLocks/>
          </p:cNvSpPr>
          <p:nvPr/>
        </p:nvSpPr>
        <p:spPr bwMode="auto">
          <a:xfrm>
            <a:off x="6550513" y="4293096"/>
            <a:ext cx="2297227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กรรมการฯตรวจรับและลงนาม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0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sz="4000" b="1" dirty="0" smtClean="0">
                <a:latin typeface="EucrosiaUPC" pitchFamily="18" charset="-34"/>
                <a:cs typeface="EucrosiaUPC" pitchFamily="18" charset="-34"/>
              </a:rPr>
              <a:t>วิธีการทำลาย</a:t>
            </a:r>
            <a:r>
              <a:rPr lang="en-US" sz="4000" b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th-TH" sz="4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4000" b="1" dirty="0" smtClean="0">
                <a:latin typeface="EucrosiaUPC" pitchFamily="18" charset="-34"/>
                <a:cs typeface="EucrosiaUPC" pitchFamily="18" charset="-34"/>
              </a:rPr>
              <a:t/>
            </a:r>
            <a:br>
              <a:rPr lang="en-US" sz="40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4000" b="1" dirty="0" smtClean="0">
                <a:latin typeface="EucrosiaUPC" pitchFamily="18" charset="-34"/>
                <a:cs typeface="EucrosiaUPC" pitchFamily="18" charset="-34"/>
              </a:rPr>
              <a:t>ที่องค์การอนามัยโลก</a:t>
            </a:r>
            <a:r>
              <a:rPr lang="en-US" sz="4000" b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3200" b="1" dirty="0" smtClean="0">
                <a:latin typeface="EucrosiaUPC" pitchFamily="18" charset="-34"/>
                <a:cs typeface="EucrosiaUPC" pitchFamily="18" charset="-34"/>
              </a:rPr>
              <a:t>(WHO) </a:t>
            </a:r>
            <a:r>
              <a:rPr lang="th-TH" sz="4000" b="1" dirty="0" smtClean="0">
                <a:latin typeface="EucrosiaUPC" pitchFamily="18" charset="-34"/>
                <a:cs typeface="EucrosiaUPC" pitchFamily="18" charset="-34"/>
              </a:rPr>
              <a:t>แนะนำ</a:t>
            </a:r>
            <a:endParaRPr lang="en-US" sz="4000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69426"/>
            <a:ext cx="8229600" cy="247174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Incineration  </a:t>
            </a:r>
            <a:r>
              <a:rPr lang="en-US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(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ใช้เตาเผาขยะ</a:t>
            </a:r>
            <a:r>
              <a:rPr lang="en-US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) </a:t>
            </a:r>
          </a:p>
          <a:p>
            <a:r>
              <a:rPr lang="en-US" sz="3600" b="1" dirty="0" smtClean="0">
                <a:latin typeface="EucrosiaUPC" pitchFamily="18" charset="-34"/>
                <a:cs typeface="EucrosiaUPC" pitchFamily="18" charset="-34"/>
              </a:rPr>
              <a:t>Encapsulation 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(การอัดของเสียเป็นก้อน แล้วฝังกลบ)</a:t>
            </a:r>
            <a:endParaRPr lang="en-US" sz="3600" b="1" dirty="0" smtClean="0">
              <a:latin typeface="EucrosiaUPC" pitchFamily="18" charset="-34"/>
              <a:cs typeface="EucrosiaUPC" pitchFamily="18" charset="-34"/>
            </a:endParaRPr>
          </a:p>
          <a:p>
            <a:r>
              <a:rPr lang="en-US" sz="3600" b="1" dirty="0" smtClean="0">
                <a:latin typeface="EucrosiaUPC" pitchFamily="18" charset="-34"/>
                <a:cs typeface="EucrosiaUPC" pitchFamily="18" charset="-34"/>
              </a:rPr>
              <a:t>sanitary landfill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 (การฝังกลบแบบถูกหลักสุขาภิบาล)</a:t>
            </a:r>
          </a:p>
        </p:txBody>
      </p:sp>
      <p:sp>
        <p:nvSpPr>
          <p:cNvPr id="5" name="Rectangle 4"/>
          <p:cNvSpPr/>
          <p:nvPr/>
        </p:nvSpPr>
        <p:spPr>
          <a:xfrm>
            <a:off x="642910" y="4663496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BrowalliaUPC" pitchFamily="34" charset="-34"/>
                <a:cs typeface="BrowalliaUPC" pitchFamily="34" charset="-34"/>
              </a:rPr>
              <a:t>The switch from </a:t>
            </a:r>
            <a:r>
              <a:rPr lang="en-US" i="1" dirty="0" err="1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tOPV</a:t>
            </a:r>
            <a:r>
              <a:rPr lang="en-US" i="1" dirty="0" smtClean="0">
                <a:latin typeface="BrowalliaUPC" pitchFamily="34" charset="-34"/>
                <a:cs typeface="BrowalliaUPC" pitchFamily="34" charset="-34"/>
              </a:rPr>
              <a:t> to </a:t>
            </a:r>
            <a:r>
              <a:rPr lang="en-US" i="1" dirty="0" err="1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bOPV</a:t>
            </a:r>
            <a:r>
              <a:rPr lang="en-US" i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US" i="1" dirty="0" smtClean="0">
                <a:latin typeface="BrowalliaUPC" pitchFamily="34" charset="-34"/>
                <a:cs typeface="BrowalliaUPC" pitchFamily="34" charset="-34"/>
              </a:rPr>
              <a:t> Implementation guidelines</a:t>
            </a:r>
          </a:p>
          <a:p>
            <a:r>
              <a:rPr lang="en-US" i="1" dirty="0" smtClean="0">
                <a:latin typeface="BrowalliaUPC" pitchFamily="34" charset="-34"/>
                <a:cs typeface="BrowalliaUPC" pitchFamily="34" charset="-34"/>
              </a:rPr>
              <a:t>WHO; Version date: August 2015</a:t>
            </a:r>
            <a:endParaRPr lang="en-US" i="1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CCFF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th-TH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ขั้นตอนการ</a:t>
            </a:r>
            <a:r>
              <a:rPr lang="th-TH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ดำเนินงาน (</a:t>
            </a:r>
            <a:r>
              <a:rPr lang="en-US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)</a:t>
            </a:r>
            <a:endParaRPr lang="en-US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72116"/>
            <a:ext cx="8424936" cy="1492788"/>
          </a:xfrm>
        </p:spPr>
        <p:txBody>
          <a:bodyPr>
            <a:noAutofit/>
          </a:bodyPr>
          <a:lstStyle/>
          <a:p>
            <a:pPr marL="1143000" lvl="1" indent="-742950">
              <a:buFont typeface="+mj-lt"/>
              <a:buAutoNum type="arabicPeriod" startAt="2"/>
            </a:pPr>
            <a:r>
              <a:rPr lang="th-TH" sz="4000" b="1" dirty="0">
                <a:latin typeface="BrowalliaUPC" pitchFamily="34" charset="-34"/>
                <a:cs typeface="BrowalliaUPC" pitchFamily="34" charset="-34"/>
              </a:rPr>
              <a:t>สรุปปริมาณวัคซีนที่ทำลายลงในแบบการทำลาย </a:t>
            </a:r>
            <a:r>
              <a:rPr lang="en-US" sz="4000" b="1" dirty="0">
                <a:latin typeface="BrowalliaUPC" pitchFamily="34" charset="-34"/>
                <a:cs typeface="BrowalliaUPC" pitchFamily="34" charset="-34"/>
              </a:rPr>
              <a:t>trivalent OPV </a:t>
            </a:r>
            <a:r>
              <a:rPr lang="th-TH" sz="4000" b="1" dirty="0">
                <a:latin typeface="BrowalliaUPC" pitchFamily="34" charset="-34"/>
                <a:cs typeface="BrowalliaUPC" pitchFamily="34" charset="-34"/>
              </a:rPr>
              <a:t>ของจังหวัด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16113" t="44922" r="15771" b="20898"/>
          <a:stretch>
            <a:fillRect/>
          </a:stretch>
        </p:blipFill>
        <p:spPr bwMode="auto">
          <a:xfrm>
            <a:off x="18980" y="2924944"/>
            <a:ext cx="9017516" cy="339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 rot="10800000" flipV="1">
            <a:off x="6804248" y="2060848"/>
            <a:ext cx="2000264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แบบ ผ.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3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      (76 จังหวัด)</a:t>
            </a:r>
            <a:endParaRPr kumimoji="0" lang="th-TH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5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CCFF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th-TH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ขั้นตอนการ</a:t>
            </a:r>
            <a:r>
              <a:rPr lang="th-TH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ดำเนินงาน (</a:t>
            </a:r>
            <a:r>
              <a:rPr lang="en-US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3)</a:t>
            </a:r>
            <a:endParaRPr lang="en-US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3456384"/>
          </a:xfrm>
        </p:spPr>
        <p:txBody>
          <a:bodyPr>
            <a:noAutofit/>
          </a:bodyPr>
          <a:lstStyle/>
          <a:p>
            <a:pPr marL="1143000" lvl="1" indent="-742950">
              <a:buFont typeface="+mj-lt"/>
              <a:buAutoNum type="arabicPeriod" startAt="3"/>
            </a:pPr>
            <a:r>
              <a:rPr lang="th-TH" sz="4000" b="1" dirty="0">
                <a:latin typeface="BrowalliaUPC" pitchFamily="34" charset="-34"/>
                <a:cs typeface="BrowalliaUPC" pitchFamily="34" charset="-34"/>
              </a:rPr>
              <a:t>จัดส่งวัคซีนไปทำลาย ณ เตาเผาขยะติดเชื้อ </a:t>
            </a:r>
            <a:r>
              <a:rPr lang="th-TH" sz="4000" b="1" i="1" dirty="0">
                <a:latin typeface="BrowalliaUPC" pitchFamily="34" charset="-34"/>
                <a:cs typeface="BrowalliaUPC" pitchFamily="34" charset="-34"/>
              </a:rPr>
              <a:t>ภายในวันที่ 28 เมษายน 2559</a:t>
            </a:r>
            <a:r>
              <a:rPr lang="th-TH" sz="4000" b="1" dirty="0">
                <a:latin typeface="BrowalliaUPC" pitchFamily="34" charset="-34"/>
                <a:cs typeface="BrowalliaUPC" pitchFamily="34" charset="-34"/>
              </a:rPr>
              <a:t> </a:t>
            </a:r>
          </a:p>
          <a:p>
            <a:pPr marL="1143000" lvl="1" indent="-742950">
              <a:buFont typeface="+mj-lt"/>
              <a:buAutoNum type="arabicPeriod" startAt="3"/>
            </a:pPr>
            <a:r>
              <a:rPr lang="th-TH" sz="4000" b="1" dirty="0">
                <a:latin typeface="BrowalliaUPC" pitchFamily="34" charset="-34"/>
                <a:cs typeface="BrowalliaUPC" pitchFamily="34" charset="-34"/>
              </a:rPr>
              <a:t>ดำเนินการเผาโดยมีตัวแทนของคณะกรรมการขับเคลื่อนการเก็บกลับและทำลาย </a:t>
            </a:r>
            <a:r>
              <a:rPr lang="en-US" sz="4000" b="1" dirty="0">
                <a:latin typeface="BrowalliaUPC" pitchFamily="34" charset="-34"/>
                <a:cs typeface="BrowalliaUPC" pitchFamily="34" charset="-34"/>
              </a:rPr>
              <a:t>trivalent OPV </a:t>
            </a:r>
            <a:r>
              <a:rPr lang="th-TH" sz="4000" b="1" dirty="0">
                <a:latin typeface="BrowalliaUPC" pitchFamily="34" charset="-34"/>
                <a:cs typeface="BrowalliaUPC" pitchFamily="34" charset="-34"/>
              </a:rPr>
              <a:t>อย่างน้อย 1 ท่านเป็นพยาน</a:t>
            </a:r>
            <a:endParaRPr lang="en-US" sz="4000" b="1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3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28565" t="27343" r="26757" b="11133"/>
          <a:stretch>
            <a:fillRect/>
          </a:stretch>
        </p:blipFill>
        <p:spPr bwMode="auto">
          <a:xfrm>
            <a:off x="357190" y="-71462"/>
            <a:ext cx="6786578" cy="700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6858016" y="448370"/>
            <a:ext cx="2000264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แบบ ผ.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3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      (76 จังหวัด)</a:t>
            </a:r>
            <a:endParaRPr kumimoji="0" lang="th-TH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หน้ายิ้ม 1">
            <a:hlinkClick r:id="rId3" action="ppaction://hlinksldjump"/>
          </p:cNvPr>
          <p:cNvSpPr/>
          <p:nvPr/>
        </p:nvSpPr>
        <p:spPr>
          <a:xfrm>
            <a:off x="7596336" y="5740250"/>
            <a:ext cx="1000132" cy="864096"/>
          </a:xfrm>
          <a:prstGeom prst="smileyFac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224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>
                <a:latin typeface="BrowalliaUPC" pitchFamily="34" charset="-34"/>
                <a:cs typeface="BrowalliaUPC" pitchFamily="34" charset="-34"/>
              </a:rPr>
              <a:t>ระยะหลัง</a:t>
            </a:r>
            <a:r>
              <a:rPr lang="th-TH" sz="5400" b="1" dirty="0" smtClean="0">
                <a:latin typeface="BrowalliaUPC" pitchFamily="34" charset="-34"/>
                <a:cs typeface="BrowalliaUPC" pitchFamily="34" charset="-34"/>
              </a:rPr>
              <a:t>ดำเนินการ</a:t>
            </a:r>
            <a:endParaRPr lang="th-TH" sz="54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507288" cy="4021907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th-TH" sz="4000" b="1" dirty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บทบาทหน้าที่</a:t>
            </a:r>
          </a:p>
          <a:p>
            <a:pPr marL="400050" lvl="2" indent="0">
              <a:buNone/>
            </a:pP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คณะกรรมการขับเคลื่อนการเก็บกลับและทำลาย </a:t>
            </a:r>
            <a:r>
              <a:rPr lang="en-US" sz="3200" b="1" dirty="0">
                <a:latin typeface="BrowalliaUPC" pitchFamily="34" charset="-34"/>
                <a:cs typeface="BrowalliaUPC" pitchFamily="34" charset="-34"/>
              </a:rPr>
              <a:t>trivalent OPV</a:t>
            </a: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 </a:t>
            </a:r>
          </a:p>
          <a:p>
            <a:pPr lvl="0">
              <a:buFont typeface="Wingdings" pitchFamily="2" charset="2"/>
              <a:buChar char="§"/>
            </a:pPr>
            <a:r>
              <a:rPr lang="th-TH" sz="4000" b="1" dirty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ขั้นตอนการดำเนินงาน</a:t>
            </a:r>
            <a:endParaRPr lang="en-US" sz="4000" b="1" dirty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สรุปผลการทำลาย </a:t>
            </a:r>
            <a:r>
              <a:rPr lang="en-US" sz="3200" b="1" dirty="0" smtClean="0">
                <a:latin typeface="BrowalliaUPC" pitchFamily="34" charset="-34"/>
                <a:cs typeface="BrowalliaUPC" pitchFamily="34" charset="-34"/>
              </a:rPr>
              <a:t>trivalent OPV 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และส่งต่อไปยังสำนักงานป้องกันควบคุมโรคที่ 1-13 </a:t>
            </a:r>
            <a:r>
              <a:rPr lang="th-TH" sz="3200" b="1" i="1" dirty="0" smtClean="0">
                <a:latin typeface="BrowalliaUPC" pitchFamily="34" charset="-34"/>
                <a:cs typeface="BrowalliaUPC" pitchFamily="34" charset="-34"/>
              </a:rPr>
              <a:t>ภายในวันที่ </a:t>
            </a:r>
            <a:r>
              <a:rPr lang="en-US" sz="3200" b="1" i="1" dirty="0" smtClean="0">
                <a:latin typeface="BrowalliaUPC" pitchFamily="34" charset="-34"/>
                <a:cs typeface="BrowalliaUPC" pitchFamily="34" charset="-34"/>
              </a:rPr>
              <a:t>6</a:t>
            </a:r>
            <a:r>
              <a:rPr lang="th-TH" sz="3200" b="1" i="1" dirty="0" smtClean="0">
                <a:latin typeface="BrowalliaUPC" pitchFamily="34" charset="-34"/>
                <a:cs typeface="BrowalliaUPC" pitchFamily="34" charset="-34"/>
              </a:rPr>
              <a:t> พฤษภาคม </a:t>
            </a:r>
            <a:r>
              <a:rPr lang="en-US" sz="3200" b="1" i="1" dirty="0" smtClean="0">
                <a:latin typeface="BrowalliaUPC" pitchFamily="34" charset="-34"/>
                <a:cs typeface="BrowalliaUPC" pitchFamily="34" charset="-34"/>
              </a:rPr>
              <a:t>2559</a:t>
            </a:r>
          </a:p>
          <a:p>
            <a:pPr marL="914400" lvl="1" indent="-514350">
              <a:buFont typeface="+mj-lt"/>
              <a:buAutoNum type="arabicPeriod"/>
            </a:pP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รวบรวม</a:t>
            </a: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หลักฐานและเอกสารที่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เกี่ยวข้องไว้</a:t>
            </a:r>
            <a:r>
              <a:rPr lang="th-TH" sz="3200" b="1" dirty="0">
                <a:latin typeface="BrowalliaUPC" pitchFamily="34" charset="-34"/>
                <a:cs typeface="BrowalliaUPC" pitchFamily="34" charset="-34"/>
              </a:rPr>
              <a:t>ที่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หน่วยงาน</a:t>
            </a:r>
            <a:endParaRPr lang="en-US" sz="3200" b="1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 l="16308" t="26562" r="17773" b="11914"/>
          <a:stretch>
            <a:fillRect/>
          </a:stretch>
        </p:blipFill>
        <p:spPr bwMode="auto">
          <a:xfrm>
            <a:off x="214314" y="714356"/>
            <a:ext cx="8501090" cy="595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48260"/>
            <a:ext cx="9144000" cy="646331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ตัวอย่าง รายงานสรุปผลการทำลายวัคซีน</a:t>
            </a:r>
            <a:endParaRPr lang="th-TH" sz="3600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9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>
                <a:latin typeface="BrowalliaUPC" pitchFamily="34" charset="-34"/>
                <a:cs typeface="BrowalliaUPC" pitchFamily="34" charset="-34"/>
              </a:rPr>
              <a:t>ระยะหลัง</a:t>
            </a:r>
            <a:r>
              <a:rPr lang="th-TH" sz="5400" b="1" dirty="0" smtClean="0">
                <a:latin typeface="BrowalliaUPC" pitchFamily="34" charset="-34"/>
                <a:cs typeface="BrowalliaUPC" pitchFamily="34" charset="-34"/>
              </a:rPr>
              <a:t>ดำเนินการ (</a:t>
            </a:r>
            <a:r>
              <a:rPr lang="en-US" sz="5400" b="1" dirty="0" smtClean="0">
                <a:latin typeface="BrowalliaUPC" pitchFamily="34" charset="-34"/>
                <a:cs typeface="BrowalliaUPC" pitchFamily="34" charset="-34"/>
              </a:rPr>
              <a:t>2)</a:t>
            </a:r>
            <a:endParaRPr lang="th-TH" sz="54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475656" y="4653136"/>
            <a:ext cx="6336704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โรงพยาบาล</a:t>
            </a:r>
            <a:r>
              <a:rPr lang="th-TH" b="1" dirty="0">
                <a:latin typeface="BrowalliaUPC" pitchFamily="34" charset="-34"/>
                <a:cs typeface="BrowalliaUPC" pitchFamily="34" charset="-34"/>
              </a:rPr>
              <a:t>ที่เป็นคลังวัคซีนเป็นผู้ดำเนินการทำลาย </a:t>
            </a:r>
            <a:endParaRPr lang="th-TH" b="1" dirty="0" smtClean="0">
              <a:latin typeface="BrowalliaUPC" pitchFamily="34" charset="-34"/>
              <a:cs typeface="BrowalliaUPC" pitchFamily="34" charset="-34"/>
            </a:endParaRPr>
          </a:p>
          <a:p>
            <a:pPr marL="0" lvl="2" algn="ctr"/>
            <a:r>
              <a:rPr lang="th-TH" b="1" i="1" dirty="0" smtClean="0">
                <a:latin typeface="BrowalliaUPC" pitchFamily="34" charset="-34"/>
                <a:cs typeface="BrowalliaUPC" pitchFamily="34" charset="-34"/>
              </a:rPr>
              <a:t>ภายใน</a:t>
            </a:r>
            <a:r>
              <a:rPr lang="th-TH" b="1" i="1" dirty="0">
                <a:latin typeface="BrowalliaUPC" pitchFamily="34" charset="-34"/>
                <a:cs typeface="BrowalliaUPC" pitchFamily="34" charset="-34"/>
              </a:rPr>
              <a:t>วันที่ 12 พฤษภาคม </a:t>
            </a:r>
            <a:r>
              <a:rPr lang="en-US" b="1" i="1" dirty="0" smtClean="0">
                <a:latin typeface="BrowalliaUPC" pitchFamily="34" charset="-34"/>
                <a:cs typeface="BrowalliaUPC" pitchFamily="34" charset="-34"/>
              </a:rPr>
              <a:t>2559</a:t>
            </a:r>
            <a:endParaRPr lang="th-TH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771800" y="6163319"/>
            <a:ext cx="3528392" cy="578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รายงานผลไป</a:t>
            </a:r>
            <a:r>
              <a:rPr lang="th-TH" b="1" dirty="0">
                <a:latin typeface="BrowalliaUPC" pitchFamily="34" charset="-34"/>
                <a:cs typeface="BrowalliaUPC" pitchFamily="34" charset="-34"/>
              </a:rPr>
              <a:t>ยัง</a:t>
            </a:r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จังหวัด</a:t>
            </a:r>
            <a:endParaRPr lang="th-TH" dirty="0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755576" y="1340768"/>
            <a:ext cx="7344816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คณะกรรมการ</a:t>
            </a:r>
            <a:r>
              <a:rPr lang="th-TH" b="1" dirty="0">
                <a:latin typeface="BrowalliaUPC" pitchFamily="34" charset="-34"/>
                <a:cs typeface="BrowalliaUPC" pitchFamily="34" charset="-34"/>
              </a:rPr>
              <a:t>ประเมินผลสำเร็จในการเก็บกลับและทำลายวัคซีน ลงพื้นที่สุ่ม</a:t>
            </a:r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ประเมิน</a:t>
            </a:r>
            <a:endParaRPr lang="th-TH" b="1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519772" y="3140968"/>
            <a:ext cx="417646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พบ </a:t>
            </a:r>
            <a:r>
              <a:rPr lang="en-US" b="1" dirty="0">
                <a:latin typeface="BrowalliaUPC" pitchFamily="34" charset="-34"/>
                <a:cs typeface="BrowalliaUPC" pitchFamily="34" charset="-34"/>
              </a:rPr>
              <a:t>trivalent OPV</a:t>
            </a:r>
            <a:r>
              <a:rPr lang="th-TH" b="1" dirty="0">
                <a:latin typeface="BrowalliaUPC" pitchFamily="34" charset="-34"/>
                <a:cs typeface="BrowalliaUPC" pitchFamily="34" charset="-34"/>
              </a:rPr>
              <a:t> หลงเหลืออยู่ </a:t>
            </a:r>
          </a:p>
        </p:txBody>
      </p:sp>
      <p:sp>
        <p:nvSpPr>
          <p:cNvPr id="8" name="ลูกศรลง 7"/>
          <p:cNvSpPr/>
          <p:nvPr/>
        </p:nvSpPr>
        <p:spPr>
          <a:xfrm>
            <a:off x="4147342" y="2564904"/>
            <a:ext cx="540060" cy="6480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C000"/>
              </a:solidFill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4139952" y="3933056"/>
            <a:ext cx="540060" cy="6480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C000"/>
              </a:solidFill>
            </a:endParaRPr>
          </a:p>
        </p:txBody>
      </p:sp>
      <p:sp>
        <p:nvSpPr>
          <p:cNvPr id="11" name="ลูกศรลง 10"/>
          <p:cNvSpPr/>
          <p:nvPr/>
        </p:nvSpPr>
        <p:spPr>
          <a:xfrm>
            <a:off x="4103948" y="5517232"/>
            <a:ext cx="540060" cy="6480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3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4028653"/>
              </p:ext>
            </p:extLst>
          </p:nvPr>
        </p:nvGraphicFramePr>
        <p:xfrm>
          <a:off x="457200" y="84725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1004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7288203"/>
              </p:ext>
            </p:extLst>
          </p:nvPr>
        </p:nvGraphicFramePr>
        <p:xfrm>
          <a:off x="289298" y="908720"/>
          <a:ext cx="8603181" cy="462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026"/>
                <a:gridCol w="1328024"/>
                <a:gridCol w="866596"/>
                <a:gridCol w="1361793"/>
                <a:gridCol w="1114194"/>
                <a:gridCol w="1237994"/>
                <a:gridCol w="1465554"/>
              </a:tblGrid>
              <a:tr h="770188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จันทร์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อังคาร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พุธ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พฤหัส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ศุกร์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เสาร์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อาทิตย์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77018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018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4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6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7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8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9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10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77018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11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12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13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14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15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16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17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018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18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19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20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21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solidFill>
                            <a:schemeClr val="bg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22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23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24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70188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25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26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27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28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rgbClr val="FFFF0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29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30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427985" y="3144873"/>
            <a:ext cx="252028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 </a:t>
            </a:r>
            <a:r>
              <a:rPr lang="en-US" sz="3200" b="1" dirty="0" err="1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en-US" sz="32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ครั้งสุดท้าย </a:t>
            </a:r>
            <a:endParaRPr lang="en-US" sz="3200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508104" y="3645024"/>
            <a:ext cx="360040" cy="339994"/>
          </a:xfrm>
          <a:prstGeom prst="down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8224" y="4824185"/>
            <a:ext cx="184698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เริ่มให้ </a:t>
            </a:r>
            <a:r>
              <a:rPr lang="en-US" sz="3600" b="1" dirty="0" err="1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bOPV</a:t>
            </a:r>
            <a:r>
              <a:rPr lang="en-US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endParaRPr lang="en-US" sz="36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229959" y="4972834"/>
            <a:ext cx="360040" cy="196974"/>
          </a:xfrm>
          <a:prstGeom prst="lef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517232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23-28 </a:t>
            </a:r>
            <a:r>
              <a:rPr lang="th-TH" sz="3000" b="1" dirty="0" err="1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เมย</a:t>
            </a:r>
            <a:r>
              <a:rPr lang="th-TH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 งดให้</a:t>
            </a:r>
            <a:r>
              <a:rPr lang="th-TH" sz="30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en-US" sz="30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ครั้งที่ 1-5 (ถ้าตรงนัด 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WBC </a:t>
            </a:r>
            <a:r>
              <a:rPr lang="th-TH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ให้เลื่อนนัด)   </a:t>
            </a:r>
            <a:br>
              <a:rPr lang="th-TH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3000" b="1" i="1" u="sng" dirty="0" smtClean="0">
                <a:solidFill>
                  <a:schemeClr val="accent3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25 </a:t>
            </a:r>
            <a:r>
              <a:rPr lang="th-TH" sz="3000" b="1" i="1" u="sng" dirty="0" err="1" smtClean="0">
                <a:solidFill>
                  <a:schemeClr val="accent3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เมย</a:t>
            </a:r>
            <a:r>
              <a:rPr lang="th-TH" sz="3000" b="1" i="1" u="sng" dirty="0" smtClean="0">
                <a:solidFill>
                  <a:schemeClr val="accent3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r>
              <a:rPr lang="th-TH" sz="3000" b="1" dirty="0" smtClean="0">
                <a:solidFill>
                  <a:schemeClr val="accent3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หน่วยบริการเก็บ </a:t>
            </a:r>
            <a:r>
              <a:rPr lang="en-US" sz="3000" b="1" dirty="0" err="1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000" b="1" dirty="0" smtClean="0">
                <a:solidFill>
                  <a:schemeClr val="accent3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ส่งกลับ 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CUP </a:t>
            </a:r>
            <a:r>
              <a:rPr lang="th-TH" sz="3000" b="1" i="1" u="sng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26 เม.ย.</a:t>
            </a:r>
            <a:r>
              <a:rPr lang="en-US" sz="3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CUP </a:t>
            </a:r>
            <a:r>
              <a:rPr lang="th-TH" sz="3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ส่ง </a:t>
            </a:r>
            <a:r>
              <a:rPr lang="th-TH" sz="3000" b="1" dirty="0" err="1" smtClean="0">
                <a:latin typeface="DilleniaUPC" panose="02020603050405020304" pitchFamily="18" charset="-34"/>
                <a:cs typeface="DilleniaUPC" panose="02020603050405020304" pitchFamily="18" charset="-34"/>
              </a:rPr>
              <a:t>สสจ</a:t>
            </a:r>
            <a:r>
              <a:rPr lang="th-TH" sz="3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.เพื่อ</a:t>
            </a:r>
            <a:r>
              <a:rPr lang="th-TH" sz="30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ทำลายภายใน </a:t>
            </a:r>
            <a:r>
              <a:rPr lang="th-TH" sz="3000" b="1" i="1" u="sng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28 </a:t>
            </a:r>
            <a:r>
              <a:rPr lang="th-TH" sz="3000" b="1" i="1" u="sng" dirty="0" err="1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เมย</a:t>
            </a:r>
            <a:r>
              <a:rPr lang="th-TH" sz="3000" b="1" i="1" u="sng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endParaRPr lang="en-US" sz="3000" b="1" i="1" u="sng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462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เดือนเมษายน 2559 </a:t>
            </a:r>
            <a:endParaRPr lang="en-US" sz="48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cxnSp>
        <p:nvCxnSpPr>
          <p:cNvPr id="3" name="ลูกศรเชื่อมต่อแบบตรง 2"/>
          <p:cNvCxnSpPr/>
          <p:nvPr/>
        </p:nvCxnSpPr>
        <p:spPr>
          <a:xfrm>
            <a:off x="683568" y="5373216"/>
            <a:ext cx="4104456" cy="0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Callout 1 17"/>
          <p:cNvSpPr/>
          <p:nvPr/>
        </p:nvSpPr>
        <p:spPr>
          <a:xfrm>
            <a:off x="6156176" y="5301208"/>
            <a:ext cx="2734021" cy="288032"/>
          </a:xfrm>
          <a:prstGeom prst="borderCallout1">
            <a:avLst>
              <a:gd name="adj1" fmla="val 7803"/>
              <a:gd name="adj2" fmla="val 18469"/>
              <a:gd name="adj3" fmla="val -56084"/>
              <a:gd name="adj4" fmla="val -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National switch date</a:t>
            </a:r>
            <a:endParaRPr lang="th-TH" sz="18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16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กรอบเวลาในการดำเนินงาน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36512" y="708432"/>
            <a:ext cx="9144000" cy="0"/>
          </a:xfrm>
          <a:prstGeom prst="line">
            <a:avLst/>
          </a:prstGeom>
          <a:ln w="136525" cmpd="sng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0" y="1671168"/>
            <a:ext cx="9144000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000" b="1" dirty="0" smtClean="0">
              <a:solidFill>
                <a:srgbClr val="CC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3239074"/>
              </p:ext>
            </p:extLst>
          </p:nvPr>
        </p:nvGraphicFramePr>
        <p:xfrm>
          <a:off x="2" y="723913"/>
          <a:ext cx="9143995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354958">
                <a:tc gridSpan="7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เมษายน 2559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CC66FF"/>
                    </a:solidFill>
                  </a:tcPr>
                </a:tc>
              </a:tr>
              <a:tr h="307631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อาทิตย์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จันทร์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อังคาร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พุธ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พฤหัส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ศุกร์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เสาร์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83967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83967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พฤษภาคม 2559</a:t>
                      </a:r>
                      <a:endParaRPr lang="en-US" sz="2400" b="1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83967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83967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83967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83967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83967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51520" y="5591766"/>
            <a:ext cx="432048" cy="316835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251520" y="6130548"/>
            <a:ext cx="43204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3131839" y="5840713"/>
            <a:ext cx="549879" cy="6126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sp>
        <p:nvSpPr>
          <p:cNvPr id="14" name="TextBox 13"/>
          <p:cNvSpPr txBox="1"/>
          <p:nvPr/>
        </p:nvSpPr>
        <p:spPr>
          <a:xfrm>
            <a:off x="683568" y="5517232"/>
            <a:ext cx="2088232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ช่วงเก็บกลับ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611478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ช่วงทำลาย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594068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ช่วงการประเมินผลและรับรองผล</a:t>
            </a:r>
            <a:endParaRPr lang="th-TH" sz="2400" b="1" dirty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6300192" y="2708920"/>
            <a:ext cx="2843808" cy="360040"/>
          </a:xfrm>
          <a:prstGeom prst="borderCallout1">
            <a:avLst>
              <a:gd name="adj1" fmla="val 7803"/>
              <a:gd name="adj2" fmla="val 18469"/>
              <a:gd name="adj3" fmla="val -34190"/>
              <a:gd name="adj4" fmla="val 1631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National switch date</a:t>
            </a:r>
            <a:endParaRPr lang="th-TH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5796136" y="5085184"/>
            <a:ext cx="3275856" cy="360040"/>
          </a:xfrm>
          <a:prstGeom prst="borderCallout1">
            <a:avLst>
              <a:gd name="adj1" fmla="val 7802"/>
              <a:gd name="adj2" fmla="val 40223"/>
              <a:gd name="adj3" fmla="val -288163"/>
              <a:gd name="adj4" fmla="val 3850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National validation date</a:t>
            </a:r>
            <a:endParaRPr lang="th-TH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9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3671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th-TH" sz="48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วัตถุประสงค์</a:t>
            </a:r>
            <a:endParaRPr lang="th-TH" sz="4800" b="1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12568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th-TH" sz="36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เพื่อประเมินและรับรองว่าคลังวัคซีนและหน่วยบริการ</a:t>
            </a:r>
            <a:b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ไม่มี </a:t>
            </a:r>
            <a:r>
              <a:rPr lang="en-US" sz="40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เหลืออยู่ </a:t>
            </a:r>
          </a:p>
          <a:p>
            <a:pPr>
              <a:buFont typeface="+mj-lt"/>
              <a:buAutoNum type="arabicPeriod"/>
            </a:pPr>
            <a:endParaRPr lang="en-US" sz="18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buFont typeface="+mj-lt"/>
              <a:buAutoNum type="arabicPeriod"/>
            </a:pPr>
            <a:endParaRPr lang="en-US" sz="18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เพื่อประเมินและรับรองว่าคลังวัคซีนมีการสำรอง </a:t>
            </a:r>
            <a:r>
              <a:rPr lang="en-US" sz="4000" b="1" dirty="0" err="1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endParaRPr lang="en-US" sz="40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buFont typeface="+mj-lt"/>
              <a:buAutoNum type="arabicPeriod"/>
            </a:pPr>
            <a:endParaRPr lang="en-US" sz="18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buFont typeface="+mj-lt"/>
              <a:buAutoNum type="arabicPeriod"/>
            </a:pPr>
            <a:endParaRPr lang="en-US" sz="18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เพื่อประเมินและรับรองว่าคลังวัคซีนมีการสำรอง </a:t>
            </a:r>
            <a:r>
              <a:rPr lang="en-US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IPV </a:t>
            </a: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/>
            </a:r>
            <a:b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และหน่วยบริการได้เริ่มให้บริการ </a:t>
            </a:r>
            <a:r>
              <a:rPr lang="en-US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IPV</a:t>
            </a: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แล้ว</a:t>
            </a:r>
            <a:endParaRPr lang="en-US" sz="40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marL="0" indent="0">
              <a:buNone/>
            </a:pPr>
            <a:endParaRPr lang="th-TH" sz="4000" b="1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4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028"/>
            <a:ext cx="9144000" cy="939784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การทำลาย</a:t>
            </a:r>
            <a:r>
              <a:rPr lang="en-US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th-TH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โดยใช้เตาเผาขยะติดเชื้อ</a:t>
            </a:r>
            <a:endParaRPr lang="en-US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3929090"/>
          </a:xfrm>
          <a:noFill/>
          <a:ln>
            <a:noFill/>
          </a:ln>
        </p:spPr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เหมาะสมสำหรับการกำจัดขยะติดเชื้อที่ทำให้ขยะเผาไหม้สมบูรณ์และปราศจากเชื้อโรค</a:t>
            </a:r>
          </a:p>
          <a:p>
            <a:pPr lvl="0"/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สามารถเผาได้ทั้ง ของแข็ง ของเหลว และก๊าซ</a:t>
            </a:r>
          </a:p>
          <a:p>
            <a:pPr lvl="0"/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เป็นวิธีการทำลายขยะติดเชื้อที่ใช้มากในปัจจุบัน</a:t>
            </a:r>
          </a:p>
          <a:p>
            <a:pPr lvl="0"/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สามารถดำเนินการทำลาย ควบคุมกำกับได้ทัน</a:t>
            </a:r>
            <a:b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ในช่วงระยะเวลาที่กำหนด  </a:t>
            </a:r>
            <a:b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ก่อนวัน </a:t>
            </a:r>
            <a:r>
              <a:rPr lang="en-US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National Switch Day </a:t>
            </a:r>
            <a:r>
              <a:rPr lang="th-TH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(29 เม.ย. 59)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รายละเอียดการดำเนินงาน</a:t>
            </a:r>
            <a:endParaRPr lang="th-TH" sz="4800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1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. การแต่งตั้งคณะกรรมการและคณะทำงานที่เกี่ยวข้อง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2. การเลือกเป้าหมายในการประเมิน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en-US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3. 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การเตรียมการและการจัดทำแผนสำรอง</a:t>
            </a: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กรณีตรวจพบว่ามี </a:t>
            </a:r>
            <a:r>
              <a:rPr lang="en-US" sz="3600" b="1" dirty="0" err="1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หลงเหลือ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4. การประเมินคลังวัคซีนและหน่วยบริการ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5. การจัดการกรณีตรวจพบว่ามี </a:t>
            </a:r>
            <a:r>
              <a:rPr lang="en-US" sz="3600" b="1" dirty="0" err="1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หลงเหลือ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6. การรายงานและรับรองผลการสับเปลี่ยนวัคซีนจาก </a:t>
            </a: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</a:t>
            </a:r>
            <a:r>
              <a:rPr lang="en-US" sz="3600" b="1" dirty="0" err="1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เป็น </a:t>
            </a:r>
            <a:r>
              <a:rPr lang="en-US" sz="3600" b="1" dirty="0" err="1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endParaRPr lang="th-TH" sz="36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011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6980120"/>
              </p:ext>
            </p:extLst>
          </p:nvPr>
        </p:nvGraphicFramePr>
        <p:xfrm>
          <a:off x="179511" y="52796"/>
          <a:ext cx="8784977" cy="315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1"/>
                <a:gridCol w="3024336"/>
              </a:tblGrid>
              <a:tr h="345182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คณะทำงานฯ</a:t>
                      </a:r>
                      <a:r>
                        <a:rPr lang="th-TH" sz="2800" b="1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ระดับอำเภอ</a:t>
                      </a:r>
                      <a:endParaRPr lang="en-US" sz="28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1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1. ผอ.รพ.ศ./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รพ.ท.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รพ.ช.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ประธาน</a:t>
                      </a:r>
                    </a:p>
                  </a:txBody>
                  <a:tcPr>
                    <a:noFill/>
                  </a:tcPr>
                </a:tc>
              </a:tr>
              <a:tr h="309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2. รอง ผอ.รพ.ศ./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รพ.ท.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รพ.ช.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คณะทำงาน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04229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3. หน.ฝ่ายเวชกรรมสังคมของ รพ.ศ./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รพ.ท.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รพ.ช.</a:t>
                      </a:r>
                      <a:r>
                        <a:rPr lang="th-TH" sz="1800" b="1" kern="1200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คณะทำงาน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6501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4. หน.ฝ่ายสุขาภิบาลและสิ่งแวดล้อม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คณะทำงาน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36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5. สาธารณสุขอำเภอ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เลขานุการและคณะทำงาน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32829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6. ผู้รับผิดชอบงาน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EPI 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</a:t>
                      </a:r>
                      <a:r>
                        <a:rPr lang="th-TH" sz="1800" b="1" kern="1200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นวก.สธ.</a:t>
                      </a:r>
                      <a:r>
                        <a:rPr lang="th-TH" sz="1800" b="1" kern="1200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 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สสอ.</a:t>
                      </a:r>
                      <a:endParaRPr lang="th-TH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ผู้ช่วยเลขานุการและคณะทำงาน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0" y="3068960"/>
            <a:ext cx="9144000" cy="35730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ucrosiaUPC" pitchFamily="18" charset="-34"/>
                <a:ea typeface="Tahoma" pitchFamily="34" charset="0"/>
                <a:cs typeface="EucrosiaUPC" pitchFamily="18" charset="-34"/>
              </a:rPr>
              <a:t>บทบาทหน้าที่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en-US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1.</a:t>
            </a:r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เสนอแผนปฏิบัติงานของอำเภอและแผนกรณีพบ  </a:t>
            </a:r>
            <a:r>
              <a:rPr lang="en-US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เพื่อให้คณะกรรมการฯ </a:t>
            </a:r>
          </a:p>
          <a:p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ระดับ  จ. รับรอง </a:t>
            </a:r>
          </a:p>
          <a:p>
            <a:endParaRPr lang="en-US" sz="1100" b="1" dirty="0" smtClean="0">
              <a:solidFill>
                <a:schemeClr val="dk1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2. ประเมินคลังวัคซีนและหน่วยบริการและดำเนินการตามแผนกรณีพบ  </a:t>
            </a:r>
            <a:r>
              <a:rPr lang="en-US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endParaRPr lang="th-TH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en-US" sz="1100" b="1" dirty="0" smtClean="0">
              <a:solidFill>
                <a:schemeClr val="dk1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en-US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3.</a:t>
            </a:r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ตรวจสอบความครบถ้วนถูกต้องของผลการประเมินและรายงานผลให้คณะ </a:t>
            </a:r>
            <a:b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กรรมการฯ  ระดับ จ. </a:t>
            </a:r>
          </a:p>
          <a:p>
            <a:endParaRPr lang="en-US" sz="1100" b="1" dirty="0" smtClean="0">
              <a:solidFill>
                <a:schemeClr val="dk1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4. ประสานการดำเนินงานต่างๆ กับคณะกรรมการฯ ระดับ จ.</a:t>
            </a:r>
            <a:endParaRPr lang="en-US" b="1" dirty="0" smtClean="0">
              <a:solidFill>
                <a:schemeClr val="dk1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9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3991"/>
            <a:ext cx="9144000" cy="62071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sz="40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การเลือกเป้าหมายในการประเมิน</a:t>
            </a:r>
            <a:endParaRPr lang="th-TH" sz="4000" b="1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36512" y="708432"/>
            <a:ext cx="9144000" cy="0"/>
          </a:xfrm>
          <a:prstGeom prst="line">
            <a:avLst/>
          </a:prstGeom>
          <a:ln w="136525" cmpd="sng"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0" y="1052736"/>
            <a:ext cx="914400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การประเมินความสำเร็จการสับเปลี่ยน </a:t>
            </a:r>
            <a:r>
              <a:rPr lang="en-US" sz="32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เป็น </a:t>
            </a:r>
            <a:r>
              <a:rPr lang="en-US" sz="3200" b="1" dirty="0" err="1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r>
              <a:rPr lang="th-TH" sz="3200" b="1" dirty="0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ประกอบด้วยการประเมิน </a:t>
            </a:r>
            <a:r>
              <a:rPr lang="en-US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“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คลังวัคซีน</a:t>
            </a:r>
            <a:r>
              <a:rPr lang="en-US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”</a:t>
            </a:r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และ</a:t>
            </a:r>
            <a:r>
              <a:rPr lang="en-US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“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หน่วยบริการ</a:t>
            </a:r>
            <a:r>
              <a:rPr lang="en-US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”</a:t>
            </a:r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มีนิยาม ดังนี้</a:t>
            </a:r>
          </a:p>
          <a:p>
            <a:endParaRPr lang="th-TH" sz="1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th-TH" sz="1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420888"/>
            <a:ext cx="9144000" cy="443711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คลังวัคซีน</a:t>
            </a:r>
            <a:r>
              <a:rPr lang="en-US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หมายถึง    คลังวัคซีน รพ. ทุกแห่ง ที่มีการสำรอง </a:t>
            </a:r>
            <a:r>
              <a:rPr lang="en-US" sz="36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</a:p>
          <a:p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                        ก่อนเปลี่ยนเป็น </a:t>
            </a:r>
            <a:r>
              <a:rPr lang="en-US" sz="3600" b="1" dirty="0" err="1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endParaRPr lang="th-TH" sz="105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en-US" sz="105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หน่วยบริการ</a:t>
            </a:r>
            <a:r>
              <a:rPr lang="en-US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หมายถึง หน่วยบริการสาธารณสุข</a:t>
            </a:r>
            <a:r>
              <a:rPr lang="th-TH" sz="3600" b="1" u="sng" dirty="0" smtClean="0">
                <a:solidFill>
                  <a:srgbClr val="C0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ทุกแห่ง ทุกสังกัด</a:t>
            </a:r>
          </a:p>
          <a:p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                        ที่มีการให้บริการ</a:t>
            </a: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ก่อนเป็น</a:t>
            </a:r>
            <a:r>
              <a:rPr lang="en-US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r>
              <a:rPr lang="en-US" sz="3600" b="1" dirty="0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</a:p>
          <a:p>
            <a:endParaRPr lang="en-US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*</a:t>
            </a:r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หมายรวมถึง รพ.สต./รพ.ทุกระดับ/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PCU </a:t>
            </a:r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ของ รพ. และในสังกัด</a:t>
            </a:r>
            <a:b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             มหาวิทยาลัย/ </a:t>
            </a:r>
            <a:r>
              <a:rPr lang="th-TH" sz="3200" b="1" dirty="0" err="1" smtClean="0">
                <a:solidFill>
                  <a:schemeClr val="accent3">
                    <a:lumMod val="50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อปท</a:t>
            </a:r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./คลินิกเอกชน และอื่นๆ ที่เข้าเกณฑ์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0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"/>
          <p:cNvGrpSpPr/>
          <p:nvPr/>
        </p:nvGrpSpPr>
        <p:grpSpPr>
          <a:xfrm>
            <a:off x="395536" y="0"/>
            <a:ext cx="8280920" cy="6309320"/>
            <a:chOff x="-1179512" y="97362"/>
            <a:chExt cx="7992888" cy="8339320"/>
          </a:xfrm>
        </p:grpSpPr>
        <p:sp>
          <p:nvSpPr>
            <p:cNvPr id="189" name="AutoShape 2"/>
            <p:cNvSpPr>
              <a:spLocks noChangeArrowheads="1"/>
            </p:cNvSpPr>
            <p:nvPr/>
          </p:nvSpPr>
          <p:spPr bwMode="auto">
            <a:xfrm>
              <a:off x="3546717" y="97362"/>
              <a:ext cx="1368151" cy="104315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คณะทำงานฯ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ระดับอำเภอ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0" name="AutoShape 2"/>
            <p:cNvSpPr>
              <a:spLocks noChangeArrowheads="1"/>
            </p:cNvSpPr>
            <p:nvPr/>
          </p:nvSpPr>
          <p:spPr bwMode="auto">
            <a:xfrm>
              <a:off x="2295657" y="1439635"/>
              <a:ext cx="1712851" cy="889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ประเมิน</a:t>
              </a:r>
            </a:p>
            <a:p>
              <a:pPr lvl="0" algn="ctr"/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หน่วย</a:t>
              </a:r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บริการ 10 </a:t>
              </a:r>
              <a:r>
                <a:rPr lang="en-US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%</a:t>
              </a:r>
              <a:endPara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1" name="AutoShape 2"/>
            <p:cNvSpPr>
              <a:spLocks noChangeArrowheads="1"/>
            </p:cNvSpPr>
            <p:nvPr/>
          </p:nvSpPr>
          <p:spPr bwMode="auto">
            <a:xfrm>
              <a:off x="4311255" y="1439635"/>
              <a:ext cx="1530648" cy="889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ประเมินคลังวัคซีนทุกแห่ง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2" name="AutoShape 2"/>
            <p:cNvSpPr>
              <a:spLocks noChangeArrowheads="1"/>
            </p:cNvSpPr>
            <p:nvPr/>
          </p:nvSpPr>
          <p:spPr bwMode="auto">
            <a:xfrm>
              <a:off x="2852936" y="2843808"/>
              <a:ext cx="1116124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3" name="AutoShape 2"/>
            <p:cNvSpPr>
              <a:spLocks noChangeArrowheads="1"/>
            </p:cNvSpPr>
            <p:nvPr/>
          </p:nvSpPr>
          <p:spPr bwMode="auto">
            <a:xfrm>
              <a:off x="4329100" y="2843808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6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4" name="AutoShape 2"/>
            <p:cNvSpPr>
              <a:spLocks noChangeArrowheads="1"/>
            </p:cNvSpPr>
            <p:nvPr/>
          </p:nvSpPr>
          <p:spPr bwMode="auto">
            <a:xfrm>
              <a:off x="2712677" y="4019290"/>
              <a:ext cx="1475785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400" b="1" dirty="0" smtClean="0">
                  <a:latin typeface="TH SarabunPSK" pitchFamily="34" charset="-34"/>
                  <a:cs typeface="TH SarabunPSK" pitchFamily="34" charset="-34"/>
                </a:rPr>
                <a:t>ประเมินหน่วยบริการเพิ่ม  5</a:t>
              </a:r>
              <a:r>
                <a:rPr lang="en-US" sz="1400" b="1" dirty="0" smtClean="0">
                  <a:latin typeface="TH SarabunPSK" pitchFamily="34" charset="-34"/>
                  <a:cs typeface="TH SarabunPSK" pitchFamily="34" charset="-34"/>
                </a:rPr>
                <a:t>%</a:t>
              </a:r>
              <a:endParaRPr kumimoji="0" lang="th-TH" sz="14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6" name="AutoShape 2"/>
            <p:cNvSpPr>
              <a:spLocks noChangeArrowheads="1"/>
            </p:cNvSpPr>
            <p:nvPr/>
          </p:nvSpPr>
          <p:spPr bwMode="auto">
            <a:xfrm>
              <a:off x="2132856" y="5195168"/>
              <a:ext cx="1116124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7" name="AutoShape 2"/>
            <p:cNvSpPr>
              <a:spLocks noChangeArrowheads="1"/>
            </p:cNvSpPr>
            <p:nvPr/>
          </p:nvSpPr>
          <p:spPr bwMode="auto">
            <a:xfrm>
              <a:off x="3609020" y="5195168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8" name="AutoShape 2"/>
            <p:cNvSpPr>
              <a:spLocks noChangeArrowheads="1"/>
            </p:cNvSpPr>
            <p:nvPr/>
          </p:nvSpPr>
          <p:spPr bwMode="auto">
            <a:xfrm>
              <a:off x="5140303" y="5076056"/>
              <a:ext cx="1673073" cy="110502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32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เสร็จสิ้น</a:t>
              </a:r>
              <a:endPara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9" name="AutoShape 2"/>
            <p:cNvSpPr>
              <a:spLocks noChangeArrowheads="1"/>
            </p:cNvSpPr>
            <p:nvPr/>
          </p:nvSpPr>
          <p:spPr bwMode="auto">
            <a:xfrm>
              <a:off x="44624" y="5148064"/>
              <a:ext cx="1673073" cy="110502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แจ้งผู้รับผิดชอบเพื่อนำวัคซีนไปทำลาย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3" name="Group 45"/>
            <p:cNvGrpSpPr/>
            <p:nvPr/>
          </p:nvGrpSpPr>
          <p:grpSpPr>
            <a:xfrm>
              <a:off x="3429000" y="1155490"/>
              <a:ext cx="1440160" cy="296416"/>
              <a:chOff x="3429000" y="1187624"/>
              <a:chExt cx="1440160" cy="296416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46"/>
            <p:cNvGrpSpPr/>
            <p:nvPr/>
          </p:nvGrpSpPr>
          <p:grpSpPr>
            <a:xfrm rot="10800000">
              <a:off x="3429000" y="2339752"/>
              <a:ext cx="1440160" cy="296416"/>
              <a:chOff x="3429000" y="1187624"/>
              <a:chExt cx="1440160" cy="296416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51"/>
            <p:cNvGrpSpPr/>
            <p:nvPr/>
          </p:nvGrpSpPr>
          <p:grpSpPr>
            <a:xfrm>
              <a:off x="3429000" y="2555776"/>
              <a:ext cx="1440160" cy="296416"/>
              <a:chOff x="3429000" y="1187624"/>
              <a:chExt cx="1440160" cy="296416"/>
            </a:xfrm>
          </p:grpSpPr>
          <p:cxnSp>
            <p:nvCxnSpPr>
              <p:cNvPr id="238" name="Straight Connector 237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3" name="Straight Connector 202"/>
            <p:cNvCxnSpPr/>
            <p:nvPr/>
          </p:nvCxnSpPr>
          <p:spPr>
            <a:xfrm>
              <a:off x="3429000" y="3731654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8"/>
            <p:cNvGrpSpPr/>
            <p:nvPr/>
          </p:nvGrpSpPr>
          <p:grpSpPr>
            <a:xfrm>
              <a:off x="2708920" y="4907532"/>
              <a:ext cx="1440160" cy="296416"/>
              <a:chOff x="3429000" y="1187624"/>
              <a:chExt cx="1440160" cy="296416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5" name="Straight Connector 204"/>
            <p:cNvCxnSpPr/>
            <p:nvPr/>
          </p:nvCxnSpPr>
          <p:spPr>
            <a:xfrm>
              <a:off x="2708920" y="6084168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AutoShape 2"/>
            <p:cNvSpPr>
              <a:spLocks noChangeArrowheads="1"/>
            </p:cNvSpPr>
            <p:nvPr/>
          </p:nvSpPr>
          <p:spPr bwMode="auto">
            <a:xfrm>
              <a:off x="1412776" y="7547682"/>
              <a:ext cx="1116124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7" name="AutoShape 2"/>
            <p:cNvSpPr>
              <a:spLocks noChangeArrowheads="1"/>
            </p:cNvSpPr>
            <p:nvPr/>
          </p:nvSpPr>
          <p:spPr bwMode="auto">
            <a:xfrm>
              <a:off x="2888940" y="7547682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7" name="Group 66"/>
            <p:cNvGrpSpPr/>
            <p:nvPr/>
          </p:nvGrpSpPr>
          <p:grpSpPr>
            <a:xfrm>
              <a:off x="1988840" y="7260046"/>
              <a:ext cx="1440160" cy="296416"/>
              <a:chOff x="3429000" y="1187624"/>
              <a:chExt cx="1440160" cy="296416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Straight Arrow Connector 208"/>
            <p:cNvCxnSpPr/>
            <p:nvPr/>
          </p:nvCxnSpPr>
          <p:spPr>
            <a:xfrm>
              <a:off x="4725144" y="5652120"/>
              <a:ext cx="43204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>
              <a:off x="6009413" y="334786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5445224" y="3347864"/>
              <a:ext cx="5760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flipV="1">
              <a:off x="6021288" y="6168051"/>
              <a:ext cx="0" cy="18002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4016939" y="7956376"/>
              <a:ext cx="201622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03"/>
            <p:cNvGrpSpPr/>
            <p:nvPr/>
          </p:nvGrpSpPr>
          <p:grpSpPr>
            <a:xfrm flipH="1">
              <a:off x="860461" y="3347864"/>
              <a:ext cx="1992474" cy="1800201"/>
              <a:chOff x="692696" y="3419872"/>
              <a:chExt cx="569278" cy="1728193"/>
            </a:xfrm>
          </p:grpSpPr>
          <p:cxnSp>
            <p:nvCxnSpPr>
              <p:cNvPr id="228" name="Straight Arrow Connector 227"/>
              <p:cNvCxnSpPr/>
              <p:nvPr/>
            </p:nvCxnSpPr>
            <p:spPr>
              <a:xfrm flipH="1">
                <a:off x="1256885" y="3419873"/>
                <a:ext cx="0" cy="172819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692696" y="3419872"/>
                <a:ext cx="569278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3"/>
            <p:cNvGrpSpPr/>
            <p:nvPr/>
          </p:nvGrpSpPr>
          <p:grpSpPr>
            <a:xfrm flipH="1">
              <a:off x="860462" y="6263809"/>
              <a:ext cx="552314" cy="1692567"/>
              <a:chOff x="692696" y="6320451"/>
              <a:chExt cx="2016224" cy="1800200"/>
            </a:xfrm>
          </p:grpSpPr>
          <p:cxnSp>
            <p:nvCxnSpPr>
              <p:cNvPr id="226" name="Straight Arrow Connector 225"/>
              <p:cNvCxnSpPr/>
              <p:nvPr/>
            </p:nvCxnSpPr>
            <p:spPr>
              <a:xfrm flipV="1">
                <a:off x="2697045" y="6320451"/>
                <a:ext cx="0" cy="18002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692696" y="8108776"/>
                <a:ext cx="2016224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Arrow Connector 215"/>
            <p:cNvCxnSpPr/>
            <p:nvPr/>
          </p:nvCxnSpPr>
          <p:spPr>
            <a:xfrm flipH="1">
              <a:off x="1700808" y="5652120"/>
              <a:ext cx="43204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15"/>
            <p:cNvGrpSpPr/>
            <p:nvPr/>
          </p:nvGrpSpPr>
          <p:grpSpPr>
            <a:xfrm flipH="1">
              <a:off x="-171400" y="683568"/>
              <a:ext cx="3744414" cy="432048"/>
              <a:chOff x="692696" y="3419872"/>
              <a:chExt cx="569278" cy="1728193"/>
            </a:xfrm>
          </p:grpSpPr>
          <p:cxnSp>
            <p:nvCxnSpPr>
              <p:cNvPr id="224" name="Straight Arrow Connector 223"/>
              <p:cNvCxnSpPr/>
              <p:nvPr/>
            </p:nvCxnSpPr>
            <p:spPr>
              <a:xfrm flipH="1">
                <a:off x="1256885" y="3419873"/>
                <a:ext cx="0" cy="172819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692696" y="3419872"/>
                <a:ext cx="56927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AutoShape 2"/>
            <p:cNvSpPr>
              <a:spLocks noChangeArrowheads="1"/>
            </p:cNvSpPr>
            <p:nvPr/>
          </p:nvSpPr>
          <p:spPr bwMode="auto">
            <a:xfrm>
              <a:off x="-747464" y="1115616"/>
              <a:ext cx="1296144" cy="57606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1200" b="1" dirty="0">
                  <a:latin typeface="TH SarabunPSK" pitchFamily="34" charset="-34"/>
                  <a:cs typeface="TH SarabunPSK" pitchFamily="34" charset="-34"/>
                </a:rPr>
                <a:t>คณะกรรมการฯระดับจังหวัด</a:t>
              </a:r>
              <a:endParaRPr lang="en-US" sz="1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9" name="AutoShape 2"/>
            <p:cNvSpPr>
              <a:spLocks noChangeArrowheads="1"/>
            </p:cNvSpPr>
            <p:nvPr/>
          </p:nvSpPr>
          <p:spPr bwMode="auto">
            <a:xfrm>
              <a:off x="-1179512" y="2122574"/>
              <a:ext cx="2088232" cy="6492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รับ</a:t>
              </a:r>
              <a:r>
                <a:rPr lang="th-TH" sz="1200" b="1" dirty="0">
                  <a:latin typeface="TH SarabunPSK" pitchFamily="34" charset="-34"/>
                  <a:cs typeface="TH SarabunPSK" pitchFamily="34" charset="-34"/>
                </a:rPr>
                <a:t>รายงานว่าพบ</a:t>
              </a:r>
              <a:r>
                <a:rPr lang="en-US" sz="12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>
                  <a:latin typeface="TH SarabunPSK" pitchFamily="34" charset="-34"/>
                  <a:cs typeface="TH SarabunPSK" pitchFamily="34" charset="-34"/>
                </a:rPr>
                <a:t>tOPV</a:t>
              </a:r>
              <a:r>
                <a:rPr lang="en-US" sz="12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1200" b="1" dirty="0">
                  <a:latin typeface="TH SarabunPSK" pitchFamily="34" charset="-34"/>
                  <a:cs typeface="TH SarabunPSK" pitchFamily="34" charset="-34"/>
                </a:rPr>
                <a:t>ครบตามเกณฑ์</a:t>
              </a:r>
              <a:r>
                <a:rPr lang="en-US" sz="1200" b="1" dirty="0">
                  <a:latin typeface="TH SarabunPSK" pitchFamily="34" charset="-34"/>
                  <a:cs typeface="TH SarabunPSK" pitchFamily="34" charset="-34"/>
                </a:rPr>
                <a:t>*</a:t>
              </a:r>
              <a:r>
                <a:rPr lang="th-TH" sz="1200" b="1" dirty="0">
                  <a:latin typeface="TH SarabunPSK" pitchFamily="34" charset="-34"/>
                  <a:cs typeface="TH SarabunPSK" pitchFamily="34" charset="-34"/>
                </a:rPr>
                <a:t>ต้อง  </a:t>
              </a:r>
              <a:r>
                <a:rPr lang="en-US" sz="1200" b="1" dirty="0">
                  <a:latin typeface="TH SarabunPSK" pitchFamily="34" charset="-34"/>
                  <a:cs typeface="TH SarabunPSK" pitchFamily="34" charset="-34"/>
                </a:rPr>
                <a:t>P-sweep</a:t>
              </a:r>
            </a:p>
          </p:txBody>
        </p:sp>
        <p:sp>
          <p:nvSpPr>
            <p:cNvPr id="220" name="AutoShape 2"/>
            <p:cNvSpPr>
              <a:spLocks noChangeArrowheads="1"/>
            </p:cNvSpPr>
            <p:nvPr/>
          </p:nvSpPr>
          <p:spPr bwMode="auto">
            <a:xfrm>
              <a:off x="-963488" y="3178944"/>
              <a:ext cx="1584176" cy="97480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1200" b="1" dirty="0">
                  <a:latin typeface="TH SarabunPSK" pitchFamily="34" charset="-34"/>
                  <a:cs typeface="TH SarabunPSK" pitchFamily="34" charset="-34"/>
                </a:rPr>
                <a:t>ประเมินหน่วยบริการทุกแห่งในทุกอำเภอ</a:t>
              </a:r>
              <a:endParaRPr lang="en-US" sz="1200" b="1" dirty="0"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en-US" sz="1200" b="1" dirty="0">
                  <a:latin typeface="TH SarabunPSK" pitchFamily="34" charset="-34"/>
                  <a:cs typeface="TH SarabunPSK" pitchFamily="34" charset="-34"/>
                </a:rPr>
                <a:t>P-sweep</a:t>
              </a:r>
            </a:p>
          </p:txBody>
        </p:sp>
        <p:cxnSp>
          <p:nvCxnSpPr>
            <p:cNvPr id="221" name="Straight Arrow Connector 220"/>
            <p:cNvCxnSpPr/>
            <p:nvPr/>
          </p:nvCxnSpPr>
          <p:spPr>
            <a:xfrm>
              <a:off x="-171400" y="1691680"/>
              <a:ext cx="0" cy="4320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>
              <a:off x="-171400" y="2771800"/>
              <a:ext cx="0" cy="4320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222"/>
            <p:cNvSpPr txBox="1"/>
            <p:nvPr/>
          </p:nvSpPr>
          <p:spPr>
            <a:xfrm>
              <a:off x="1484784" y="593079"/>
              <a:ext cx="1440160" cy="61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รายงาน</a:t>
              </a:r>
            </a:p>
          </p:txBody>
        </p:sp>
        <p:sp>
          <p:nvSpPr>
            <p:cNvPr id="195" name="AutoShape 2"/>
            <p:cNvSpPr>
              <a:spLocks noChangeArrowheads="1"/>
            </p:cNvSpPr>
            <p:nvPr/>
          </p:nvSpPr>
          <p:spPr bwMode="auto">
            <a:xfrm>
              <a:off x="1724412" y="6287020"/>
              <a:ext cx="2020920" cy="951763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  <a:t>ประเมินหน่วยบริการ</a:t>
              </a:r>
            </a:p>
            <a:p>
              <a:pPr lvl="0" algn="ctr"/>
              <a: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  <a:t>ทุกแห่งในอำเภอ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pPr lvl="0" algn="ctr"/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D-sweep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50" name="Title 1"/>
          <p:cNvSpPr txBox="1">
            <a:spLocks/>
          </p:cNvSpPr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h-TH" sz="1800" b="1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แผนผังการประเมินความสำเร็จ ภายหลังการสับเปลี่ยนวัคซีนจาก </a:t>
            </a:r>
            <a:r>
              <a:rPr lang="en-US" sz="1800" b="1" dirty="0" err="1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18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 </a:t>
            </a:r>
            <a:r>
              <a:rPr lang="en-US" sz="1800" b="1" dirty="0" err="1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2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3991"/>
            <a:ext cx="9144000" cy="62071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sz="40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การจัดการกรณี</a:t>
            </a:r>
            <a:r>
              <a:rPr lang="th-TH" sz="40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ตรวจพบว่ามี </a:t>
            </a:r>
            <a:r>
              <a:rPr lang="en-US" sz="40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40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หลงเหลือ</a:t>
            </a:r>
            <a:endParaRPr lang="th-TH" sz="4000" b="1" dirty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671168"/>
            <a:ext cx="9144000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20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</a:p>
          <a:p>
            <a:endParaRPr lang="th-TH" sz="8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en-US" sz="2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th-TH" sz="2000" b="1" dirty="0" smtClean="0">
                <a:solidFill>
                  <a:srgbClr val="CC00CC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endParaRPr lang="en-US" sz="2000" b="1" dirty="0" smtClean="0">
              <a:solidFill>
                <a:srgbClr val="CC00CC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en-US" sz="2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836712"/>
            <a:ext cx="9144000" cy="56166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20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endParaRPr lang="en-US" sz="2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lvl="0"/>
            <a:r>
              <a:rPr lang="th-TH" sz="20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</a:p>
          <a:p>
            <a:pPr lvl="0"/>
            <a:endParaRPr lang="en-US" sz="2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lvl="0"/>
            <a:endParaRPr lang="en-US" sz="2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lvl="0"/>
            <a:r>
              <a:rPr lang="th-TH" sz="20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endParaRPr lang="en-US" sz="2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lvl="0"/>
            <a:endParaRPr lang="en-US" sz="2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2867754201"/>
              </p:ext>
            </p:extLst>
          </p:nvPr>
        </p:nvGraphicFramePr>
        <p:xfrm>
          <a:off x="0" y="836712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597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8007"/>
            <a:ext cx="9144000" cy="62071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การจัดการกรณีตรวจพบว่ามี </a:t>
            </a:r>
            <a:r>
              <a:rPr lang="en-US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หลงเหลือ</a:t>
            </a:r>
            <a:endParaRPr lang="th-TH" b="1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671168"/>
            <a:ext cx="9144000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000" b="1" dirty="0" smtClean="0">
              <a:solidFill>
                <a:srgbClr val="CC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836712"/>
            <a:ext cx="9144000" cy="56166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lvl="0"/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2079001175"/>
              </p:ext>
            </p:extLst>
          </p:nvPr>
        </p:nvGraphicFramePr>
        <p:xfrm>
          <a:off x="323528" y="1165200"/>
          <a:ext cx="8568952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559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"/>
          <p:cNvGrpSpPr/>
          <p:nvPr/>
        </p:nvGrpSpPr>
        <p:grpSpPr>
          <a:xfrm>
            <a:off x="251520" y="116632"/>
            <a:ext cx="8424936" cy="6192688"/>
            <a:chOff x="-1318518" y="251520"/>
            <a:chExt cx="8131894" cy="8185162"/>
          </a:xfrm>
        </p:grpSpPr>
        <p:sp>
          <p:nvSpPr>
            <p:cNvPr id="189" name="AutoShape 2"/>
            <p:cNvSpPr>
              <a:spLocks noChangeArrowheads="1"/>
            </p:cNvSpPr>
            <p:nvPr/>
          </p:nvSpPr>
          <p:spPr bwMode="auto">
            <a:xfrm>
              <a:off x="3491924" y="251520"/>
              <a:ext cx="1278142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คณะทำงานฯ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ระดับอำเภอ</a:t>
              </a:r>
              <a:endPara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0" name="AutoShape 2"/>
            <p:cNvSpPr>
              <a:spLocks noChangeArrowheads="1"/>
            </p:cNvSpPr>
            <p:nvPr/>
          </p:nvSpPr>
          <p:spPr bwMode="auto">
            <a:xfrm>
              <a:off x="2852936" y="1439635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ประเมิน</a:t>
              </a:r>
            </a:p>
            <a:p>
              <a:pPr lvl="0" algn="ctr"/>
              <a:r>
                <a:rPr lang="th-TH" sz="1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หน่วยบริการ10</a:t>
              </a:r>
              <a:r>
                <a:rPr lang="en-US" sz="1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%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1" name="AutoShape 2"/>
            <p:cNvSpPr>
              <a:spLocks noChangeArrowheads="1"/>
            </p:cNvSpPr>
            <p:nvPr/>
          </p:nvSpPr>
          <p:spPr bwMode="auto">
            <a:xfrm>
              <a:off x="4293096" y="1439635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ประเมินคลังวัคซีนทุกแห่ง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2" name="AutoShape 2"/>
            <p:cNvSpPr>
              <a:spLocks noChangeArrowheads="1"/>
            </p:cNvSpPr>
            <p:nvPr/>
          </p:nvSpPr>
          <p:spPr bwMode="auto">
            <a:xfrm>
              <a:off x="2852936" y="2843808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3" name="AutoShape 2"/>
            <p:cNvSpPr>
              <a:spLocks noChangeArrowheads="1"/>
            </p:cNvSpPr>
            <p:nvPr/>
          </p:nvSpPr>
          <p:spPr bwMode="auto">
            <a:xfrm>
              <a:off x="4329100" y="2843808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4" name="AutoShape 2"/>
            <p:cNvSpPr>
              <a:spLocks noChangeArrowheads="1"/>
            </p:cNvSpPr>
            <p:nvPr/>
          </p:nvSpPr>
          <p:spPr bwMode="auto">
            <a:xfrm>
              <a:off x="2488605" y="3963396"/>
              <a:ext cx="1892153" cy="889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ประเมินหน่วยบริการเพิ่ม  5</a:t>
              </a:r>
              <a:r>
                <a:rPr lang="en-US" sz="16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%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6" name="AutoShape 2"/>
            <p:cNvSpPr>
              <a:spLocks noChangeArrowheads="1"/>
            </p:cNvSpPr>
            <p:nvPr/>
          </p:nvSpPr>
          <p:spPr bwMode="auto">
            <a:xfrm>
              <a:off x="2132856" y="5195168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7" name="AutoShape 2"/>
            <p:cNvSpPr>
              <a:spLocks noChangeArrowheads="1"/>
            </p:cNvSpPr>
            <p:nvPr/>
          </p:nvSpPr>
          <p:spPr bwMode="auto">
            <a:xfrm>
              <a:off x="3609020" y="5195168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8" name="AutoShape 2"/>
            <p:cNvSpPr>
              <a:spLocks noChangeArrowheads="1"/>
            </p:cNvSpPr>
            <p:nvPr/>
          </p:nvSpPr>
          <p:spPr bwMode="auto">
            <a:xfrm>
              <a:off x="5140303" y="5076056"/>
              <a:ext cx="1673073" cy="11050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เสร็จสิ้น</a:t>
              </a:r>
              <a:endPara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9" name="AutoShape 2"/>
            <p:cNvSpPr>
              <a:spLocks noChangeArrowheads="1"/>
            </p:cNvSpPr>
            <p:nvPr/>
          </p:nvSpPr>
          <p:spPr bwMode="auto">
            <a:xfrm>
              <a:off x="44624" y="5148064"/>
              <a:ext cx="1673073" cy="110502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4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แจ้งผู้รับผิดชอบเพื่อนำวัคซีนไปทำลาย</a:t>
              </a:r>
              <a:endPara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3" name="Group 45"/>
            <p:cNvGrpSpPr/>
            <p:nvPr/>
          </p:nvGrpSpPr>
          <p:grpSpPr>
            <a:xfrm>
              <a:off x="3429000" y="1155490"/>
              <a:ext cx="1440160" cy="296416"/>
              <a:chOff x="3429000" y="1187624"/>
              <a:chExt cx="1440160" cy="296416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46"/>
            <p:cNvGrpSpPr/>
            <p:nvPr/>
          </p:nvGrpSpPr>
          <p:grpSpPr>
            <a:xfrm rot="10800000">
              <a:off x="3429000" y="2339752"/>
              <a:ext cx="1440160" cy="296416"/>
              <a:chOff x="3429000" y="1187624"/>
              <a:chExt cx="1440160" cy="296416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51"/>
            <p:cNvGrpSpPr/>
            <p:nvPr/>
          </p:nvGrpSpPr>
          <p:grpSpPr>
            <a:xfrm>
              <a:off x="3429000" y="2555776"/>
              <a:ext cx="1440160" cy="296416"/>
              <a:chOff x="3429000" y="1187624"/>
              <a:chExt cx="1440160" cy="296416"/>
            </a:xfrm>
          </p:grpSpPr>
          <p:cxnSp>
            <p:nvCxnSpPr>
              <p:cNvPr id="238" name="Straight Connector 237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3" name="Straight Connector 202"/>
            <p:cNvCxnSpPr/>
            <p:nvPr/>
          </p:nvCxnSpPr>
          <p:spPr>
            <a:xfrm>
              <a:off x="3429000" y="3731654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8"/>
            <p:cNvGrpSpPr/>
            <p:nvPr/>
          </p:nvGrpSpPr>
          <p:grpSpPr>
            <a:xfrm>
              <a:off x="2708920" y="4907532"/>
              <a:ext cx="1440160" cy="296416"/>
              <a:chOff x="3429000" y="1187624"/>
              <a:chExt cx="1440160" cy="296416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5" name="Straight Connector 204"/>
            <p:cNvCxnSpPr/>
            <p:nvPr/>
          </p:nvCxnSpPr>
          <p:spPr>
            <a:xfrm>
              <a:off x="2708920" y="6084168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AutoShape 2"/>
            <p:cNvSpPr>
              <a:spLocks noChangeArrowheads="1"/>
            </p:cNvSpPr>
            <p:nvPr/>
          </p:nvSpPr>
          <p:spPr bwMode="auto">
            <a:xfrm>
              <a:off x="1412776" y="7547682"/>
              <a:ext cx="1116124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7" name="AutoShape 2"/>
            <p:cNvSpPr>
              <a:spLocks noChangeArrowheads="1"/>
            </p:cNvSpPr>
            <p:nvPr/>
          </p:nvSpPr>
          <p:spPr bwMode="auto">
            <a:xfrm>
              <a:off x="2888940" y="7547682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7" name="Group 66"/>
            <p:cNvGrpSpPr/>
            <p:nvPr/>
          </p:nvGrpSpPr>
          <p:grpSpPr>
            <a:xfrm>
              <a:off x="1988840" y="7260046"/>
              <a:ext cx="1440160" cy="296416"/>
              <a:chOff x="3429000" y="1187624"/>
              <a:chExt cx="1440160" cy="296416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Straight Arrow Connector 208"/>
            <p:cNvCxnSpPr/>
            <p:nvPr/>
          </p:nvCxnSpPr>
          <p:spPr>
            <a:xfrm>
              <a:off x="4725144" y="5652120"/>
              <a:ext cx="43204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>
              <a:off x="6009413" y="334786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5445224" y="3347864"/>
              <a:ext cx="5760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flipV="1">
              <a:off x="6021288" y="6168051"/>
              <a:ext cx="0" cy="18002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4016939" y="7956376"/>
              <a:ext cx="201622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03"/>
            <p:cNvGrpSpPr/>
            <p:nvPr/>
          </p:nvGrpSpPr>
          <p:grpSpPr>
            <a:xfrm flipH="1">
              <a:off x="860461" y="3347864"/>
              <a:ext cx="1992474" cy="1800201"/>
              <a:chOff x="692696" y="3419872"/>
              <a:chExt cx="569278" cy="1728193"/>
            </a:xfrm>
          </p:grpSpPr>
          <p:cxnSp>
            <p:nvCxnSpPr>
              <p:cNvPr id="228" name="Straight Arrow Connector 227"/>
              <p:cNvCxnSpPr/>
              <p:nvPr/>
            </p:nvCxnSpPr>
            <p:spPr>
              <a:xfrm flipH="1">
                <a:off x="1256885" y="3419873"/>
                <a:ext cx="0" cy="172819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692696" y="3419872"/>
                <a:ext cx="569278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3"/>
            <p:cNvGrpSpPr/>
            <p:nvPr/>
          </p:nvGrpSpPr>
          <p:grpSpPr>
            <a:xfrm flipH="1">
              <a:off x="860462" y="6263809"/>
              <a:ext cx="552314" cy="1692567"/>
              <a:chOff x="692696" y="6320451"/>
              <a:chExt cx="2016224" cy="1800200"/>
            </a:xfrm>
          </p:grpSpPr>
          <p:cxnSp>
            <p:nvCxnSpPr>
              <p:cNvPr id="226" name="Straight Arrow Connector 225"/>
              <p:cNvCxnSpPr/>
              <p:nvPr/>
            </p:nvCxnSpPr>
            <p:spPr>
              <a:xfrm flipV="1">
                <a:off x="2697045" y="6320451"/>
                <a:ext cx="0" cy="18002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692696" y="8108776"/>
                <a:ext cx="2016224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Arrow Connector 215"/>
            <p:cNvCxnSpPr/>
            <p:nvPr/>
          </p:nvCxnSpPr>
          <p:spPr>
            <a:xfrm flipH="1">
              <a:off x="1700808" y="5652120"/>
              <a:ext cx="43204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15"/>
            <p:cNvGrpSpPr/>
            <p:nvPr/>
          </p:nvGrpSpPr>
          <p:grpSpPr>
            <a:xfrm flipH="1">
              <a:off x="-171400" y="683568"/>
              <a:ext cx="3744414" cy="432048"/>
              <a:chOff x="692696" y="3419872"/>
              <a:chExt cx="569278" cy="1728193"/>
            </a:xfrm>
          </p:grpSpPr>
          <p:cxnSp>
            <p:nvCxnSpPr>
              <p:cNvPr id="224" name="Straight Arrow Connector 223"/>
              <p:cNvCxnSpPr/>
              <p:nvPr/>
            </p:nvCxnSpPr>
            <p:spPr>
              <a:xfrm flipH="1">
                <a:off x="1256885" y="3419873"/>
                <a:ext cx="0" cy="172819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692696" y="3419872"/>
                <a:ext cx="56927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AutoShape 2"/>
            <p:cNvSpPr>
              <a:spLocks noChangeArrowheads="1"/>
            </p:cNvSpPr>
            <p:nvPr/>
          </p:nvSpPr>
          <p:spPr bwMode="auto">
            <a:xfrm>
              <a:off x="-892105" y="1115617"/>
              <a:ext cx="1519682" cy="753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1400" b="1" dirty="0">
                  <a:latin typeface="TH SarabunPSK" pitchFamily="34" charset="-34"/>
                  <a:cs typeface="TH SarabunPSK" pitchFamily="34" charset="-34"/>
                </a:rPr>
                <a:t>คณะกรรมการฯระดับจังหวัด</a:t>
              </a:r>
              <a:endParaRPr lang="en-US" sz="14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9" name="AutoShape 2"/>
            <p:cNvSpPr>
              <a:spLocks noChangeArrowheads="1"/>
            </p:cNvSpPr>
            <p:nvPr/>
          </p:nvSpPr>
          <p:spPr bwMode="auto">
            <a:xfrm>
              <a:off x="-1318518" y="2328635"/>
              <a:ext cx="2316131" cy="8238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1400" b="1" dirty="0" smtClean="0">
                  <a:latin typeface="TH SarabunPSK" pitchFamily="34" charset="-34"/>
                  <a:cs typeface="TH SarabunPSK" pitchFamily="34" charset="-34"/>
                </a:rPr>
                <a:t>รับ</a:t>
              </a:r>
              <a:r>
                <a:rPr lang="th-TH" sz="1400" b="1" dirty="0">
                  <a:latin typeface="TH SarabunPSK" pitchFamily="34" charset="-34"/>
                  <a:cs typeface="TH SarabunPSK" pitchFamily="34" charset="-34"/>
                </a:rPr>
                <a:t>รายงานว่าพบ</a:t>
              </a:r>
              <a:r>
                <a:rPr lang="en-US" sz="14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400" b="1" dirty="0" err="1">
                  <a:latin typeface="TH SarabunPSK" pitchFamily="34" charset="-34"/>
                  <a:cs typeface="TH SarabunPSK" pitchFamily="34" charset="-34"/>
                </a:rPr>
                <a:t>tOPV</a:t>
              </a:r>
              <a:r>
                <a:rPr lang="en-US" sz="14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1400" b="1" dirty="0">
                  <a:latin typeface="TH SarabunPSK" pitchFamily="34" charset="-34"/>
                  <a:cs typeface="TH SarabunPSK" pitchFamily="34" charset="-34"/>
                </a:rPr>
                <a:t>ครบตามเกณฑ์</a:t>
              </a:r>
              <a:r>
                <a:rPr lang="en-US" sz="1400" b="1" dirty="0">
                  <a:latin typeface="TH SarabunPSK" pitchFamily="34" charset="-34"/>
                  <a:cs typeface="TH SarabunPSK" pitchFamily="34" charset="-34"/>
                </a:rPr>
                <a:t>*</a:t>
              </a:r>
              <a:r>
                <a:rPr lang="th-TH" sz="1400" b="1" dirty="0">
                  <a:latin typeface="TH SarabunPSK" pitchFamily="34" charset="-34"/>
                  <a:cs typeface="TH SarabunPSK" pitchFamily="34" charset="-34"/>
                </a:rPr>
                <a:t>ต้อง  </a:t>
              </a:r>
              <a:r>
                <a:rPr lang="en-US" sz="1400" b="1" dirty="0">
                  <a:latin typeface="TH SarabunPSK" pitchFamily="34" charset="-34"/>
                  <a:cs typeface="TH SarabunPSK" pitchFamily="34" charset="-34"/>
                </a:rPr>
                <a:t>P-sweep</a:t>
              </a:r>
            </a:p>
          </p:txBody>
        </p:sp>
        <p:sp>
          <p:nvSpPr>
            <p:cNvPr id="220" name="AutoShape 2"/>
            <p:cNvSpPr>
              <a:spLocks noChangeArrowheads="1"/>
            </p:cNvSpPr>
            <p:nvPr/>
          </p:nvSpPr>
          <p:spPr bwMode="auto">
            <a:xfrm>
              <a:off x="-1249015" y="3582691"/>
              <a:ext cx="1973089" cy="123703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1600" b="1" dirty="0">
                  <a:latin typeface="TH SarabunPSK" pitchFamily="34" charset="-34"/>
                  <a:cs typeface="TH SarabunPSK" pitchFamily="34" charset="-34"/>
                </a:rPr>
                <a:t>ประเมินหน่วยบริการทุก</a:t>
              </a:r>
              <a: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  <a:t>แห่ง ใน</a:t>
              </a:r>
              <a:r>
                <a:rPr lang="th-TH" sz="1600" b="1" dirty="0">
                  <a:latin typeface="TH SarabunPSK" pitchFamily="34" charset="-34"/>
                  <a:cs typeface="TH SarabunPSK" pitchFamily="34" charset="-34"/>
                </a:rPr>
                <a:t>ทุกอำเภอ</a:t>
              </a:r>
              <a:endParaRPr lang="en-US" sz="1600" b="1" dirty="0"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en-US" sz="1600" b="1" dirty="0">
                  <a:latin typeface="TH SarabunPSK" pitchFamily="34" charset="-34"/>
                  <a:cs typeface="TH SarabunPSK" pitchFamily="34" charset="-34"/>
                </a:rPr>
                <a:t>P-sweep</a:t>
              </a:r>
            </a:p>
          </p:txBody>
        </p:sp>
        <p:cxnSp>
          <p:nvCxnSpPr>
            <p:cNvPr id="221" name="Straight Arrow Connector 220"/>
            <p:cNvCxnSpPr/>
            <p:nvPr/>
          </p:nvCxnSpPr>
          <p:spPr>
            <a:xfrm>
              <a:off x="-171400" y="1975345"/>
              <a:ext cx="0" cy="4320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>
              <a:off x="-171400" y="3201985"/>
              <a:ext cx="0" cy="4320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222"/>
            <p:cNvSpPr txBox="1"/>
            <p:nvPr/>
          </p:nvSpPr>
          <p:spPr>
            <a:xfrm>
              <a:off x="1484784" y="593079"/>
              <a:ext cx="1440160" cy="61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รายงาน</a:t>
              </a:r>
            </a:p>
          </p:txBody>
        </p:sp>
        <p:sp>
          <p:nvSpPr>
            <p:cNvPr id="195" name="AutoShape 2"/>
            <p:cNvSpPr>
              <a:spLocks noChangeArrowheads="1"/>
            </p:cNvSpPr>
            <p:nvPr/>
          </p:nvSpPr>
          <p:spPr bwMode="auto">
            <a:xfrm>
              <a:off x="1664804" y="6287020"/>
              <a:ext cx="2159928" cy="95176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ประเมินหน่วย</a:t>
              </a:r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บริการทุกแห่ง </a:t>
              </a:r>
              <a:b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ใน</a:t>
              </a:r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อำเภอ</a:t>
              </a:r>
              <a:r>
                <a:rPr lang="en-US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D-sweep</a:t>
              </a:r>
              <a:endPara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50" name="Title 1"/>
          <p:cNvSpPr txBox="1">
            <a:spLocks/>
          </p:cNvSpPr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h-TH" sz="1800" b="1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แผนผังการประเมินความสำเร็จ ภายหลังการสับเปลี่ยนวัคซีนจาก </a:t>
            </a:r>
            <a:r>
              <a:rPr lang="en-US" sz="1800" b="1" dirty="0" err="1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18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 </a:t>
            </a:r>
            <a:r>
              <a:rPr lang="en-US" sz="1800" b="1" dirty="0" err="1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3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704376804"/>
              </p:ext>
            </p:extLst>
          </p:nvPr>
        </p:nvGraphicFramePr>
        <p:xfrm>
          <a:off x="251520" y="908720"/>
          <a:ext cx="8640960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438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7072"/>
            <a:ext cx="9144000" cy="62071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sz="48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เกณฑ์พิจารณาให้ทำ</a:t>
            </a:r>
            <a:r>
              <a:rPr lang="en-US" sz="48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P-sweep</a:t>
            </a:r>
            <a:endParaRPr lang="th-TH" sz="4800" b="1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9628641"/>
              </p:ext>
            </p:extLst>
          </p:nvPr>
        </p:nvGraphicFramePr>
        <p:xfrm>
          <a:off x="179512" y="2522985"/>
          <a:ext cx="8784976" cy="3930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5856650"/>
              </a:tblGrid>
              <a:tr h="111270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จำนวน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อำเภอทั้งหมด</a:t>
                      </a:r>
                      <a:br>
                        <a:rPr lang="th-TH" sz="2800" baseline="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</a:b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ในจังหวัด</a:t>
                      </a:r>
                      <a:endParaRPr lang="th-TH" sz="2800" dirty="0">
                        <a:solidFill>
                          <a:schemeClr val="tx1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เกณฑ์ที่กำหนดให้ทำ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P-sweep</a:t>
                      </a:r>
                      <a:endParaRPr lang="th-TH" sz="2800" dirty="0">
                        <a:solidFill>
                          <a:schemeClr val="tx1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3234">
                <a:tc>
                  <a:txBody>
                    <a:bodyPr/>
                    <a:lstStyle/>
                    <a:p>
                      <a:pPr algn="ctr"/>
                      <a:endParaRPr lang="th-TH" sz="1000" b="1" dirty="0" smtClean="0">
                        <a:solidFill>
                          <a:srgbClr val="00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 algn="ctr"/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≤ 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10 </a:t>
                      </a:r>
                      <a:endParaRPr lang="th-TH" sz="3200" b="1" dirty="0" smtClean="0">
                        <a:solidFill>
                          <a:srgbClr val="00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 algn="ctr"/>
                      <a:endParaRPr lang="th-TH" sz="1000" dirty="0">
                        <a:solidFill>
                          <a:srgbClr val="0000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000" b="1" dirty="0" smtClean="0">
                        <a:solidFill>
                          <a:srgbClr val="00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พบ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tOPV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หลงเหลือ ตั้งแต่ 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2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อำเภอขึ้นไป</a:t>
                      </a:r>
                      <a:endParaRPr lang="th-TH" sz="3200" dirty="0">
                        <a:solidFill>
                          <a:srgbClr val="0000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1181">
                <a:tc>
                  <a:txBody>
                    <a:bodyPr/>
                    <a:lstStyle/>
                    <a:p>
                      <a:pPr algn="ctr"/>
                      <a:endParaRPr lang="en-US" sz="1050" b="1" dirty="0" smtClean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11-20</a:t>
                      </a:r>
                      <a:endParaRPr lang="th-TH" sz="3200" b="1" dirty="0" smtClean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 algn="ctr"/>
                      <a:endParaRPr lang="th-TH" sz="1000" dirty="0"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 smtClean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พบ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tOPV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หลงเหลือ ตั้งแต่ </a:t>
                      </a:r>
                      <a:r>
                        <a:rPr lang="en-US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4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อำเภอขึ้นไป</a:t>
                      </a:r>
                      <a:endParaRPr lang="th-TH" sz="3200" dirty="0"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3234">
                <a:tc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0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 algn="ctr"/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≥ 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21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endParaRPr lang="en-US" sz="3200" b="1" dirty="0" smtClean="0">
                        <a:solidFill>
                          <a:srgbClr val="00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 algn="ctr"/>
                      <a:endParaRPr lang="th-TH" sz="1000" dirty="0">
                        <a:solidFill>
                          <a:srgbClr val="0000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 smtClean="0">
                        <a:solidFill>
                          <a:srgbClr val="00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พบ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tOPV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หลงเหลือ ตั้งแต่ 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อำเภอขึ้นไป</a:t>
                      </a:r>
                      <a:endParaRPr lang="th-TH" sz="3200" dirty="0">
                        <a:solidFill>
                          <a:srgbClr val="0000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0" y="1143784"/>
            <a:ext cx="9107488" cy="1080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การขยายขอบเขตการประเมินไปยังทุกหน่วยบริการในจังหวัด</a:t>
            </a:r>
            <a:r>
              <a:rPr lang="en-US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br>
              <a:rPr lang="en-US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en-US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(P-sweep) 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ให้พิจารณาตามเกณฑ์ดังนี้</a:t>
            </a:r>
            <a:endParaRPr lang="en-US" sz="36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en-US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 </a:t>
            </a:r>
          </a:p>
          <a:p>
            <a:endParaRPr lang="en-US" sz="36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0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"/>
          <p:cNvGrpSpPr/>
          <p:nvPr/>
        </p:nvGrpSpPr>
        <p:grpSpPr>
          <a:xfrm>
            <a:off x="251520" y="116632"/>
            <a:ext cx="8424936" cy="6192688"/>
            <a:chOff x="-1318518" y="251520"/>
            <a:chExt cx="8131894" cy="8185162"/>
          </a:xfrm>
        </p:grpSpPr>
        <p:sp>
          <p:nvSpPr>
            <p:cNvPr id="189" name="AutoShape 2"/>
            <p:cNvSpPr>
              <a:spLocks noChangeArrowheads="1"/>
            </p:cNvSpPr>
            <p:nvPr/>
          </p:nvSpPr>
          <p:spPr bwMode="auto">
            <a:xfrm>
              <a:off x="3491924" y="251520"/>
              <a:ext cx="1278142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คณะทำงานฯ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ระดับอำเภอ</a:t>
              </a:r>
              <a:endPara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0" name="AutoShape 2"/>
            <p:cNvSpPr>
              <a:spLocks noChangeArrowheads="1"/>
            </p:cNvSpPr>
            <p:nvPr/>
          </p:nvSpPr>
          <p:spPr bwMode="auto">
            <a:xfrm>
              <a:off x="2852936" y="1439635"/>
              <a:ext cx="1116124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ประเมิน</a:t>
              </a:r>
            </a:p>
            <a:p>
              <a:pPr lvl="0" algn="ctr"/>
              <a:r>
                <a:rPr lang="th-TH" sz="1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หน่วยบริการ10</a:t>
              </a:r>
              <a:r>
                <a:rPr lang="en-US" sz="1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%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1" name="AutoShape 2"/>
            <p:cNvSpPr>
              <a:spLocks noChangeArrowheads="1"/>
            </p:cNvSpPr>
            <p:nvPr/>
          </p:nvSpPr>
          <p:spPr bwMode="auto">
            <a:xfrm>
              <a:off x="4293096" y="1439635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ประเมินคลังวัคซีนทุกแห่ง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2" name="AutoShape 2"/>
            <p:cNvSpPr>
              <a:spLocks noChangeArrowheads="1"/>
            </p:cNvSpPr>
            <p:nvPr/>
          </p:nvSpPr>
          <p:spPr bwMode="auto">
            <a:xfrm>
              <a:off x="2852936" y="2843808"/>
              <a:ext cx="1116124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3" name="AutoShape 2"/>
            <p:cNvSpPr>
              <a:spLocks noChangeArrowheads="1"/>
            </p:cNvSpPr>
            <p:nvPr/>
          </p:nvSpPr>
          <p:spPr bwMode="auto">
            <a:xfrm>
              <a:off x="4329100" y="2843808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4" name="AutoShape 2"/>
            <p:cNvSpPr>
              <a:spLocks noChangeArrowheads="1"/>
            </p:cNvSpPr>
            <p:nvPr/>
          </p:nvSpPr>
          <p:spPr bwMode="auto">
            <a:xfrm>
              <a:off x="2488605" y="3963396"/>
              <a:ext cx="1892153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ประเมินหน่วยบริการเพิ่ม  5</a:t>
              </a:r>
              <a:r>
                <a:rPr lang="en-US" sz="16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%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6" name="AutoShape 2"/>
            <p:cNvSpPr>
              <a:spLocks noChangeArrowheads="1"/>
            </p:cNvSpPr>
            <p:nvPr/>
          </p:nvSpPr>
          <p:spPr bwMode="auto">
            <a:xfrm>
              <a:off x="2132856" y="5195168"/>
              <a:ext cx="1116124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7" name="AutoShape 2"/>
            <p:cNvSpPr>
              <a:spLocks noChangeArrowheads="1"/>
            </p:cNvSpPr>
            <p:nvPr/>
          </p:nvSpPr>
          <p:spPr bwMode="auto">
            <a:xfrm>
              <a:off x="3609020" y="5195168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8" name="AutoShape 2"/>
            <p:cNvSpPr>
              <a:spLocks noChangeArrowheads="1"/>
            </p:cNvSpPr>
            <p:nvPr/>
          </p:nvSpPr>
          <p:spPr bwMode="auto">
            <a:xfrm>
              <a:off x="5140303" y="5076056"/>
              <a:ext cx="1673073" cy="11050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เสร็จสิ้น</a:t>
              </a:r>
              <a:endPara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9" name="AutoShape 2"/>
            <p:cNvSpPr>
              <a:spLocks noChangeArrowheads="1"/>
            </p:cNvSpPr>
            <p:nvPr/>
          </p:nvSpPr>
          <p:spPr bwMode="auto">
            <a:xfrm>
              <a:off x="44624" y="5148064"/>
              <a:ext cx="1673073" cy="110502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4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แจ้งผู้รับผิดชอบเพื่อนำวัคซีนไปทำลาย</a:t>
              </a:r>
              <a:endPara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3" name="Group 45"/>
            <p:cNvGrpSpPr/>
            <p:nvPr/>
          </p:nvGrpSpPr>
          <p:grpSpPr>
            <a:xfrm>
              <a:off x="3429000" y="1155490"/>
              <a:ext cx="1440160" cy="296416"/>
              <a:chOff x="3429000" y="1187624"/>
              <a:chExt cx="1440160" cy="296416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46"/>
            <p:cNvGrpSpPr/>
            <p:nvPr/>
          </p:nvGrpSpPr>
          <p:grpSpPr>
            <a:xfrm rot="10800000">
              <a:off x="3429000" y="2339752"/>
              <a:ext cx="1440160" cy="296416"/>
              <a:chOff x="3429000" y="1187624"/>
              <a:chExt cx="1440160" cy="296416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51"/>
            <p:cNvGrpSpPr/>
            <p:nvPr/>
          </p:nvGrpSpPr>
          <p:grpSpPr>
            <a:xfrm>
              <a:off x="3429000" y="2555776"/>
              <a:ext cx="1440160" cy="296416"/>
              <a:chOff x="3429000" y="1187624"/>
              <a:chExt cx="1440160" cy="296416"/>
            </a:xfrm>
          </p:grpSpPr>
          <p:cxnSp>
            <p:nvCxnSpPr>
              <p:cNvPr id="238" name="Straight Connector 237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3" name="Straight Connector 202"/>
            <p:cNvCxnSpPr/>
            <p:nvPr/>
          </p:nvCxnSpPr>
          <p:spPr>
            <a:xfrm>
              <a:off x="3429000" y="3731654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8"/>
            <p:cNvGrpSpPr/>
            <p:nvPr/>
          </p:nvGrpSpPr>
          <p:grpSpPr>
            <a:xfrm>
              <a:off x="2708920" y="4907532"/>
              <a:ext cx="1440160" cy="296416"/>
              <a:chOff x="3429000" y="1187624"/>
              <a:chExt cx="1440160" cy="296416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5" name="Straight Connector 204"/>
            <p:cNvCxnSpPr/>
            <p:nvPr/>
          </p:nvCxnSpPr>
          <p:spPr>
            <a:xfrm>
              <a:off x="2708920" y="6084168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AutoShape 2"/>
            <p:cNvSpPr>
              <a:spLocks noChangeArrowheads="1"/>
            </p:cNvSpPr>
            <p:nvPr/>
          </p:nvSpPr>
          <p:spPr bwMode="auto">
            <a:xfrm>
              <a:off x="1412776" y="7547682"/>
              <a:ext cx="1116124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20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7" name="AutoShape 2"/>
            <p:cNvSpPr>
              <a:spLocks noChangeArrowheads="1"/>
            </p:cNvSpPr>
            <p:nvPr/>
          </p:nvSpPr>
          <p:spPr bwMode="auto">
            <a:xfrm>
              <a:off x="2888940" y="7547682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7" name="Group 66"/>
            <p:cNvGrpSpPr/>
            <p:nvPr/>
          </p:nvGrpSpPr>
          <p:grpSpPr>
            <a:xfrm>
              <a:off x="1988840" y="7260046"/>
              <a:ext cx="1440160" cy="296416"/>
              <a:chOff x="3429000" y="1187624"/>
              <a:chExt cx="1440160" cy="296416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Straight Arrow Connector 208"/>
            <p:cNvCxnSpPr/>
            <p:nvPr/>
          </p:nvCxnSpPr>
          <p:spPr>
            <a:xfrm>
              <a:off x="4725144" y="5652120"/>
              <a:ext cx="43204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>
              <a:off x="6009413" y="334786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5445224" y="3347864"/>
              <a:ext cx="5760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flipV="1">
              <a:off x="6021288" y="6168051"/>
              <a:ext cx="0" cy="18002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4016939" y="7956376"/>
              <a:ext cx="201622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03"/>
            <p:cNvGrpSpPr/>
            <p:nvPr/>
          </p:nvGrpSpPr>
          <p:grpSpPr>
            <a:xfrm flipH="1">
              <a:off x="860461" y="3347864"/>
              <a:ext cx="1992474" cy="1800201"/>
              <a:chOff x="692696" y="3419872"/>
              <a:chExt cx="569278" cy="1728193"/>
            </a:xfrm>
          </p:grpSpPr>
          <p:cxnSp>
            <p:nvCxnSpPr>
              <p:cNvPr id="228" name="Straight Arrow Connector 227"/>
              <p:cNvCxnSpPr/>
              <p:nvPr/>
            </p:nvCxnSpPr>
            <p:spPr>
              <a:xfrm flipH="1">
                <a:off x="1256885" y="3419873"/>
                <a:ext cx="0" cy="172819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692696" y="3419872"/>
                <a:ext cx="569278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3"/>
            <p:cNvGrpSpPr/>
            <p:nvPr/>
          </p:nvGrpSpPr>
          <p:grpSpPr>
            <a:xfrm flipH="1">
              <a:off x="860462" y="6263809"/>
              <a:ext cx="552314" cy="1692567"/>
              <a:chOff x="692696" y="6320451"/>
              <a:chExt cx="2016224" cy="1800200"/>
            </a:xfrm>
          </p:grpSpPr>
          <p:cxnSp>
            <p:nvCxnSpPr>
              <p:cNvPr id="226" name="Straight Arrow Connector 225"/>
              <p:cNvCxnSpPr/>
              <p:nvPr/>
            </p:nvCxnSpPr>
            <p:spPr>
              <a:xfrm flipV="1">
                <a:off x="2697045" y="6320451"/>
                <a:ext cx="0" cy="18002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692696" y="8108776"/>
                <a:ext cx="2016224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Arrow Connector 215"/>
            <p:cNvCxnSpPr/>
            <p:nvPr/>
          </p:nvCxnSpPr>
          <p:spPr>
            <a:xfrm flipH="1">
              <a:off x="1700808" y="5652120"/>
              <a:ext cx="43204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15"/>
            <p:cNvGrpSpPr/>
            <p:nvPr/>
          </p:nvGrpSpPr>
          <p:grpSpPr>
            <a:xfrm flipH="1">
              <a:off x="-171400" y="683568"/>
              <a:ext cx="3744414" cy="432048"/>
              <a:chOff x="692696" y="3419872"/>
              <a:chExt cx="569278" cy="1728193"/>
            </a:xfrm>
          </p:grpSpPr>
          <p:cxnSp>
            <p:nvCxnSpPr>
              <p:cNvPr id="224" name="Straight Arrow Connector 223"/>
              <p:cNvCxnSpPr/>
              <p:nvPr/>
            </p:nvCxnSpPr>
            <p:spPr>
              <a:xfrm flipH="1">
                <a:off x="1256885" y="3419873"/>
                <a:ext cx="0" cy="172819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692696" y="3419872"/>
                <a:ext cx="56927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AutoShape 2"/>
            <p:cNvSpPr>
              <a:spLocks noChangeArrowheads="1"/>
            </p:cNvSpPr>
            <p:nvPr/>
          </p:nvSpPr>
          <p:spPr bwMode="auto">
            <a:xfrm>
              <a:off x="-892105" y="1115617"/>
              <a:ext cx="1519682" cy="753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14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คณะกรรมการฯระดับจังหวัด</a:t>
              </a:r>
              <a:endParaRPr lang="en-US" sz="1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9" name="AutoShape 2"/>
            <p:cNvSpPr>
              <a:spLocks noChangeArrowheads="1"/>
            </p:cNvSpPr>
            <p:nvPr/>
          </p:nvSpPr>
          <p:spPr bwMode="auto">
            <a:xfrm>
              <a:off x="-1318518" y="2328635"/>
              <a:ext cx="2316131" cy="8238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1400" b="1" dirty="0" smtClean="0">
                  <a:latin typeface="TH SarabunPSK" pitchFamily="34" charset="-34"/>
                  <a:cs typeface="TH SarabunPSK" pitchFamily="34" charset="-34"/>
                </a:rPr>
                <a:t>รับ</a:t>
              </a:r>
              <a:r>
                <a:rPr lang="th-TH" sz="1400" b="1" dirty="0">
                  <a:latin typeface="TH SarabunPSK" pitchFamily="34" charset="-34"/>
                  <a:cs typeface="TH SarabunPSK" pitchFamily="34" charset="-34"/>
                </a:rPr>
                <a:t>รายงานว่า</a:t>
              </a:r>
              <a:r>
                <a:rPr lang="th-TH" sz="1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พบ</a:t>
              </a:r>
              <a:r>
                <a:rPr lang="en-US" sz="1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tOPV</a:t>
              </a:r>
              <a:r>
                <a:rPr lang="en-US" sz="1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1400" b="1" dirty="0">
                  <a:latin typeface="TH SarabunPSK" pitchFamily="34" charset="-34"/>
                  <a:cs typeface="TH SarabunPSK" pitchFamily="34" charset="-34"/>
                </a:rPr>
                <a:t>ครบตามเกณฑ์</a:t>
              </a:r>
              <a:r>
                <a:rPr lang="en-US" sz="1400" b="1" dirty="0">
                  <a:latin typeface="TH SarabunPSK" pitchFamily="34" charset="-34"/>
                  <a:cs typeface="TH SarabunPSK" pitchFamily="34" charset="-34"/>
                </a:rPr>
                <a:t>*</a:t>
              </a:r>
              <a:r>
                <a:rPr lang="th-TH" sz="1400" b="1" dirty="0">
                  <a:latin typeface="TH SarabunPSK" pitchFamily="34" charset="-34"/>
                  <a:cs typeface="TH SarabunPSK" pitchFamily="34" charset="-34"/>
                </a:rPr>
                <a:t>ต้อง  </a:t>
              </a:r>
              <a:r>
                <a:rPr lang="en-US" sz="1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P-sweep</a:t>
              </a:r>
            </a:p>
          </p:txBody>
        </p:sp>
        <p:sp>
          <p:nvSpPr>
            <p:cNvPr id="220" name="AutoShape 2"/>
            <p:cNvSpPr>
              <a:spLocks noChangeArrowheads="1"/>
            </p:cNvSpPr>
            <p:nvPr/>
          </p:nvSpPr>
          <p:spPr bwMode="auto">
            <a:xfrm>
              <a:off x="-1206505" y="3678129"/>
              <a:ext cx="1973089" cy="123703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20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ประเมินหน่วย</a:t>
              </a:r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บริการ</a:t>
              </a:r>
              <a:b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ทุกแห่ง  </a:t>
              </a:r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ใน</a:t>
              </a:r>
              <a:r>
                <a:rPr lang="th-TH" sz="20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ทุกอำเภอ</a:t>
              </a:r>
              <a:endParaRPr lang="en-US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P-sweep</a:t>
              </a:r>
            </a:p>
          </p:txBody>
        </p:sp>
        <p:cxnSp>
          <p:nvCxnSpPr>
            <p:cNvPr id="221" name="Straight Arrow Connector 220"/>
            <p:cNvCxnSpPr/>
            <p:nvPr/>
          </p:nvCxnSpPr>
          <p:spPr>
            <a:xfrm>
              <a:off x="-171400" y="1975345"/>
              <a:ext cx="0" cy="4320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>
              <a:off x="-171400" y="3201985"/>
              <a:ext cx="0" cy="4320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222"/>
            <p:cNvSpPr txBox="1"/>
            <p:nvPr/>
          </p:nvSpPr>
          <p:spPr>
            <a:xfrm>
              <a:off x="1484784" y="593079"/>
              <a:ext cx="1440160" cy="61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รายงาน</a:t>
              </a:r>
            </a:p>
          </p:txBody>
        </p:sp>
        <p:sp>
          <p:nvSpPr>
            <p:cNvPr id="195" name="AutoShape 2"/>
            <p:cNvSpPr>
              <a:spLocks noChangeArrowheads="1"/>
            </p:cNvSpPr>
            <p:nvPr/>
          </p:nvSpPr>
          <p:spPr bwMode="auto">
            <a:xfrm>
              <a:off x="1664804" y="6287020"/>
              <a:ext cx="2159928" cy="95176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ประเมินหน่วย</a:t>
              </a:r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บริการทุกแห่ง</a:t>
              </a:r>
              <a:b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ใน</a:t>
              </a:r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อำเภอ</a:t>
              </a:r>
              <a:r>
                <a:rPr lang="en-US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D-sweep</a:t>
              </a:r>
              <a:endPara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50" name="Title 1"/>
          <p:cNvSpPr txBox="1">
            <a:spLocks/>
          </p:cNvSpPr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h-TH" sz="1800" b="1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แผนผังการประเมินความสำเร็จ ภายหลังการสับเปลี่ยนวัคซีนจาก </a:t>
            </a:r>
            <a:r>
              <a:rPr lang="en-US" sz="1800" b="1" dirty="0" err="1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18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 </a:t>
            </a:r>
            <a:r>
              <a:rPr lang="en-US" sz="1800" b="1" dirty="0" err="1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1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36712"/>
            <a:ext cx="8607330" cy="547260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ให้ดำเนินการทำลาย</a:t>
            </a:r>
            <a:r>
              <a:rPr lang="en-US" sz="36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th-TH" sz="36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ในระดับจังหวัด </a:t>
            </a:r>
          </a:p>
          <a:p>
            <a:pPr marL="457200" lvl="1" indent="0">
              <a:buNone/>
            </a:pP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ง่ายต่อการควบคุมกำกับ ตรวจสอบ </a:t>
            </a:r>
            <a:br>
              <a:rPr lang="th-TH" sz="32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และยืนยันการทำลาย</a:t>
            </a:r>
            <a:r>
              <a:rPr lang="en-US" sz="32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th-TH" sz="32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ของจังหวัด</a:t>
            </a:r>
          </a:p>
          <a:p>
            <a:pPr marL="457200" lvl="1" indent="0">
              <a:buNone/>
            </a:pPr>
            <a:endParaRPr lang="th-TH" sz="3200" b="1" dirty="0" smtClean="0">
              <a:latin typeface="EucrosiaUPC" pitchFamily="18" charset="-34"/>
              <a:cs typeface="EucrosiaUPC" pitchFamily="18" charset="-34"/>
            </a:endParaRPr>
          </a:p>
          <a:p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วิธีทำลาย</a:t>
            </a:r>
            <a:r>
              <a:rPr lang="en-US" sz="36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th-TH" sz="36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endParaRPr lang="th-TH" sz="36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  <a:p>
            <a:pPr marL="349250" indent="6350">
              <a:lnSpc>
                <a:spcPct val="150000"/>
              </a:lnSpc>
              <a:buFont typeface="Wingdings" pitchFamily="2" charset="2"/>
              <a:buChar char="ü"/>
            </a:pP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เตาเผาขยะติดเชื้อของโรงพยาบาลในจังหวัด</a:t>
            </a:r>
          </a:p>
          <a:p>
            <a:pPr marL="349250" lvl="1" indent="6350">
              <a:lnSpc>
                <a:spcPct val="150000"/>
              </a:lnSpc>
              <a:buFont typeface="Wingdings" pitchFamily="2" charset="2"/>
              <a:buChar char="ü"/>
            </a:pP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เตาเผาขยะติดเชื้อของหน่วยงานปกครองส่วนท้องถิ่นในจังหวัด</a:t>
            </a:r>
          </a:p>
          <a:p>
            <a:pPr marL="349250" lvl="1" indent="6350">
              <a:lnSpc>
                <a:spcPct val="150000"/>
              </a:lnSpc>
              <a:buFont typeface="Wingdings" pitchFamily="2" charset="2"/>
              <a:buChar char="ü"/>
            </a:pP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จัดซื้อจัดจ้างบริษัทเอกชนให้ดำเนินการเผาแบบขยะติดเชื้อ</a:t>
            </a:r>
            <a:endParaRPr lang="en-US" sz="3200" b="1" dirty="0" smtClean="0"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60648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EucrosiaUPC" pitchFamily="18" charset="-34"/>
                <a:ea typeface="Tahoma" pitchFamily="34" charset="0"/>
                <a:cs typeface="EucrosiaUPC" pitchFamily="18" charset="-34"/>
              </a:rPr>
              <a:t>กรอบเวลาในการดำเนินงาน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815890"/>
              </p:ext>
            </p:extLst>
          </p:nvPr>
        </p:nvGraphicFramePr>
        <p:xfrm>
          <a:off x="323528" y="1052736"/>
          <a:ext cx="8568952" cy="5516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480720"/>
              </a:tblGrid>
              <a:tr h="69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วันที่</a:t>
                      </a:r>
                      <a:endParaRPr lang="en-US" sz="2800" dirty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การดำเนินงาน</a:t>
                      </a:r>
                      <a:endParaRPr lang="en-US" sz="2800" dirty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</a:tr>
              <a:tr h="756053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พ.ย. – ธ.ค.</a:t>
                      </a:r>
                      <a:r>
                        <a:rPr lang="th-TH" sz="2400" b="1" baseline="0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58 </a:t>
                      </a:r>
                      <a:endParaRPr lang="th-TH" sz="2400" b="1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จัดทำคำสั่งแต่งตั้งคณะกรรมการฯ</a:t>
                      </a:r>
                      <a:r>
                        <a:rPr lang="th-TH" sz="2400" b="1" baseline="0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2400" b="1" u="sng" baseline="0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ระดับเขต</a:t>
                      </a:r>
                      <a:endParaRPr lang="th-TH" sz="2400" b="1" u="sng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4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ภายใน </a:t>
                      </a: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ก.พ. 59</a:t>
                      </a:r>
                      <a:endParaRPr lang="en-US" sz="2400" dirty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แต่งตั้งคณะกรรมการ/คณะทำงาน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คณะกรรมการฯ ระดับจังหวัด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คณะทำงานฯ ระดับอำเภอ</a:t>
                      </a:r>
                      <a:endParaRPr lang="en-US" sz="2400" b="1" dirty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99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2-4 </a:t>
                      </a:r>
                      <a:r>
                        <a:rPr lang="th-TH" sz="3200" b="1" dirty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พ.ค. 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59</a:t>
                      </a:r>
                      <a:endParaRPr lang="en-US" sz="3200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ประเมินรอบที่ 1 (10</a:t>
                      </a:r>
                      <a:r>
                        <a:rPr lang="en-US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%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) 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/>
                      </a:r>
                      <a:b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</a:b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หาก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พบ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tOPV</a:t>
                      </a:r>
                      <a:r>
                        <a:rPr lang="en-US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ต้องประเมินรอบที่</a:t>
                      </a:r>
                      <a:r>
                        <a:rPr lang="th-TH" sz="3200" b="1" baseline="0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2 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(</a:t>
                      </a:r>
                      <a:r>
                        <a:rPr lang="en-US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5%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)</a:t>
                      </a:r>
                      <a:endParaRPr lang="en-US" sz="3200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6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4</a:t>
                      </a: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พ.ค. </a:t>
                      </a: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59</a:t>
                      </a:r>
                      <a:endParaRPr lang="en-US" sz="2400" dirty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คณะทำงานฯ ระดับอำเภอ รายงานผลประเมินรอบที่ 1 และ 2 </a:t>
                      </a:r>
                      <a:b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</a:b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  ไปยังคณะกรรมการระดับจังหวัด</a:t>
                      </a:r>
                      <a:endParaRPr lang="en-US" sz="2400" b="1" dirty="0" smtClean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400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คณะทำงานฯ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ระดับอำเภอ ตัดสินใจ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D-sweep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คณะกรรมการฯ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ระดับจังหวัด ตัดสินใจ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P-sweep</a:t>
                      </a:r>
                      <a:endParaRPr lang="th-TH" sz="2400" b="1" dirty="0" smtClean="0">
                        <a:solidFill>
                          <a:srgbClr val="FF0000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28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EucrosiaUPC" pitchFamily="18" charset="-34"/>
                <a:ea typeface="Tahoma" pitchFamily="34" charset="0"/>
                <a:cs typeface="EucrosiaUPC" pitchFamily="18" charset="-34"/>
              </a:rPr>
              <a:t>กรอบเวลาในการดำเนินงาน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3421726"/>
              </p:ext>
            </p:extLst>
          </p:nvPr>
        </p:nvGraphicFramePr>
        <p:xfrm>
          <a:off x="179512" y="647730"/>
          <a:ext cx="8748464" cy="55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330"/>
                <a:gridCol w="6879134"/>
              </a:tblGrid>
              <a:tr h="699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วันที่</a:t>
                      </a:r>
                      <a:endParaRPr lang="en-US" sz="2800" dirty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การดำเนินงาน</a:t>
                      </a:r>
                      <a:endParaRPr lang="en-US" sz="2800" dirty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</a:tr>
              <a:tr h="8353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4-5 </a:t>
                      </a:r>
                      <a:r>
                        <a:rPr lang="th-TH" sz="2400" b="1" dirty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พ.ค. </a:t>
                      </a: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59</a:t>
                      </a:r>
                      <a:endParaRPr lang="en-US" sz="2400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คณะกรรมการฯระดับจังหวัด รายงานผลการประเมินรอบ 1 และ 2 </a:t>
                      </a:r>
                      <a:b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</a:b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ทาง </a:t>
                      </a:r>
                      <a:r>
                        <a:rPr lang="en-US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website</a:t>
                      </a:r>
                      <a:endParaRPr lang="en-US" sz="2400" b="1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5-10 พ.ค. </a:t>
                      </a:r>
                      <a:r>
                        <a:rPr lang="th-TH" sz="2800" b="1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59</a:t>
                      </a:r>
                      <a:endParaRPr lang="en-US" sz="2800" dirty="0">
                        <a:solidFill>
                          <a:srgbClr val="0000CC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D-sweep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3600" b="1" baseline="0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และ/หรือ 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P-sweep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68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6 พ.ค. </a:t>
                      </a: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59</a:t>
                      </a:r>
                      <a:endParaRPr lang="en-US" sz="2400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คณะกรรมการระดับเขตฯ ติดตามผลประเมิน</a:t>
                      </a:r>
                      <a:r>
                        <a:rPr lang="th-TH" sz="2400" b="1" baseline="0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รอบ 1 และ 2 ผ่าน </a:t>
                      </a:r>
                      <a:r>
                        <a:rPr lang="en-US" sz="2400" b="1" baseline="0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website</a:t>
                      </a:r>
                      <a:endParaRPr lang="en-US" sz="2400" b="1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0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1 พ.ค. 59</a:t>
                      </a:r>
                      <a:endParaRPr lang="en-US" sz="2400" dirty="0" smtClean="0">
                        <a:solidFill>
                          <a:srgbClr val="0000CC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CC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คณะกรรมการฯระดับจังหวัด สรุปผลประเมิน</a:t>
                      </a:r>
                      <a:r>
                        <a:rPr lang="th-TH" sz="2400" b="1" u="sng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ทั้งหมด </a:t>
                      </a:r>
                      <a:r>
                        <a:rPr lang="th-TH" sz="2400" b="1" u="none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และส่งผลการรับรองทาง</a:t>
                      </a:r>
                      <a:r>
                        <a:rPr lang="th-TH" sz="2400" b="1" u="none" baseline="0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en-US" sz="2400" b="1" u="none" baseline="0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website </a:t>
                      </a:r>
                      <a:r>
                        <a:rPr lang="th-TH" sz="2400" b="1" u="none" baseline="0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และไปรษณีย์ ตามที่กำหนด</a:t>
                      </a:r>
                      <a:endParaRPr lang="en-US" sz="2400" u="sng" dirty="0">
                        <a:solidFill>
                          <a:srgbClr val="0000CC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94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12 พ.ค. </a:t>
                      </a: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59</a:t>
                      </a:r>
                      <a:endParaRPr lang="en-US" sz="2400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สำนักโรคติดต่อทั่วไป รวบรวมผลการประเมินของทุกจังหวัดจังหวัด </a:t>
                      </a:r>
                      <a:r>
                        <a:rPr lang="en-US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/>
                      </a:r>
                      <a:br>
                        <a:rPr lang="en-US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</a:b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เพื่อ</a:t>
                      </a:r>
                      <a:r>
                        <a:rPr lang="th-TH" sz="2400" b="1" dirty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ส่งให้คณะกรรมการฯ ระดับชาติ </a:t>
                      </a: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พิจารณา</a:t>
                      </a:r>
                      <a:endParaRPr lang="en-US" sz="2400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ทำลาย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tOPV</a:t>
                      </a:r>
                      <a:r>
                        <a:rPr lang="en-US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ที่พบให้หมด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27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i="1" u="sng" dirty="0">
                          <a:solidFill>
                            <a:srgbClr val="C00000"/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13 พ.ค. </a:t>
                      </a:r>
                      <a:r>
                        <a:rPr lang="th-TH" sz="2800" b="1" i="1" u="sng" dirty="0" smtClean="0">
                          <a:solidFill>
                            <a:srgbClr val="C00000"/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59</a:t>
                      </a:r>
                      <a:endParaRPr lang="en-US" sz="2800" i="1" u="sng" dirty="0">
                        <a:solidFill>
                          <a:srgbClr val="C00000"/>
                        </a:solidFill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u="sng" dirty="0">
                          <a:solidFill>
                            <a:srgbClr val="C00000"/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ประเทศไทยประกาศรับรองผลสำเร็จในการปรับเปลี่ยนวัคซีนโปลิโอ</a:t>
                      </a:r>
                      <a:endParaRPr lang="en-US" sz="2800" u="sng" dirty="0">
                        <a:solidFill>
                          <a:srgbClr val="C00000"/>
                        </a:solidFill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26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งานที่ต้องทำส่งหรือยังไม่เสร็จ\ppt. ประชุมโปลิโอ &amp; EPI อื่นๆ รุ่น1_19-20 ต.ค.2558\thank-you-road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37086" cy="6885384"/>
          </a:xfrm>
          <a:prstGeom prst="rect">
            <a:avLst/>
          </a:prstGeom>
          <a:noFill/>
        </p:spPr>
      </p:pic>
      <p:pic>
        <p:nvPicPr>
          <p:cNvPr id="2050" name="Picture 2" descr="F:\งานที่ต้องทำส่งหรือยังไม่เสร็จ\ppt. ประชุมโปลิโอ &amp; EPI อื่นๆ รุ่น1_19-20 ต.ค.2558\Validation-Road-Sign-66449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572" t="14205" b="16548"/>
          <a:stretch>
            <a:fillRect/>
          </a:stretch>
        </p:blipFill>
        <p:spPr bwMode="auto">
          <a:xfrm>
            <a:off x="3131840" y="-27384"/>
            <a:ext cx="6012159" cy="2808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9600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2"/>
          <p:cNvGrpSpPr>
            <a:grpSpLocks/>
          </p:cNvGrpSpPr>
          <p:nvPr/>
        </p:nvGrpSpPr>
        <p:grpSpPr bwMode="auto">
          <a:xfrm>
            <a:off x="27" y="1143059"/>
            <a:ext cx="9300859" cy="5814378"/>
            <a:chOff x="-1061" y="-209"/>
            <a:chExt cx="69097" cy="35220"/>
          </a:xfrm>
        </p:grpSpPr>
        <p:sp>
          <p:nvSpPr>
            <p:cNvPr id="664" name="Straight Connector 664"/>
            <p:cNvSpPr>
              <a:spLocks noChangeShapeType="1"/>
            </p:cNvSpPr>
            <p:nvPr/>
          </p:nvSpPr>
          <p:spPr bwMode="auto">
            <a:xfrm>
              <a:off x="0" y="30243"/>
              <a:ext cx="65527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36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665" name="Straight Connector 665"/>
            <p:cNvSpPr>
              <a:spLocks noChangeShapeType="1"/>
            </p:cNvSpPr>
            <p:nvPr/>
          </p:nvSpPr>
          <p:spPr bwMode="auto">
            <a:xfrm>
              <a:off x="50644" y="30243"/>
              <a:ext cx="0" cy="18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36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666" name="Straight Connector 666"/>
            <p:cNvSpPr>
              <a:spLocks noChangeShapeType="1"/>
            </p:cNvSpPr>
            <p:nvPr/>
          </p:nvSpPr>
          <p:spPr bwMode="auto">
            <a:xfrm>
              <a:off x="18061" y="30243"/>
              <a:ext cx="0" cy="18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36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667" name="TextBox 20"/>
            <p:cNvSpPr txBox="1">
              <a:spLocks noChangeArrowheads="1"/>
            </p:cNvSpPr>
            <p:nvPr/>
          </p:nvSpPr>
          <p:spPr bwMode="auto">
            <a:xfrm>
              <a:off x="13234" y="30933"/>
              <a:ext cx="10041" cy="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EucrosiaUPC" pitchFamily="18" charset="-34"/>
                  <a:ea typeface="Angsana New" pitchFamily="18" charset="-34"/>
                  <a:cs typeface="EucrosiaUPC" pitchFamily="18" charset="-34"/>
                </a:rPr>
                <a:t>เม.ย.59</a:t>
              </a:r>
              <a:endParaRPr kumimoji="0" lang="th-TH" sz="5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668" name="TextBox 21"/>
            <p:cNvSpPr txBox="1">
              <a:spLocks noChangeArrowheads="1"/>
            </p:cNvSpPr>
            <p:nvPr/>
          </p:nvSpPr>
          <p:spPr bwMode="auto">
            <a:xfrm>
              <a:off x="45744" y="30933"/>
              <a:ext cx="9744" cy="2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EucrosiaUPC" pitchFamily="18" charset="-34"/>
                  <a:ea typeface="Angsana New" pitchFamily="18" charset="-34"/>
                  <a:cs typeface="EucrosiaUPC" pitchFamily="18" charset="-34"/>
                </a:rPr>
                <a:t>พ.ค. 59</a:t>
              </a:r>
              <a:endParaRPr kumimoji="0" lang="th-TH" sz="5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669" name="Straight Connector 669"/>
            <p:cNvSpPr>
              <a:spLocks noChangeShapeType="1"/>
            </p:cNvSpPr>
            <p:nvPr/>
          </p:nvSpPr>
          <p:spPr bwMode="auto">
            <a:xfrm flipH="1">
              <a:off x="17875" y="319"/>
              <a:ext cx="186" cy="299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36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670" name="Straight Connector 670"/>
            <p:cNvSpPr>
              <a:spLocks noChangeShapeType="1"/>
            </p:cNvSpPr>
            <p:nvPr/>
          </p:nvSpPr>
          <p:spPr bwMode="auto">
            <a:xfrm>
              <a:off x="50405" y="319"/>
              <a:ext cx="0" cy="299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3600"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671" name="Group 671"/>
            <p:cNvGrpSpPr>
              <a:grpSpLocks/>
            </p:cNvGrpSpPr>
            <p:nvPr/>
          </p:nvGrpSpPr>
          <p:grpSpPr bwMode="auto">
            <a:xfrm>
              <a:off x="-1061" y="0"/>
              <a:ext cx="20592" cy="24979"/>
              <a:chOff x="-1061" y="0"/>
              <a:chExt cx="20592" cy="24978"/>
            </a:xfrm>
          </p:grpSpPr>
          <p:sp>
            <p:nvSpPr>
              <p:cNvPr id="672" name="TextBox 22"/>
              <p:cNvSpPr txBox="1">
                <a:spLocks noChangeArrowheads="1"/>
              </p:cNvSpPr>
              <p:nvPr/>
            </p:nvSpPr>
            <p:spPr bwMode="auto">
              <a:xfrm>
                <a:off x="-163" y="3712"/>
                <a:ext cx="19694" cy="2126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 typeface="Wingdings" pitchFamily="2" charset="2"/>
                  <a:buChar char="§"/>
                  <a:tabLst/>
                </a:pPr>
                <a:r>
                  <a:rPr lang="th-TH" b="1" dirty="0">
                    <a:solidFill>
                      <a:srgbClr val="000000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แต่งตั้งคณะกรรมการฯ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ucrosiaUPC" pitchFamily="18" charset="-34"/>
                  <a:ea typeface="Angsana New" pitchFamily="18" charset="-34"/>
                  <a:cs typeface="EucrosiaUPC" pitchFamily="18" charset="-34"/>
                </a:endParaRP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 typeface="Wingdings" pitchFamily="2" charset="2"/>
                  <a:buChar char="§"/>
                  <a:tabLst/>
                </a:pPr>
                <a:r>
                  <a:rPr lang="th-TH" b="1" dirty="0">
                    <a:solidFill>
                      <a:srgbClr val="000000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lang="th-TH" b="1" dirty="0" smtClean="0">
                    <a:solidFill>
                      <a:srgbClr val="000000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ขออนุมัติจำหน่าย 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kumimoji="0" lang="en-US" b="1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    </a:t>
                </a:r>
                <a:br>
                  <a:rPr kumimoji="0" lang="en-US" b="1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</a:br>
                <a:r>
                  <a:rPr kumimoji="0" lang="en-US" b="1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 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t</a:t>
                </a: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OPV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b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</a:b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โดยวิธีการทำลาย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ucrosiaUPC" pitchFamily="18" charset="-34"/>
                  <a:ea typeface="Angsana New" pitchFamily="18" charset="-34"/>
                  <a:cs typeface="EucrosiaUPC" pitchFamily="18" charset="-34"/>
                </a:endParaRP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 typeface="Wingdings" pitchFamily="2" charset="2"/>
                  <a:buChar char="§"/>
                  <a:tabLst/>
                </a:pPr>
                <a:r>
                  <a:rPr lang="th-TH" b="1" dirty="0">
                    <a:solidFill>
                      <a:srgbClr val="FF0066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lang="th-TH" b="1" dirty="0" smtClean="0">
                    <a:solidFill>
                      <a:srgbClr val="FF0066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ประชุมชี้แจงผู้เกี่ยวข้องทุกระดับ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EucrosiaUPC" pitchFamily="18" charset="-34"/>
                  <a:ea typeface="Angsana New" pitchFamily="18" charset="-34"/>
                  <a:cs typeface="EucrosiaUPC" pitchFamily="18" charset="-34"/>
                </a:endParaRPr>
              </a:p>
            </p:txBody>
          </p:sp>
          <p:sp>
            <p:nvSpPr>
              <p:cNvPr id="673" name="TextBox 24"/>
              <p:cNvSpPr txBox="1">
                <a:spLocks noChangeArrowheads="1"/>
              </p:cNvSpPr>
              <p:nvPr/>
            </p:nvSpPr>
            <p:spPr bwMode="auto">
              <a:xfrm>
                <a:off x="-1061" y="0"/>
                <a:ext cx="18795" cy="3932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3200" b="1" i="1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ระยะเตรียมการ</a:t>
                </a:r>
                <a:endParaRPr kumimoji="0" lang="th-TH" sz="4400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  <p:grpSp>
          <p:nvGrpSpPr>
            <p:cNvPr id="674" name="Group 674"/>
            <p:cNvGrpSpPr>
              <a:grpSpLocks/>
            </p:cNvGrpSpPr>
            <p:nvPr/>
          </p:nvGrpSpPr>
          <p:grpSpPr bwMode="auto">
            <a:xfrm>
              <a:off x="18132" y="-209"/>
              <a:ext cx="32273" cy="29322"/>
              <a:chOff x="18132" y="-209"/>
              <a:chExt cx="32273" cy="29322"/>
            </a:xfrm>
          </p:grpSpPr>
          <p:sp>
            <p:nvSpPr>
              <p:cNvPr id="675" name="TextBox 31"/>
              <p:cNvSpPr txBox="1">
                <a:spLocks noChangeArrowheads="1"/>
              </p:cNvSpPr>
              <p:nvPr/>
            </p:nvSpPr>
            <p:spPr bwMode="auto">
              <a:xfrm>
                <a:off x="18375" y="4349"/>
                <a:ext cx="31584" cy="5072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7813" marR="0" lvl="1" indent="-277813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22 เม.ย. เป็นวันสุดท้ายที่จะใช้ </a:t>
                </a: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tOPV</a:t>
                </a:r>
                <a:endParaRPr kumimoji="0" lang="th-TH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EucrosiaUPC" pitchFamily="18" charset="-34"/>
                  <a:cs typeface="EucrosiaUPC" pitchFamily="18" charset="-34"/>
                </a:endParaRPr>
              </a:p>
            </p:txBody>
          </p:sp>
          <p:sp>
            <p:nvSpPr>
              <p:cNvPr id="676" name="TextBox 32"/>
              <p:cNvSpPr txBox="1">
                <a:spLocks noChangeArrowheads="1"/>
              </p:cNvSpPr>
              <p:nvPr/>
            </p:nvSpPr>
            <p:spPr bwMode="auto">
              <a:xfrm>
                <a:off x="18255" y="7968"/>
                <a:ext cx="32150" cy="5049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7813" lvl="1" indent="-277813" fontAlgn="base">
                  <a:spcBef>
                    <a:spcPts val="500"/>
                  </a:spcBef>
                  <a:spcAft>
                    <a:spcPts val="500"/>
                  </a:spcAft>
                </a:pP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23-25 เม.ย. </a:t>
                </a:r>
                <a:r>
                  <a:rPr lang="th-TH" b="1" dirty="0" smtClean="0">
                    <a:solidFill>
                      <a:schemeClr val="accent6">
                        <a:lumMod val="50000"/>
                      </a:schemeClr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หน่วยบริการเก็บ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รวบรวม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/>
                </a:r>
                <a:b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</a:b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             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tOPV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ส่งคลังวัคซีน</a:t>
                </a:r>
                <a:endParaRPr kumimoji="0" lang="th-TH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ucrosiaUPC" pitchFamily="18" charset="-34"/>
                  <a:cs typeface="EucrosiaUPC" pitchFamily="18" charset="-34"/>
                </a:endParaRPr>
              </a:p>
            </p:txBody>
          </p:sp>
          <p:sp>
            <p:nvSpPr>
              <p:cNvPr id="677" name="TextBox 33"/>
              <p:cNvSpPr txBox="1">
                <a:spLocks noChangeArrowheads="1"/>
              </p:cNvSpPr>
              <p:nvPr/>
            </p:nvSpPr>
            <p:spPr bwMode="auto">
              <a:xfrm>
                <a:off x="18904" y="-209"/>
                <a:ext cx="30382" cy="414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th-TH" sz="3200" b="1" u="sng" dirty="0">
                    <a:solidFill>
                      <a:schemeClr val="tx1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ระยะดำเนินการ</a:t>
                </a:r>
              </a:p>
            </p:txBody>
          </p:sp>
          <p:sp>
            <p:nvSpPr>
              <p:cNvPr id="678" name="Rectangle 678"/>
              <p:cNvSpPr>
                <a:spLocks noChangeArrowheads="1"/>
              </p:cNvSpPr>
              <p:nvPr/>
            </p:nvSpPr>
            <p:spPr bwMode="auto">
              <a:xfrm>
                <a:off x="18329" y="14549"/>
                <a:ext cx="31484" cy="519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7813" lvl="1" indent="-277813" fontAlgn="base">
                  <a:spcAft>
                    <a:spcPts val="500"/>
                  </a:spcAft>
                </a:pP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26 เม.ย. </a:t>
                </a:r>
                <a:r>
                  <a:rPr lang="th-TH" b="1" dirty="0">
                    <a:solidFill>
                      <a:srgbClr val="00B050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คลัง</a:t>
                </a:r>
                <a:r>
                  <a:rPr lang="th-TH" b="1" dirty="0" smtClean="0">
                    <a:solidFill>
                      <a:srgbClr val="00B050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วัคซีนส่ง </a:t>
                </a: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tOPV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ไป </a:t>
                </a:r>
                <a:r>
                  <a:rPr kumimoji="0" lang="th-TH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สสจ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.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ucrosiaUPC" pitchFamily="18" charset="-34"/>
                  <a:ea typeface="Angsana New" pitchFamily="18" charset="-34"/>
                  <a:cs typeface="EucrosiaUPC" pitchFamily="18" charset="-34"/>
                </a:endParaRPr>
              </a:p>
            </p:txBody>
          </p:sp>
          <p:sp>
            <p:nvSpPr>
              <p:cNvPr id="679" name="Rectangle 679"/>
              <p:cNvSpPr>
                <a:spLocks noChangeArrowheads="1"/>
              </p:cNvSpPr>
              <p:nvPr/>
            </p:nvSpPr>
            <p:spPr bwMode="auto">
              <a:xfrm>
                <a:off x="18241" y="18872"/>
                <a:ext cx="31515" cy="40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1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28 เม.ย.  </a:t>
                </a:r>
                <a:r>
                  <a:rPr kumimoji="0" lang="th-TH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สสจ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. ทำลาย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tOPV</a:t>
                </a:r>
                <a:endParaRPr kumimoji="0" lang="th-TH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EucrosiaUPC" pitchFamily="18" charset="-34"/>
                  <a:cs typeface="EucrosiaUPC" pitchFamily="18" charset="-34"/>
                </a:endParaRPr>
              </a:p>
            </p:txBody>
          </p:sp>
          <p:sp>
            <p:nvSpPr>
              <p:cNvPr id="680" name="Rectangle 680"/>
              <p:cNvSpPr>
                <a:spLocks noChangeArrowheads="1"/>
              </p:cNvSpPr>
              <p:nvPr/>
            </p:nvSpPr>
            <p:spPr bwMode="auto">
              <a:xfrm>
                <a:off x="18132" y="23007"/>
                <a:ext cx="31624" cy="610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66713" marR="0" lvl="1" indent="-366713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2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9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เม.ย. 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National Switch day 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ucrosiaUPC" pitchFamily="18" charset="-34"/>
                  <a:ea typeface="Angsana New" pitchFamily="18" charset="-34"/>
                  <a:cs typeface="EucrosiaUPC" pitchFamily="18" charset="-34"/>
                </a:endParaRPr>
              </a:p>
              <a:p>
                <a:pPr marL="45720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เริ่มใช้ </a:t>
                </a: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bOPV</a:t>
                </a:r>
                <a:endParaRPr kumimoji="0" lang="th-TH" sz="4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  <p:grpSp>
          <p:nvGrpSpPr>
            <p:cNvPr id="681" name="Group 681"/>
            <p:cNvGrpSpPr>
              <a:grpSpLocks/>
            </p:cNvGrpSpPr>
            <p:nvPr/>
          </p:nvGrpSpPr>
          <p:grpSpPr bwMode="auto">
            <a:xfrm>
              <a:off x="48953" y="-209"/>
              <a:ext cx="19083" cy="22068"/>
              <a:chOff x="48954" y="-209"/>
              <a:chExt cx="19082" cy="22067"/>
            </a:xfrm>
          </p:grpSpPr>
          <p:sp>
            <p:nvSpPr>
              <p:cNvPr id="682" name="TextBox 48"/>
              <p:cNvSpPr txBox="1">
                <a:spLocks noChangeArrowheads="1"/>
              </p:cNvSpPr>
              <p:nvPr/>
            </p:nvSpPr>
            <p:spPr bwMode="auto">
              <a:xfrm>
                <a:off x="48954" y="-209"/>
                <a:ext cx="19082" cy="489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lang="th-TH" b="1" u="sng" dirty="0">
                    <a:solidFill>
                      <a:srgbClr val="000099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ระยะหลังดำเนินการ</a:t>
                </a:r>
              </a:p>
            </p:txBody>
          </p:sp>
          <p:sp>
            <p:nvSpPr>
              <p:cNvPr id="683" name="Rectangle 683"/>
              <p:cNvSpPr>
                <a:spLocks noChangeArrowheads="1"/>
              </p:cNvSpPr>
              <p:nvPr/>
            </p:nvSpPr>
            <p:spPr bwMode="auto">
              <a:xfrm>
                <a:off x="50949" y="5193"/>
                <a:ext cx="15456" cy="1666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lvl="1" algn="ctr" fontAlgn="base">
                  <a:spcBef>
                    <a:spcPts val="500"/>
                  </a:spcBef>
                  <a:spcAft>
                    <a:spcPts val="500"/>
                  </a:spcAft>
                </a:pPr>
                <a:r>
                  <a:rPr kumimoji="0" lang="th-TH" b="1" i="0" u="sng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6 พ.ค. 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/>
                </a:r>
                <a:b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</a:br>
                <a:r>
                  <a:rPr lang="th-TH" dirty="0" err="1" smtClean="0">
                    <a:solidFill>
                      <a:srgbClr val="000099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สสจ</a:t>
                </a:r>
                <a:r>
                  <a:rPr lang="th-TH" dirty="0" smtClean="0">
                    <a:solidFill>
                      <a:srgbClr val="000099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.</a:t>
                </a:r>
                <a:br>
                  <a:rPr lang="th-TH" dirty="0" smtClean="0">
                    <a:solidFill>
                      <a:srgbClr val="000099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</a:br>
                <a:r>
                  <a:rPr lang="th-TH" dirty="0" smtClean="0">
                    <a:solidFill>
                      <a:srgbClr val="000099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ส่ง</a:t>
                </a:r>
                <a:r>
                  <a:rPr kumimoji="0" lang="th-TH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ผลการทำลาย </a:t>
                </a:r>
                <a:r>
                  <a:rPr kumimoji="0" lang="en-US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tOPV</a:t>
                </a:r>
                <a:r>
                  <a:rPr kumimoji="0" lang="th-TH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kumimoji="0" lang="th-TH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/>
                </a:r>
                <a:br>
                  <a:rPr kumimoji="0" lang="th-TH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</a:br>
                <a:r>
                  <a:rPr kumimoji="0" lang="th-TH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ไปยัง </a:t>
                </a:r>
                <a:r>
                  <a:rPr kumimoji="0" lang="th-TH" b="0" i="0" u="none" strike="noStrike" cap="none" normalizeH="0" baseline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สคร</a:t>
                </a:r>
                <a:r>
                  <a:rPr kumimoji="0" lang="th-TH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.</a:t>
                </a:r>
                <a:endParaRPr kumimoji="0" lang="th-TH" sz="4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</p:grp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91136"/>
            <a:ext cx="9144000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การเก็บกลับและทำลาย </a:t>
            </a:r>
            <a:r>
              <a:rPr lang="en-US" sz="4000" b="1" dirty="0" err="1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th-TH" sz="4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ระยะเตรียมการ</a:t>
            </a:r>
            <a:endParaRPr lang="th-TH" sz="5400" dirty="0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24"/>
            <a:ext cx="8229600" cy="485311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 algn="thaiDist">
              <a:buFont typeface="Wingdings" pitchFamily="2" charset="2"/>
              <a:buChar char="§"/>
            </a:pPr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แต่งตั้ง</a:t>
            </a: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คณะกรรมการขับเคลื่อนการเก็บกลับและทำลาย </a:t>
            </a:r>
            <a:r>
              <a:rPr lang="en-US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trivalent OPV </a:t>
            </a: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ในระดับ</a:t>
            </a:r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จังหวัด</a:t>
            </a:r>
          </a:p>
          <a:p>
            <a:pPr lvl="1" algn="thaiDist">
              <a:buFont typeface="Wingdings" pitchFamily="2" charset="2"/>
              <a:buChar char="§"/>
            </a:pP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เจ้าหน้าที่ผู้รับผิดชอบ</a:t>
            </a:r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คลังวัคซีนตรวจสอบ</a:t>
            </a: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จำนวนคง</a:t>
            </a:r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คลัง </a:t>
            </a:r>
            <a:r>
              <a:rPr lang="en-US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trivalent OPV</a:t>
            </a:r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ที่ยังไม่ได้เปิดใช้ก่อนวัน</a:t>
            </a:r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หมดอายุ                และ</a:t>
            </a: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เสนอหัวหน้าส่วนราชการเพื่อแต่งตั้ง</a:t>
            </a:r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คณะกรรมการ  สอบ</a:t>
            </a: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หา</a:t>
            </a:r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ข้อเท็จจริง เพื่อ</a:t>
            </a: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พิจารณาสั่งให้</a:t>
            </a:r>
            <a:r>
              <a:rPr lang="th-TH" sz="3200" b="1" dirty="0" err="1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จําหน่าย</a:t>
            </a:r>
            <a:endParaRPr lang="th-TH" sz="32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  <a:p>
            <a:pPr lvl="1" algn="thaiDist">
              <a:buFont typeface="Wingdings" pitchFamily="2" charset="2"/>
              <a:buChar char="§"/>
            </a:pPr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ประชุม</a:t>
            </a: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ชี้แจงสร้างความรู้ความเข้าใจให้ผู้ปฏิบัติที่</a:t>
            </a:r>
            <a:r>
              <a:rPr lang="th-TH" sz="32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เกี่ยวข้องทราบเหตุผล</a:t>
            </a: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ความจำเป็นในการเก็บและทำลาย</a:t>
            </a:r>
            <a:r>
              <a:rPr lang="en-US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trivalent OPV</a:t>
            </a:r>
            <a:r>
              <a:rPr lang="th-TH" sz="32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รวมทั้งแนวทางการปฏิบัติงาน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ระเบียบสํานักนายกรัฐมนตรีว่าด้วยการพัสดุ      พ.ศ. 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2535 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แก้ไขเพิ่มเติม (ฉบับที่ 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7) 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ปี 2552</a:t>
            </a:r>
            <a:endParaRPr lang="th-TH" sz="2800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ส่วน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ที่ 3 การ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จําหน่าย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ลงจ่ายออกจากบัญชีหรือ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ทะเบียน ข้อ  161</a:t>
            </a: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ส่วนที่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2 การควบคุมการ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ตรวจสอบพัสดุ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ประจำปี ข้อ  156</a:t>
            </a:r>
          </a:p>
          <a:p>
            <a:pPr>
              <a:lnSpc>
                <a:spcPct val="150000"/>
              </a:lnSpc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ส่วนที่ 3 การ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จําหน่าย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ข้อ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157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6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10666"/>
          <a:stretch>
            <a:fillRect/>
          </a:stretch>
        </p:blipFill>
        <p:spPr bwMode="auto">
          <a:xfrm>
            <a:off x="1000100" y="1500174"/>
            <a:ext cx="7215238" cy="5357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484784"/>
          </a:xfr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40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หนังสือแจ้งจาก </a:t>
            </a:r>
            <a:r>
              <a:rPr lang="en-US" sz="40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WHO</a:t>
            </a:r>
            <a:r>
              <a:rPr lang="th-TH" sz="40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40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ให้</a:t>
            </a:r>
            <a:r>
              <a:rPr lang="th-TH" sz="40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ดำเนินการทำลาย </a:t>
            </a:r>
            <a:r>
              <a:rPr lang="en-US" sz="40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/>
            </a:r>
            <a:br>
              <a:rPr lang="en-US" sz="40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en-US" sz="40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trivalent </a:t>
            </a:r>
            <a:r>
              <a:rPr lang="en-US" sz="40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OPV </a:t>
            </a:r>
            <a:r>
              <a:rPr lang="th-TH" sz="40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ตาม</a:t>
            </a:r>
            <a:r>
              <a:rPr lang="th-TH" sz="40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แนวทางการกวาดล้างโรคโปลิโอ</a:t>
            </a:r>
            <a:endParaRPr lang="th-TH" sz="4000" dirty="0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4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</TotalTime>
  <Words>2501</Words>
  <Application>Microsoft Office PowerPoint</Application>
  <PresentationFormat>นำเสนอทางหน้าจอ (4:3)</PresentationFormat>
  <Paragraphs>531</Paragraphs>
  <Slides>52</Slides>
  <Notes>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52</vt:i4>
      </vt:variant>
    </vt:vector>
  </HeadingPairs>
  <TitlesOfParts>
    <vt:vector size="53" baseType="lpstr">
      <vt:lpstr>Office Theme</vt:lpstr>
      <vt:lpstr>การเก็บกลับและทำลาย Trivalent OPV</vt:lpstr>
      <vt:lpstr>วัตถุประสงค์ของการเก็บกลับและทำลาย  Trivalent OPV (tOPV) </vt:lpstr>
      <vt:lpstr>วิธีการทำลาย tOPV  ที่องค์การอนามัยโลก (WHO) แนะนำ</vt:lpstr>
      <vt:lpstr>การทำลาย tOPV โดยใช้เตาเผาขยะติดเชื้อ</vt:lpstr>
      <vt:lpstr>ภาพนิ่ง 5</vt:lpstr>
      <vt:lpstr>ภาพนิ่ง 6</vt:lpstr>
      <vt:lpstr>ระยะเตรียมการ</vt:lpstr>
      <vt:lpstr>ระเบียบสํานักนายกรัฐมนตรีว่าด้วยการพัสดุ      พ.ศ. 2535 แก้ไขเพิ่มเติม (ฉบับที่ 7) ปี 2552</vt:lpstr>
      <vt:lpstr>หนังสือแจ้งจาก WHO ให้ดำเนินการทำลาย  trivalent OPV ตามแนวทางการกวาดล้างโรคโปลิโอ</vt:lpstr>
      <vt:lpstr>คณะกรรมการขับเคลื่อนการเก็บกลับและทำลาย trivalent OPV              ในระดับจังหวัด</vt:lpstr>
      <vt:lpstr>บทบาทหน้าที่</vt:lpstr>
      <vt:lpstr>ระยะดำเนินการ</vt:lpstr>
      <vt:lpstr>ภาพนิ่ง 13</vt:lpstr>
      <vt:lpstr>ขั้นตอนการเก็บรวบรวม trivalent OPV  หน่วยบริการ</vt:lpstr>
      <vt:lpstr>ขั้นตอนการเก็บรวบรวม trivalent OPV  หน่วยบริการ (2)</vt:lpstr>
      <vt:lpstr>แบบตัวอย่าง sticker  ติดที่ถุงขยะติดเชื้อสีแดง</vt:lpstr>
      <vt:lpstr>ภาพนิ่ง 17</vt:lpstr>
      <vt:lpstr>แบบเก็บรวบรวม trivalent OPV ส่งคลังวัคซีนโรงพยาบาลอำเภอ</vt:lpstr>
      <vt:lpstr>ระยะดำเนินการ</vt:lpstr>
      <vt:lpstr>ขั้นตอนการเก็บรวบรวม trivalent OPV  คลังวัคซีนโรงพยาบาล</vt:lpstr>
      <vt:lpstr>ภาพนิ่ง 21</vt:lpstr>
      <vt:lpstr>แบบเก็บรวบรวม trivalent OPV ส่งคลังวัคซีนโรงพยาบาลอำเภอ</vt:lpstr>
      <vt:lpstr>การส่งวัคซีนจากหน่วยบริการ    มาคลังวัคซีนโรงพยาบาล </vt:lpstr>
      <vt:lpstr>การรับวัคซีนจากหน่วยบริการ เพื่อส่งไปยังสำนักงานสาธารณสุขจังหวัด</vt:lpstr>
      <vt:lpstr>ภาพนิ่ง 25</vt:lpstr>
      <vt:lpstr>ภาพนิ่ง 26</vt:lpstr>
      <vt:lpstr>ภาพนิ่ง 27</vt:lpstr>
      <vt:lpstr>ภาพนิ่ง 28</vt:lpstr>
      <vt:lpstr>ขั้นตอนการดำเนินงาน (1)</vt:lpstr>
      <vt:lpstr>ขั้นตอนการดำเนินงาน (2)</vt:lpstr>
      <vt:lpstr>ขั้นตอนการดำเนินงาน (3)</vt:lpstr>
      <vt:lpstr>ภาพนิ่ง 32</vt:lpstr>
      <vt:lpstr>ระยะหลังดำเนินการ</vt:lpstr>
      <vt:lpstr>ภาพนิ่ง 34</vt:lpstr>
      <vt:lpstr>ระยะหลังดำเนินการ (2)</vt:lpstr>
      <vt:lpstr>ภาพนิ่ง 36</vt:lpstr>
      <vt:lpstr>ภาพนิ่ง 37</vt:lpstr>
      <vt:lpstr>กรอบเวลาในการดำเนินงาน</vt:lpstr>
      <vt:lpstr>วัตถุประสงค์</vt:lpstr>
      <vt:lpstr>รายละเอียดการดำเนินงาน</vt:lpstr>
      <vt:lpstr>ภาพนิ่ง 41</vt:lpstr>
      <vt:lpstr>การเลือกเป้าหมายในการประเมิน</vt:lpstr>
      <vt:lpstr>ภาพนิ่ง 43</vt:lpstr>
      <vt:lpstr>การจัดการกรณีตรวจพบว่ามี tOPV หลงเหลือ</vt:lpstr>
      <vt:lpstr>การจัดการกรณีตรวจพบว่ามี tOPV หลงเหลือ</vt:lpstr>
      <vt:lpstr>ภาพนิ่ง 46</vt:lpstr>
      <vt:lpstr>ภาพนิ่ง 47</vt:lpstr>
      <vt:lpstr>เกณฑ์พิจารณาให้ทำ P-sweep</vt:lpstr>
      <vt:lpstr>ภาพนิ่ง 49</vt:lpstr>
      <vt:lpstr>ภาพนิ่ง 50</vt:lpstr>
      <vt:lpstr>ภาพนิ่ง 51</vt:lpstr>
      <vt:lpstr>ภาพนิ่ง 52</vt:lpstr>
    </vt:vector>
  </TitlesOfParts>
  <Company>GCD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การเก็บกลับและทำลาย Trivalent OPV</dc:title>
  <dc:creator>nitchamon</dc:creator>
  <cp:lastModifiedBy>ddc</cp:lastModifiedBy>
  <cp:revision>171</cp:revision>
  <dcterms:created xsi:type="dcterms:W3CDTF">2015-10-10T05:17:53Z</dcterms:created>
  <dcterms:modified xsi:type="dcterms:W3CDTF">2015-11-04T15:43:12Z</dcterms:modified>
</cp:coreProperties>
</file>