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2" r:id="rId3"/>
    <p:sldId id="343" r:id="rId4"/>
    <p:sldId id="261" r:id="rId5"/>
    <p:sldId id="302" r:id="rId6"/>
    <p:sldId id="303" r:id="rId7"/>
    <p:sldId id="262" r:id="rId8"/>
    <p:sldId id="263" r:id="rId9"/>
    <p:sldId id="288" r:id="rId10"/>
    <p:sldId id="326" r:id="rId11"/>
    <p:sldId id="266" r:id="rId12"/>
    <p:sldId id="304" r:id="rId13"/>
    <p:sldId id="306" r:id="rId14"/>
    <p:sldId id="305" r:id="rId15"/>
    <p:sldId id="308" r:id="rId16"/>
    <p:sldId id="333" r:id="rId17"/>
    <p:sldId id="338" r:id="rId18"/>
    <p:sldId id="315" r:id="rId19"/>
    <p:sldId id="330" r:id="rId20"/>
    <p:sldId id="307" r:id="rId21"/>
    <p:sldId id="313" r:id="rId22"/>
    <p:sldId id="339" r:id="rId23"/>
    <p:sldId id="340" r:id="rId24"/>
    <p:sldId id="329" r:id="rId25"/>
    <p:sldId id="318" r:id="rId26"/>
    <p:sldId id="337" r:id="rId27"/>
    <p:sldId id="341" r:id="rId28"/>
    <p:sldId id="334" r:id="rId29"/>
    <p:sldId id="335" r:id="rId30"/>
    <p:sldId id="321" r:id="rId31"/>
    <p:sldId id="274" r:id="rId32"/>
    <p:sldId id="325" r:id="rId33"/>
    <p:sldId id="324" r:id="rId34"/>
    <p:sldId id="292" r:id="rId35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FF"/>
    <a:srgbClr val="CCFFFF"/>
    <a:srgbClr val="000099"/>
    <a:srgbClr val="FF0066"/>
    <a:srgbClr val="0000CC"/>
    <a:srgbClr val="66FFFF"/>
    <a:srgbClr val="66FF33"/>
    <a:srgbClr val="FFCC00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79" autoAdjust="0"/>
    <p:restoredTop sz="92665" autoAdjust="0"/>
  </p:normalViewPr>
  <p:slideViewPr>
    <p:cSldViewPr>
      <p:cViewPr>
        <p:scale>
          <a:sx n="62" d="100"/>
          <a:sy n="62" d="100"/>
        </p:scale>
        <p:origin x="-106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notesViewPr>
    <p:cSldViewPr>
      <p:cViewPr varScale="1">
        <p:scale>
          <a:sx n="53" d="100"/>
          <a:sy n="53" d="100"/>
        </p:scale>
        <p:origin x="-1872" y="-108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7A82-B4B3-4125-AC78-F16AA647DF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2B2D90-4B84-473D-903B-A9BC1C41808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3CD69974-2F73-4015-9494-D2B914973605}" type="par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C0DE09-10D7-4430-BA14-5AA95D0A5DB8}" type="sibTrans" cxnId="{C4B555E7-622A-45A1-A9AF-7EDAF70C3B81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C7A4FE-38C7-4470-BB45-608E8C75EC00}">
      <dgm:prSet phldrT="[Text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h-TH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dirty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5319A089-4C93-47B2-99B1-C5FD6C9304CD}" type="par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BA90B0-BE94-4B0B-8C7D-05961B888202}" type="sibTrans" cxnId="{4477A9D1-E1A1-4AC3-A20F-6E35A2E0F508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7150A0B-5E5E-46D5-B08A-7E9571952DA9}">
      <dgm:prSet phldrT="[Text]" custT="1"/>
      <dgm:spPr>
        <a:solidFill>
          <a:schemeClr val="bg1"/>
        </a:solidFill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gm:t>
    </dgm:pt>
    <dgm:pt modelId="{002CAB23-C0D3-497B-8624-5FBA225B6E0D}" type="par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BED444-B636-4C8B-BF90-C9B4F33C0C53}" type="sibTrans" cxnId="{22BB82D2-EE2D-4205-92D0-0EF2C82D3036}">
      <dgm:prSet/>
      <dgm:spPr/>
      <dgm:t>
        <a:bodyPr/>
        <a:lstStyle/>
        <a:p>
          <a:endParaRPr lang="th-TH" sz="24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765343-CDC9-4BCE-A9B2-15A4EDE6D85F}" type="pres">
      <dgm:prSet presAssocID="{69307A82-B4B3-4125-AC78-F16AA647DF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91FB1DB-5BF7-4D66-BF7B-6ACB259DA62F}" type="pres">
      <dgm:prSet presAssocID="{1D2B2D90-4B84-473D-903B-A9BC1C418080}" presName="hierRoot1" presStyleCnt="0"/>
      <dgm:spPr/>
    </dgm:pt>
    <dgm:pt modelId="{E385E530-2B69-4C90-AFBE-A1EF84C44158}" type="pres">
      <dgm:prSet presAssocID="{1D2B2D90-4B84-473D-903B-A9BC1C418080}" presName="composite" presStyleCnt="0"/>
      <dgm:spPr/>
    </dgm:pt>
    <dgm:pt modelId="{CECFF845-A0E2-4DF9-BC5D-F7E0FDCE57A8}" type="pres">
      <dgm:prSet presAssocID="{1D2B2D90-4B84-473D-903B-A9BC1C418080}" presName="background" presStyleLbl="node0" presStyleIdx="0" presStyleCnt="1"/>
      <dgm:spPr/>
    </dgm:pt>
    <dgm:pt modelId="{7BECC69E-BE7F-4F02-B5AA-9BB22D77826F}" type="pres">
      <dgm:prSet presAssocID="{1D2B2D90-4B84-473D-903B-A9BC1C418080}" presName="text" presStyleLbl="fgAcc0" presStyleIdx="0" presStyleCnt="1" custScaleX="15326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DFE7120-1134-4065-A7AE-8F4AA78554B8}" type="pres">
      <dgm:prSet presAssocID="{1D2B2D90-4B84-473D-903B-A9BC1C418080}" presName="hierChild2" presStyleCnt="0"/>
      <dgm:spPr/>
    </dgm:pt>
    <dgm:pt modelId="{79A6DC13-6EDC-44B9-9672-AEA17B03EE1B}" type="pres">
      <dgm:prSet presAssocID="{5319A089-4C93-47B2-99B1-C5FD6C9304CD}" presName="Name10" presStyleLbl="parChTrans1D2" presStyleIdx="0" presStyleCnt="2"/>
      <dgm:spPr/>
      <dgm:t>
        <a:bodyPr/>
        <a:lstStyle/>
        <a:p>
          <a:endParaRPr lang="th-TH"/>
        </a:p>
      </dgm:t>
    </dgm:pt>
    <dgm:pt modelId="{0F539839-7A3A-4AF1-A097-9705D433E506}" type="pres">
      <dgm:prSet presAssocID="{93C7A4FE-38C7-4470-BB45-608E8C75EC00}" presName="hierRoot2" presStyleCnt="0"/>
      <dgm:spPr/>
    </dgm:pt>
    <dgm:pt modelId="{74ECFFDD-3AF6-437A-8980-69E1BA057EBF}" type="pres">
      <dgm:prSet presAssocID="{93C7A4FE-38C7-4470-BB45-608E8C75EC00}" presName="composite2" presStyleCnt="0"/>
      <dgm:spPr/>
    </dgm:pt>
    <dgm:pt modelId="{23E47529-67DA-4A93-AC61-49116A80380C}" type="pres">
      <dgm:prSet presAssocID="{93C7A4FE-38C7-4470-BB45-608E8C75EC00}" presName="background2" presStyleLbl="node2" presStyleIdx="0" presStyleCnt="2"/>
      <dgm:spPr/>
    </dgm:pt>
    <dgm:pt modelId="{C90A6BF2-E6F7-4971-A7CC-D8931674C715}" type="pres">
      <dgm:prSet presAssocID="{93C7A4FE-38C7-4470-BB45-608E8C75EC0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EB83C0-61A7-4D79-9079-338955A48FA4}" type="pres">
      <dgm:prSet presAssocID="{93C7A4FE-38C7-4470-BB45-608E8C75EC00}" presName="hierChild3" presStyleCnt="0"/>
      <dgm:spPr/>
    </dgm:pt>
    <dgm:pt modelId="{46A66400-AC66-4997-A8BE-1653894AF276}" type="pres">
      <dgm:prSet presAssocID="{002CAB23-C0D3-497B-8624-5FBA225B6E0D}" presName="Name10" presStyleLbl="parChTrans1D2" presStyleIdx="1" presStyleCnt="2"/>
      <dgm:spPr/>
      <dgm:t>
        <a:bodyPr/>
        <a:lstStyle/>
        <a:p>
          <a:endParaRPr lang="th-TH"/>
        </a:p>
      </dgm:t>
    </dgm:pt>
    <dgm:pt modelId="{83BE1BF4-2EC2-433B-9551-32A87E89DEE0}" type="pres">
      <dgm:prSet presAssocID="{67150A0B-5E5E-46D5-B08A-7E9571952DA9}" presName="hierRoot2" presStyleCnt="0"/>
      <dgm:spPr/>
    </dgm:pt>
    <dgm:pt modelId="{4E206C7D-4185-442E-B8A8-997A1BBC3119}" type="pres">
      <dgm:prSet presAssocID="{67150A0B-5E5E-46D5-B08A-7E9571952DA9}" presName="composite2" presStyleCnt="0"/>
      <dgm:spPr/>
    </dgm:pt>
    <dgm:pt modelId="{8EB1B316-5308-4C6E-914F-BEDD15237968}" type="pres">
      <dgm:prSet presAssocID="{67150A0B-5E5E-46D5-B08A-7E9571952DA9}" presName="background2" presStyleLbl="node2" presStyleIdx="1" presStyleCnt="2"/>
      <dgm:spPr/>
    </dgm:pt>
    <dgm:pt modelId="{A55F153B-F1A6-4D19-BFED-77D598A6F684}" type="pres">
      <dgm:prSet presAssocID="{67150A0B-5E5E-46D5-B08A-7E9571952DA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A492DEB-CA27-4B70-B326-194E95AD1BD2}" type="pres">
      <dgm:prSet presAssocID="{67150A0B-5E5E-46D5-B08A-7E9571952DA9}" presName="hierChild3" presStyleCnt="0"/>
      <dgm:spPr/>
    </dgm:pt>
  </dgm:ptLst>
  <dgm:cxnLst>
    <dgm:cxn modelId="{C4B555E7-622A-45A1-A9AF-7EDAF70C3B81}" srcId="{69307A82-B4B3-4125-AC78-F16AA647DF7E}" destId="{1D2B2D90-4B84-473D-903B-A9BC1C418080}" srcOrd="0" destOrd="0" parTransId="{3CD69974-2F73-4015-9494-D2B914973605}" sibTransId="{92C0DE09-10D7-4430-BA14-5AA95D0A5DB8}"/>
    <dgm:cxn modelId="{98FA49EC-E171-4807-BAE6-F29CCE811721}" type="presOf" srcId="{69307A82-B4B3-4125-AC78-F16AA647DF7E}" destId="{72765343-CDC9-4BCE-A9B2-15A4EDE6D85F}" srcOrd="0" destOrd="0" presId="urn:microsoft.com/office/officeart/2005/8/layout/hierarchy1"/>
    <dgm:cxn modelId="{17BB4D15-E953-49F7-8605-57824B30EDD7}" type="presOf" srcId="{002CAB23-C0D3-497B-8624-5FBA225B6E0D}" destId="{46A66400-AC66-4997-A8BE-1653894AF276}" srcOrd="0" destOrd="0" presId="urn:microsoft.com/office/officeart/2005/8/layout/hierarchy1"/>
    <dgm:cxn modelId="{22BB82D2-EE2D-4205-92D0-0EF2C82D3036}" srcId="{1D2B2D90-4B84-473D-903B-A9BC1C418080}" destId="{67150A0B-5E5E-46D5-B08A-7E9571952DA9}" srcOrd="1" destOrd="0" parTransId="{002CAB23-C0D3-497B-8624-5FBA225B6E0D}" sibTransId="{9DBED444-B636-4C8B-BF90-C9B4F33C0C53}"/>
    <dgm:cxn modelId="{41C69EA0-110C-4B52-81F1-7352D4762C25}" type="presOf" srcId="{5319A089-4C93-47B2-99B1-C5FD6C9304CD}" destId="{79A6DC13-6EDC-44B9-9672-AEA17B03EE1B}" srcOrd="0" destOrd="0" presId="urn:microsoft.com/office/officeart/2005/8/layout/hierarchy1"/>
    <dgm:cxn modelId="{4477A9D1-E1A1-4AC3-A20F-6E35A2E0F508}" srcId="{1D2B2D90-4B84-473D-903B-A9BC1C418080}" destId="{93C7A4FE-38C7-4470-BB45-608E8C75EC00}" srcOrd="0" destOrd="0" parTransId="{5319A089-4C93-47B2-99B1-C5FD6C9304CD}" sibTransId="{7BBA90B0-BE94-4B0B-8C7D-05961B888202}"/>
    <dgm:cxn modelId="{D40161E1-EA51-4B45-96F5-5A2B7B859D03}" type="presOf" srcId="{93C7A4FE-38C7-4470-BB45-608E8C75EC00}" destId="{C90A6BF2-E6F7-4971-A7CC-D8931674C715}" srcOrd="0" destOrd="0" presId="urn:microsoft.com/office/officeart/2005/8/layout/hierarchy1"/>
    <dgm:cxn modelId="{E026DB4E-098E-4B90-920F-241C86787027}" type="presOf" srcId="{67150A0B-5E5E-46D5-B08A-7E9571952DA9}" destId="{A55F153B-F1A6-4D19-BFED-77D598A6F684}" srcOrd="0" destOrd="0" presId="urn:microsoft.com/office/officeart/2005/8/layout/hierarchy1"/>
    <dgm:cxn modelId="{E4172C0B-EE37-46ED-BE87-5F1645F3F3E4}" type="presOf" srcId="{1D2B2D90-4B84-473D-903B-A9BC1C418080}" destId="{7BECC69E-BE7F-4F02-B5AA-9BB22D77826F}" srcOrd="0" destOrd="0" presId="urn:microsoft.com/office/officeart/2005/8/layout/hierarchy1"/>
    <dgm:cxn modelId="{5AF633B4-18B3-4A3F-86FC-0219966D0788}" type="presParOf" srcId="{72765343-CDC9-4BCE-A9B2-15A4EDE6D85F}" destId="{591FB1DB-5BF7-4D66-BF7B-6ACB259DA62F}" srcOrd="0" destOrd="0" presId="urn:microsoft.com/office/officeart/2005/8/layout/hierarchy1"/>
    <dgm:cxn modelId="{BF392D6D-58B5-48D0-A747-C6BF3055C9E9}" type="presParOf" srcId="{591FB1DB-5BF7-4D66-BF7B-6ACB259DA62F}" destId="{E385E530-2B69-4C90-AFBE-A1EF84C44158}" srcOrd="0" destOrd="0" presId="urn:microsoft.com/office/officeart/2005/8/layout/hierarchy1"/>
    <dgm:cxn modelId="{6D13DE34-8640-4E1B-9793-40702F64F0F1}" type="presParOf" srcId="{E385E530-2B69-4C90-AFBE-A1EF84C44158}" destId="{CECFF845-A0E2-4DF9-BC5D-F7E0FDCE57A8}" srcOrd="0" destOrd="0" presId="urn:microsoft.com/office/officeart/2005/8/layout/hierarchy1"/>
    <dgm:cxn modelId="{12A6A251-C06E-4CB5-A51B-16155209C9AC}" type="presParOf" srcId="{E385E530-2B69-4C90-AFBE-A1EF84C44158}" destId="{7BECC69E-BE7F-4F02-B5AA-9BB22D77826F}" srcOrd="1" destOrd="0" presId="urn:microsoft.com/office/officeart/2005/8/layout/hierarchy1"/>
    <dgm:cxn modelId="{211AF282-7255-48A9-8EE5-5525C2B30BEA}" type="presParOf" srcId="{591FB1DB-5BF7-4D66-BF7B-6ACB259DA62F}" destId="{4DFE7120-1134-4065-A7AE-8F4AA78554B8}" srcOrd="1" destOrd="0" presId="urn:microsoft.com/office/officeart/2005/8/layout/hierarchy1"/>
    <dgm:cxn modelId="{A4A0DCDE-3EEA-4CA7-BF0D-7C7C23D960A2}" type="presParOf" srcId="{4DFE7120-1134-4065-A7AE-8F4AA78554B8}" destId="{79A6DC13-6EDC-44B9-9672-AEA17B03EE1B}" srcOrd="0" destOrd="0" presId="urn:microsoft.com/office/officeart/2005/8/layout/hierarchy1"/>
    <dgm:cxn modelId="{CDC1AC08-0D90-4B8E-BDC0-F57CCCF69D5C}" type="presParOf" srcId="{4DFE7120-1134-4065-A7AE-8F4AA78554B8}" destId="{0F539839-7A3A-4AF1-A097-9705D433E506}" srcOrd="1" destOrd="0" presId="urn:microsoft.com/office/officeart/2005/8/layout/hierarchy1"/>
    <dgm:cxn modelId="{E033514C-0919-441A-A2AB-05900331BA80}" type="presParOf" srcId="{0F539839-7A3A-4AF1-A097-9705D433E506}" destId="{74ECFFDD-3AF6-437A-8980-69E1BA057EBF}" srcOrd="0" destOrd="0" presId="urn:microsoft.com/office/officeart/2005/8/layout/hierarchy1"/>
    <dgm:cxn modelId="{605FD803-89F4-4805-9662-358AE962BF72}" type="presParOf" srcId="{74ECFFDD-3AF6-437A-8980-69E1BA057EBF}" destId="{23E47529-67DA-4A93-AC61-49116A80380C}" srcOrd="0" destOrd="0" presId="urn:microsoft.com/office/officeart/2005/8/layout/hierarchy1"/>
    <dgm:cxn modelId="{74F1B3DD-1123-4161-9D83-0EDBD7C91AB0}" type="presParOf" srcId="{74ECFFDD-3AF6-437A-8980-69E1BA057EBF}" destId="{C90A6BF2-E6F7-4971-A7CC-D8931674C715}" srcOrd="1" destOrd="0" presId="urn:microsoft.com/office/officeart/2005/8/layout/hierarchy1"/>
    <dgm:cxn modelId="{20D84957-96C8-4DCC-B091-5BC14106DBEB}" type="presParOf" srcId="{0F539839-7A3A-4AF1-A097-9705D433E506}" destId="{E9EB83C0-61A7-4D79-9079-338955A48FA4}" srcOrd="1" destOrd="0" presId="urn:microsoft.com/office/officeart/2005/8/layout/hierarchy1"/>
    <dgm:cxn modelId="{A852B209-93E5-4D90-9730-F571DD5ABBE0}" type="presParOf" srcId="{4DFE7120-1134-4065-A7AE-8F4AA78554B8}" destId="{46A66400-AC66-4997-A8BE-1653894AF276}" srcOrd="2" destOrd="0" presId="urn:microsoft.com/office/officeart/2005/8/layout/hierarchy1"/>
    <dgm:cxn modelId="{213F69C2-9FDA-4732-B9C3-BFB4700B96EA}" type="presParOf" srcId="{4DFE7120-1134-4065-A7AE-8F4AA78554B8}" destId="{83BE1BF4-2EC2-433B-9551-32A87E89DEE0}" srcOrd="3" destOrd="0" presId="urn:microsoft.com/office/officeart/2005/8/layout/hierarchy1"/>
    <dgm:cxn modelId="{9496C2D9-D4FD-4B57-A973-03E042846D50}" type="presParOf" srcId="{83BE1BF4-2EC2-433B-9551-32A87E89DEE0}" destId="{4E206C7D-4185-442E-B8A8-997A1BBC3119}" srcOrd="0" destOrd="0" presId="urn:microsoft.com/office/officeart/2005/8/layout/hierarchy1"/>
    <dgm:cxn modelId="{8602D514-E0FF-4D9E-A524-541658FD3DA8}" type="presParOf" srcId="{4E206C7D-4185-442E-B8A8-997A1BBC3119}" destId="{8EB1B316-5308-4C6E-914F-BEDD15237968}" srcOrd="0" destOrd="0" presId="urn:microsoft.com/office/officeart/2005/8/layout/hierarchy1"/>
    <dgm:cxn modelId="{6693043A-4F2A-421A-98EA-70503C070D29}" type="presParOf" srcId="{4E206C7D-4185-442E-B8A8-997A1BBC3119}" destId="{A55F153B-F1A6-4D19-BFED-77D598A6F684}" srcOrd="1" destOrd="0" presId="urn:microsoft.com/office/officeart/2005/8/layout/hierarchy1"/>
    <dgm:cxn modelId="{B16FBB78-E871-461A-B4B1-FA6BCA344E08}" type="presParOf" srcId="{83BE1BF4-2EC2-433B-9551-32A87E89DEE0}" destId="{2A492DEB-CA27-4B70-B326-194E95AD1B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66400-AC66-4997-A8BE-1653894AF27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DC13-6EDC-44B9-9672-AEA17B03EE1B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FF845-A0E2-4DF9-BC5D-F7E0FDCE57A8}">
      <dsp:nvSpPr>
        <dsp:cNvPr id="0" name=""/>
        <dsp:cNvSpPr/>
      </dsp:nvSpPr>
      <dsp:spPr>
        <a:xfrm>
          <a:off x="1882551" y="17"/>
          <a:ext cx="4162718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CC69E-BE7F-4F02-B5AA-9BB22D77826F}">
      <dsp:nvSpPr>
        <dsp:cNvPr id="0" name=""/>
        <dsp:cNvSpPr/>
      </dsp:nvSpPr>
      <dsp:spPr>
        <a:xfrm>
          <a:off x="2184330" y="286707"/>
          <a:ext cx="4162718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3200" b="1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200" b="1" kern="1200" dirty="0" smtClean="0">
              <a:latin typeface="EucrosiaUPC" pitchFamily="18" charset="-34"/>
              <a:ea typeface="Tahoma" pitchFamily="34" charset="0"/>
              <a:cs typeface="EucrosiaUPC" pitchFamily="18" charset="-34"/>
            </a:rPr>
            <a:t>กลไกบริหารจัดการสำหรับการสับเปลี่ยนวัคซีนและการรับรองประเมินผลสำเร็จ</a:t>
          </a:r>
          <a:endParaRPr lang="th-TH" sz="3200" kern="1200" dirty="0" smtClean="0">
            <a:latin typeface="EucrosiaUPC" pitchFamily="18" charset="-34"/>
            <a:ea typeface="Tahoma" pitchFamily="34" charset="0"/>
            <a:cs typeface="EucrosiaUPC" pitchFamily="18" charset="-34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2184330" y="286707"/>
        <a:ext cx="4162718" cy="1724665"/>
      </dsp:txXfrm>
    </dsp:sp>
    <dsp:sp modelId="{23E47529-67DA-4A93-AC61-49116A80380C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A6BF2-E6F7-4971-A7CC-D8931674C715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การเก็บกลับและทำลายวัคซีน </a:t>
          </a:r>
          <a:r>
            <a:rPr lang="en-US" sz="3200" b="1" kern="1200" dirty="0" smtClean="0">
              <a:solidFill>
                <a:srgbClr val="0000FF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Trivalent OPV</a:t>
          </a:r>
          <a:endParaRPr lang="th-TH" sz="3200" kern="1200" dirty="0">
            <a:solidFill>
              <a:srgbClr val="0000FF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1247901" y="2801279"/>
        <a:ext cx="2716009" cy="1724665"/>
      </dsp:txXfrm>
    </dsp:sp>
    <dsp:sp modelId="{8EB1B316-5308-4C6E-914F-BEDD15237968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F153B-F1A6-4D19-BFED-77D598A6F684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rPr>
            <a:t>การรับรองประเมินผลสำเร็จ</a:t>
          </a:r>
          <a:endParaRPr lang="th-TH" sz="3200" kern="1200" dirty="0">
            <a:solidFill>
              <a:schemeClr val="tx1"/>
            </a:solidFill>
            <a:latin typeface="EucrosiaUPC" pitchFamily="18" charset="-34"/>
            <a:ea typeface="Tahoma" pitchFamily="34" charset="0"/>
            <a:cs typeface="EucrosiaUPC" pitchFamily="18" charset="-34"/>
          </a:endParaRPr>
        </a:p>
      </dsp:txBody>
      <dsp:txXfrm>
        <a:off x="4567468" y="2801279"/>
        <a:ext cx="2716009" cy="172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5C2B-E860-44E7-867B-2FC50B1C8A70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84A1-9F5B-4599-963E-EDA24022B8C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6118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F377-1E45-4048-929D-D976EE1569AC}" type="datetimeFigureOut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6D12-3CD0-43FB-9AFC-9E8306C0E2C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1379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906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274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6D12-3CD0-43FB-9AFC-9E8306C0E2CD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2752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F2E5-B7BB-47B3-B4E9-B4D273416F44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2047-9280-40B6-AF9D-CCD6C7164B34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536-9EF0-4445-9B45-E54857B2AF87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E5A1-0D10-4504-8D5D-1CE96E918403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52F9-83A6-4189-B632-B407E5E78FAE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AE5-51EB-46C9-98E3-AE3662A18160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4622-BDDE-41E9-A8CB-3CD5E9B1B96C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1A08-1FBE-4D38-8CCD-9ACEB83D3FAB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E566-10E5-4E57-AE06-AA6116310541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1F67-DDA4-4156-8B69-E6DDF353F10F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81E-E828-49C0-8FF5-C3895A779487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2C33E-03AF-4AAD-B14F-6AF5F225C306}" type="datetime1">
              <a:rPr lang="th-TH" smtClean="0"/>
              <a:pPr/>
              <a:t>04/11/58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358C-7DDD-4172-98EA-D7710637EC3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4.jpeg"/><Relationship Id="rId7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</a:t>
            </a:r>
            <a:b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Trivalent OPV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ในระดับจังหวัด</a:t>
            </a:r>
            <a:r>
              <a:rPr lang="th-TH" sz="3200" b="1" dirty="0" smtClean="0">
                <a:latin typeface="BrowalliaUPC" pitchFamily="34" charset="-34"/>
                <a:cs typeface="BrowalliaUPC" pitchFamily="34" charset="-34"/>
              </a:rPr>
              <a:t/>
            </a:r>
            <a:br>
              <a:rPr lang="th-TH" sz="3200" b="1" dirty="0" smtClean="0">
                <a:latin typeface="BrowalliaUPC" pitchFamily="34" charset="-34"/>
                <a:cs typeface="BrowalliaUPC" pitchFamily="34" charset="-34"/>
              </a:rPr>
            </a:br>
            <a:endParaRPr lang="th-TH" sz="44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107950" y="5715000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11" name="Picture 8" descr="C:\Documents and Settings\nitchamon\Desktop\Pics\images1.jpg"/>
          <p:cNvPicPr>
            <a:picLocks noChangeAspect="1" noChangeArrowheads="1"/>
          </p:cNvPicPr>
          <p:nvPr/>
        </p:nvPicPr>
        <p:blipFill>
          <a:blip r:embed="rId2" cstate="print"/>
          <a:srcRect r="5008"/>
          <a:stretch>
            <a:fillRect/>
          </a:stretch>
        </p:blipFill>
        <p:spPr bwMode="auto">
          <a:xfrm>
            <a:off x="-32" y="3156382"/>
            <a:ext cx="1857356" cy="1928802"/>
          </a:xfrm>
          <a:prstGeom prst="rect">
            <a:avLst/>
          </a:prstGeom>
          <a:noFill/>
        </p:spPr>
      </p:pic>
      <p:pic>
        <p:nvPicPr>
          <p:cNvPr id="12" name="Picture 13" descr="C:\Documents and Settings\nitchamon\Desktop\Pics\ดาวน์โหลด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37334"/>
            <a:ext cx="2466975" cy="1847850"/>
          </a:xfrm>
          <a:prstGeom prst="rect">
            <a:avLst/>
          </a:prstGeom>
          <a:noFill/>
        </p:spPr>
      </p:pic>
      <p:pic>
        <p:nvPicPr>
          <p:cNvPr id="14" name="Picture 15" descr="C:\Documents and Settings\nitchamon\Desktop\Pics\image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15" y="3227796"/>
            <a:ext cx="2476517" cy="1857388"/>
          </a:xfrm>
          <a:prstGeom prst="rect">
            <a:avLst/>
          </a:prstGeom>
          <a:noFill/>
        </p:spPr>
      </p:pic>
      <p:pic>
        <p:nvPicPr>
          <p:cNvPr id="15" name="Picture 14" descr="C:\Documents and Settings\nitchamon\Desktop\Pics\images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216805"/>
            <a:ext cx="2500330" cy="186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587564"/>
            <a:ext cx="882047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รพ.ส่งเสริมสุขภาพตำบล (รพ.สต.)</a:t>
            </a:r>
            <a:endParaRPr lang="en-US" sz="40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PCU</a:t>
            </a:r>
            <a:endParaRPr lang="th-TH" sz="40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หน่วย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บริการ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 รพ. เช่น คลินิกสุขภาพเด็กดี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ศูนย์บริการ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สาธารณสุขขอ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งองค์การปกครองท้องถิ่น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รพ. สังกัดนอก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กระทรวง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สาธารณสุข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CUP 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อื่นใน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อำเภอ</a:t>
            </a:r>
            <a:endParaRPr lang="en-US" sz="4000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3106688" cy="7920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0000CC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หน่วยบริการ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38618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912768" cy="864096"/>
          </a:xfr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หน่วย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บริการ 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: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ขั้นตอนการเก็บรวบรวม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tOPV</a:t>
            </a:r>
            <a:endParaRPr lang="th-TH" sz="3600" b="1" dirty="0" smtClean="0">
              <a:solidFill>
                <a:srgbClr val="FF0000"/>
              </a:solidFill>
              <a:latin typeface="EucrosiaUPC" pitchFamily="18" charset="-34"/>
              <a:ea typeface="Cordia New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14427"/>
            <a:ext cx="8686801" cy="4134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1. หยุด</a:t>
            </a:r>
            <a:r>
              <a:rPr lang="th-TH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ให้บริการ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ภายในวันที่ 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22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เม.ย.58</a:t>
            </a:r>
            <a:endParaRPr lang="en-US" sz="40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0" lvl="1" indent="0">
              <a:buNone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2. เก็บรวบรวมวัคซีน</a:t>
            </a:r>
            <a:b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  ทั้ง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ที่อยู่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 และ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นอกระบบลูกโซ่ความเย็น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เปิด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ใช้แล้ว (รวม 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dropper) </a:t>
            </a:r>
            <a:endParaRPr lang="th-TH" sz="40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ยัง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ไม่ได้เปิด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ใช้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389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3. ตรวจนับจำนวน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ขวด</a:t>
            </a:r>
            <a:r>
              <a:rPr lang="en-US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และแยกใส่ถุงซิปใส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4. กรอก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จำนวน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ขวด</a:t>
            </a:r>
            <a:r>
              <a:rPr lang="en-US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นับ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ได้ลงบน 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sticker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5. นำ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ถุง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ขวด</a:t>
            </a:r>
            <a:r>
              <a:rPr lang="en-US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ใส่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</a:t>
            </a:r>
            <a:r>
              <a:rPr lang="th-TH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ถุงขยะติดเชื้อสี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แดง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  แล้วติด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sticker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ที่</a:t>
            </a:r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ถุงขยะติดเชื้อสีแดง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6. กรอก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ข้อมูลในแบบเก็บรวบรวม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  ส่ง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คลังวัคซีนโรงพยาบาลอำเภอ</a:t>
            </a:r>
            <a:endParaRPr lang="th-TH" sz="40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 startAt="4"/>
            </a:pPr>
            <a:endParaRPr lang="en-US" sz="40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9036496" cy="838446"/>
          </a:xfr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แบบ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ตัวอย่าง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sticker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ติด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</a:t>
            </a:r>
            <a:r>
              <a:rPr lang="th-TH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ถุงขยะติดเชื้อสีแดง</a:t>
            </a:r>
            <a:endParaRPr lang="th-TH" sz="40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5" name="Picture 251"/>
          <p:cNvPicPr/>
          <p:nvPr/>
        </p:nvPicPr>
        <p:blipFill rotWithShape="1">
          <a:blip r:embed="rId2" cstate="print"/>
          <a:srcRect l="40296" t="31640" r="25126" b="22512"/>
          <a:stretch/>
        </p:blipFill>
        <p:spPr bwMode="auto">
          <a:xfrm>
            <a:off x="56768" y="1196753"/>
            <a:ext cx="9036496" cy="547260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254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9" name="Rectangle 109"/>
          <p:cNvSpPr>
            <a:spLocks noChangeArrowheads="1"/>
          </p:cNvSpPr>
          <p:nvPr/>
        </p:nvSpPr>
        <p:spPr bwMode="auto">
          <a:xfrm>
            <a:off x="293239" y="397827"/>
            <a:ext cx="5836592" cy="707886"/>
          </a:xfrm>
          <a:prstGeom prst="rect">
            <a:avLst/>
          </a:prstGeom>
          <a:solidFill>
            <a:srgbClr val="CCFFFF"/>
          </a:solidFill>
          <a:ln>
            <a:solidFill>
              <a:srgbClr val="000099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หน่วยบริการ 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: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การเก็บรวบรว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ม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07244" y="1628800"/>
            <a:ext cx="8836756" cy="4176464"/>
            <a:chOff x="307244" y="1628800"/>
            <a:chExt cx="8836756" cy="4176464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3180998" y="2172069"/>
              <a:ext cx="927745" cy="1359517"/>
              <a:chOff x="2767015" y="2569760"/>
              <a:chExt cx="927745" cy="1359517"/>
            </a:xfrm>
          </p:grpSpPr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2767015" y="2569760"/>
                <a:ext cx="927745" cy="1359517"/>
                <a:chOff x="14009" y="7144"/>
                <a:chExt cx="14401" cy="18434"/>
              </a:xfrm>
            </p:grpSpPr>
            <p:sp>
              <p:nvSpPr>
                <p:cNvPr id="16" name="Rectangle 16"/>
                <p:cNvSpPr>
                  <a:spLocks noChangeArrowheads="1"/>
                </p:cNvSpPr>
                <p:nvPr/>
              </p:nvSpPr>
              <p:spPr bwMode="auto">
                <a:xfrm>
                  <a:off x="14009" y="9016"/>
                  <a:ext cx="14401" cy="16562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9" name="Rectangle 19"/>
                <p:cNvSpPr>
                  <a:spLocks noChangeArrowheads="1"/>
                </p:cNvSpPr>
                <p:nvPr/>
              </p:nvSpPr>
              <p:spPr bwMode="auto">
                <a:xfrm>
                  <a:off x="14009" y="7144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49" name="Group 349"/>
              <p:cNvGrpSpPr>
                <a:grpSpLocks/>
              </p:cNvGrpSpPr>
              <p:nvPr/>
            </p:nvGrpSpPr>
            <p:grpSpPr bwMode="auto">
              <a:xfrm>
                <a:off x="2873319" y="3213422"/>
                <a:ext cx="198596" cy="377732"/>
                <a:chOff x="14669" y="11174"/>
                <a:chExt cx="1440" cy="3766"/>
              </a:xfrm>
            </p:grpSpPr>
            <p:sp>
              <p:nvSpPr>
                <p:cNvPr id="350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1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2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53" name="Group 353"/>
              <p:cNvGrpSpPr>
                <a:grpSpLocks/>
              </p:cNvGrpSpPr>
              <p:nvPr/>
            </p:nvGrpSpPr>
            <p:grpSpPr bwMode="auto">
              <a:xfrm>
                <a:off x="3112342" y="3219491"/>
                <a:ext cx="198596" cy="377732"/>
                <a:chOff x="16153" y="11212"/>
                <a:chExt cx="1440" cy="3766"/>
              </a:xfrm>
            </p:grpSpPr>
            <p:sp>
              <p:nvSpPr>
                <p:cNvPr id="354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5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6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57" name="Group 357"/>
              <p:cNvGrpSpPr>
                <a:grpSpLocks/>
              </p:cNvGrpSpPr>
              <p:nvPr/>
            </p:nvGrpSpPr>
            <p:grpSpPr bwMode="auto">
              <a:xfrm>
                <a:off x="3346856" y="3219491"/>
                <a:ext cx="198596" cy="377732"/>
                <a:chOff x="17609" y="11212"/>
                <a:chExt cx="1440" cy="3766"/>
              </a:xfrm>
            </p:grpSpPr>
            <p:sp>
              <p:nvSpPr>
                <p:cNvPr id="358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9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60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3" name="กลุ่ม 2"/>
            <p:cNvGrpSpPr/>
            <p:nvPr/>
          </p:nvGrpSpPr>
          <p:grpSpPr>
            <a:xfrm>
              <a:off x="3098144" y="4308345"/>
              <a:ext cx="927745" cy="1359517"/>
              <a:chOff x="3512816" y="4287329"/>
              <a:chExt cx="927745" cy="1359517"/>
            </a:xfrm>
          </p:grpSpPr>
          <p:grpSp>
            <p:nvGrpSpPr>
              <p:cNvPr id="346" name="Group 346"/>
              <p:cNvGrpSpPr>
                <a:grpSpLocks/>
              </p:cNvGrpSpPr>
              <p:nvPr/>
            </p:nvGrpSpPr>
            <p:grpSpPr bwMode="auto">
              <a:xfrm>
                <a:off x="3512816" y="4287329"/>
                <a:ext cx="927745" cy="1359517"/>
                <a:chOff x="14009" y="17817"/>
                <a:chExt cx="14401" cy="18434"/>
              </a:xfrm>
            </p:grpSpPr>
            <p:sp>
              <p:nvSpPr>
                <p:cNvPr id="347" name="Rectangle 347"/>
                <p:cNvSpPr>
                  <a:spLocks noChangeArrowheads="1"/>
                </p:cNvSpPr>
                <p:nvPr/>
              </p:nvSpPr>
              <p:spPr bwMode="auto">
                <a:xfrm>
                  <a:off x="14009" y="19689"/>
                  <a:ext cx="14401" cy="16562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48" name="Rectangle 348"/>
                <p:cNvSpPr>
                  <a:spLocks noChangeArrowheads="1"/>
                </p:cNvSpPr>
                <p:nvPr/>
              </p:nvSpPr>
              <p:spPr bwMode="auto">
                <a:xfrm>
                  <a:off x="14009" y="17817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61" name="Group 361"/>
              <p:cNvGrpSpPr>
                <a:grpSpLocks/>
              </p:cNvGrpSpPr>
              <p:nvPr/>
            </p:nvGrpSpPr>
            <p:grpSpPr bwMode="auto">
              <a:xfrm>
                <a:off x="3642525" y="4709089"/>
                <a:ext cx="177818" cy="697647"/>
                <a:chOff x="14708" y="20444"/>
                <a:chExt cx="1440" cy="5709"/>
              </a:xfrm>
            </p:grpSpPr>
            <p:grpSp>
              <p:nvGrpSpPr>
                <p:cNvPr id="362" name="Group 362"/>
                <p:cNvGrpSpPr>
                  <a:grpSpLocks/>
                </p:cNvGrpSpPr>
                <p:nvPr/>
              </p:nvGrpSpPr>
              <p:grpSpPr bwMode="auto">
                <a:xfrm>
                  <a:off x="14708" y="23493"/>
                  <a:ext cx="1440" cy="2661"/>
                  <a:chOff x="14708" y="23493"/>
                  <a:chExt cx="1440" cy="2660"/>
                </a:xfrm>
              </p:grpSpPr>
              <p:sp>
                <p:nvSpPr>
                  <p:cNvPr id="363" name="Rounded 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14708" y="23950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64" name="Rounded 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15094" y="2349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65" name="Flowchart: Extract 365"/>
                <p:cNvSpPr>
                  <a:spLocks noChangeArrowheads="1"/>
                </p:cNvSpPr>
                <p:nvPr/>
              </p:nvSpPr>
              <p:spPr bwMode="auto">
                <a:xfrm>
                  <a:off x="15010" y="20444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66" name="Group 366"/>
              <p:cNvGrpSpPr>
                <a:grpSpLocks/>
              </p:cNvGrpSpPr>
              <p:nvPr/>
            </p:nvGrpSpPr>
            <p:grpSpPr bwMode="auto">
              <a:xfrm>
                <a:off x="3874784" y="4714359"/>
                <a:ext cx="177979" cy="697647"/>
                <a:chOff x="16150" y="20477"/>
                <a:chExt cx="1440" cy="5709"/>
              </a:xfrm>
            </p:grpSpPr>
            <p:grpSp>
              <p:nvGrpSpPr>
                <p:cNvPr id="367" name="Group 367"/>
                <p:cNvGrpSpPr>
                  <a:grpSpLocks/>
                </p:cNvGrpSpPr>
                <p:nvPr/>
              </p:nvGrpSpPr>
              <p:grpSpPr bwMode="auto">
                <a:xfrm>
                  <a:off x="16150" y="23526"/>
                  <a:ext cx="1441" cy="2660"/>
                  <a:chOff x="16150" y="23526"/>
                  <a:chExt cx="1440" cy="2660"/>
                </a:xfrm>
              </p:grpSpPr>
              <p:sp>
                <p:nvSpPr>
                  <p:cNvPr id="368" name="Rounded 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16150" y="23983"/>
                    <a:ext cx="1441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69" name="Rounded 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16537" y="2352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70" name="Flowchart: Extract 370"/>
                <p:cNvSpPr>
                  <a:spLocks noChangeArrowheads="1"/>
                </p:cNvSpPr>
                <p:nvPr/>
              </p:nvSpPr>
              <p:spPr bwMode="auto">
                <a:xfrm>
                  <a:off x="16453" y="20477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71" name="Group 371"/>
              <p:cNvGrpSpPr>
                <a:grpSpLocks/>
              </p:cNvGrpSpPr>
              <p:nvPr/>
            </p:nvGrpSpPr>
            <p:grpSpPr bwMode="auto">
              <a:xfrm>
                <a:off x="4095123" y="4715956"/>
                <a:ext cx="177818" cy="697647"/>
                <a:chOff x="17518" y="20487"/>
                <a:chExt cx="1440" cy="5709"/>
              </a:xfrm>
            </p:grpSpPr>
            <p:grpSp>
              <p:nvGrpSpPr>
                <p:cNvPr id="372" name="Group 372"/>
                <p:cNvGrpSpPr>
                  <a:grpSpLocks/>
                </p:cNvGrpSpPr>
                <p:nvPr/>
              </p:nvGrpSpPr>
              <p:grpSpPr bwMode="auto">
                <a:xfrm>
                  <a:off x="17518" y="23536"/>
                  <a:ext cx="1440" cy="2661"/>
                  <a:chOff x="17518" y="23536"/>
                  <a:chExt cx="1440" cy="2660"/>
                </a:xfrm>
              </p:grpSpPr>
              <p:sp>
                <p:nvSpPr>
                  <p:cNvPr id="373" name="Rounded 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17518" y="23993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74" name="Rounded 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17904" y="2353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75" name="Flowchart: Extract 375"/>
                <p:cNvSpPr>
                  <a:spLocks noChangeArrowheads="1"/>
                </p:cNvSpPr>
                <p:nvPr/>
              </p:nvSpPr>
              <p:spPr bwMode="auto">
                <a:xfrm>
                  <a:off x="17820" y="20487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pic>
          <p:nvPicPr>
            <p:cNvPr id="13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2" cstate="print"/>
            <a:srcRect l="18634" t="9071" r="16568" b="11563"/>
            <a:stretch>
              <a:fillRect/>
            </a:stretch>
          </p:blipFill>
          <p:spPr bwMode="auto">
            <a:xfrm>
              <a:off x="6129831" y="1628800"/>
              <a:ext cx="3014169" cy="3660683"/>
            </a:xfrm>
            <a:prstGeom prst="rect">
              <a:avLst/>
            </a:prstGeom>
            <a:noFill/>
          </p:spPr>
        </p:pic>
        <p:sp>
          <p:nvSpPr>
            <p:cNvPr id="305" name="Right Arrow 305"/>
            <p:cNvSpPr>
              <a:spLocks noChangeArrowheads="1"/>
            </p:cNvSpPr>
            <p:nvPr/>
          </p:nvSpPr>
          <p:spPr bwMode="auto">
            <a:xfrm>
              <a:off x="4389732" y="3203581"/>
              <a:ext cx="1468447" cy="13574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6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8" name="กลุ่ม 7"/>
            <p:cNvGrpSpPr/>
            <p:nvPr/>
          </p:nvGrpSpPr>
          <p:grpSpPr>
            <a:xfrm>
              <a:off x="307244" y="1916832"/>
              <a:ext cx="1357311" cy="1610273"/>
              <a:chOff x="599198" y="2515716"/>
              <a:chExt cx="1357311" cy="1610273"/>
            </a:xfrm>
          </p:grpSpPr>
          <p:grpSp>
            <p:nvGrpSpPr>
              <p:cNvPr id="293" name="Group 293"/>
              <p:cNvGrpSpPr>
                <a:grpSpLocks/>
              </p:cNvGrpSpPr>
              <p:nvPr/>
            </p:nvGrpSpPr>
            <p:grpSpPr bwMode="auto">
              <a:xfrm>
                <a:off x="879778" y="2875850"/>
                <a:ext cx="198596" cy="377732"/>
                <a:chOff x="1742" y="9796"/>
                <a:chExt cx="1440" cy="3766"/>
              </a:xfrm>
            </p:grpSpPr>
            <p:sp>
              <p:nvSpPr>
                <p:cNvPr id="294" name="Rounded Rectangle 294"/>
                <p:cNvSpPr>
                  <a:spLocks noChangeArrowheads="1"/>
                </p:cNvSpPr>
                <p:nvPr/>
              </p:nvSpPr>
              <p:spPr bwMode="auto">
                <a:xfrm>
                  <a:off x="1742" y="10682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95" name="Rounded Rectangle 295"/>
                <p:cNvSpPr>
                  <a:spLocks noChangeArrowheads="1"/>
                </p:cNvSpPr>
                <p:nvPr/>
              </p:nvSpPr>
              <p:spPr bwMode="auto">
                <a:xfrm>
                  <a:off x="2129" y="10225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96" name="Rounded Rectangle 296"/>
                <p:cNvSpPr>
                  <a:spLocks noChangeArrowheads="1"/>
                </p:cNvSpPr>
                <p:nvPr/>
              </p:nvSpPr>
              <p:spPr bwMode="auto">
                <a:xfrm>
                  <a:off x="1742" y="9796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297" name="TextBox 13"/>
              <p:cNvSpPr txBox="1">
                <a:spLocks noChangeArrowheads="1"/>
              </p:cNvSpPr>
              <p:nvPr/>
            </p:nvSpPr>
            <p:spPr bwMode="auto">
              <a:xfrm>
                <a:off x="756425" y="3252784"/>
                <a:ext cx="114293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ขวด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  </a:t>
                </a:r>
                <a:r>
                  <a:rPr kumimoji="0" lang="en-US" sz="1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tOPV</a:t>
                </a:r>
                <a:endPara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ยังไม่เปิดใช้</a:t>
                </a:r>
                <a:endParaRPr kumimoji="0" lang="th-TH" sz="6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04" name="Oval 304"/>
              <p:cNvSpPr>
                <a:spLocks noChangeArrowheads="1"/>
              </p:cNvSpPr>
              <p:nvPr/>
            </p:nvSpPr>
            <p:spPr bwMode="auto">
              <a:xfrm>
                <a:off x="599198" y="2515716"/>
                <a:ext cx="1357311" cy="1610273"/>
              </a:xfrm>
              <a:prstGeom prst="ellipse">
                <a:avLst/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grpSp>
            <p:nvGrpSpPr>
              <p:cNvPr id="307" name="Group 307"/>
              <p:cNvGrpSpPr>
                <a:grpSpLocks/>
              </p:cNvGrpSpPr>
              <p:nvPr/>
            </p:nvGrpSpPr>
            <p:grpSpPr bwMode="auto">
              <a:xfrm>
                <a:off x="1118801" y="2881919"/>
                <a:ext cx="198596" cy="377732"/>
                <a:chOff x="3226" y="9834"/>
                <a:chExt cx="1440" cy="3766"/>
              </a:xfrm>
            </p:grpSpPr>
            <p:sp>
              <p:nvSpPr>
                <p:cNvPr id="308" name="Rounded Rectangle 308"/>
                <p:cNvSpPr>
                  <a:spLocks noChangeArrowheads="1"/>
                </p:cNvSpPr>
                <p:nvPr/>
              </p:nvSpPr>
              <p:spPr bwMode="auto">
                <a:xfrm>
                  <a:off x="3226" y="10720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3" name="Rounded Rectangle 323"/>
                <p:cNvSpPr>
                  <a:spLocks noChangeArrowheads="1"/>
                </p:cNvSpPr>
                <p:nvPr/>
              </p:nvSpPr>
              <p:spPr bwMode="auto">
                <a:xfrm>
                  <a:off x="3613" y="1026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4" name="Rounded Rectangle 324"/>
                <p:cNvSpPr>
                  <a:spLocks noChangeArrowheads="1"/>
                </p:cNvSpPr>
                <p:nvPr/>
              </p:nvSpPr>
              <p:spPr bwMode="auto">
                <a:xfrm>
                  <a:off x="3226" y="9834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25" name="Group 325"/>
              <p:cNvGrpSpPr>
                <a:grpSpLocks/>
              </p:cNvGrpSpPr>
              <p:nvPr/>
            </p:nvGrpSpPr>
            <p:grpSpPr bwMode="auto">
              <a:xfrm>
                <a:off x="1353314" y="2881919"/>
                <a:ext cx="198434" cy="377732"/>
                <a:chOff x="4682" y="9834"/>
                <a:chExt cx="1440" cy="3766"/>
              </a:xfrm>
            </p:grpSpPr>
            <p:sp>
              <p:nvSpPr>
                <p:cNvPr id="326" name="Rounded Rectangle 326"/>
                <p:cNvSpPr>
                  <a:spLocks noChangeArrowheads="1"/>
                </p:cNvSpPr>
                <p:nvPr/>
              </p:nvSpPr>
              <p:spPr bwMode="auto">
                <a:xfrm>
                  <a:off x="4682" y="10720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7" name="Rounded Rectangle 327"/>
                <p:cNvSpPr>
                  <a:spLocks noChangeArrowheads="1"/>
                </p:cNvSpPr>
                <p:nvPr/>
              </p:nvSpPr>
              <p:spPr bwMode="auto">
                <a:xfrm>
                  <a:off x="5068" y="1026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8" name="Rounded Rectangle 328"/>
                <p:cNvSpPr>
                  <a:spLocks noChangeArrowheads="1"/>
                </p:cNvSpPr>
                <p:nvPr/>
              </p:nvSpPr>
              <p:spPr bwMode="auto">
                <a:xfrm>
                  <a:off x="4682" y="9834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333" name="Right Arrow 333"/>
            <p:cNvSpPr>
              <a:spLocks noChangeArrowheads="1"/>
            </p:cNvSpPr>
            <p:nvPr/>
          </p:nvSpPr>
          <p:spPr bwMode="auto">
            <a:xfrm>
              <a:off x="1805514" y="4391572"/>
              <a:ext cx="1024740" cy="1011988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4" name="TextBox 199"/>
            <p:cNvSpPr txBox="1">
              <a:spLocks noChangeArrowheads="1"/>
            </p:cNvSpPr>
            <p:nvPr/>
          </p:nvSpPr>
          <p:spPr bwMode="auto">
            <a:xfrm>
              <a:off x="1745042" y="4720842"/>
              <a:ext cx="1314790" cy="46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23528" y="4127588"/>
              <a:ext cx="1404665" cy="1677676"/>
              <a:chOff x="539552" y="4110976"/>
              <a:chExt cx="1404665" cy="1677676"/>
            </a:xfrm>
          </p:grpSpPr>
          <p:grpSp>
            <p:nvGrpSpPr>
              <p:cNvPr id="298" name="Group 298"/>
              <p:cNvGrpSpPr>
                <a:grpSpLocks/>
              </p:cNvGrpSpPr>
              <p:nvPr/>
            </p:nvGrpSpPr>
            <p:grpSpPr bwMode="auto">
              <a:xfrm>
                <a:off x="906837" y="4253575"/>
                <a:ext cx="177818" cy="697647"/>
                <a:chOff x="1910" y="18422"/>
                <a:chExt cx="1440" cy="5709"/>
              </a:xfrm>
            </p:grpSpPr>
            <p:grpSp>
              <p:nvGrpSpPr>
                <p:cNvPr id="299" name="Group 299"/>
                <p:cNvGrpSpPr>
                  <a:grpSpLocks/>
                </p:cNvGrpSpPr>
                <p:nvPr/>
              </p:nvGrpSpPr>
              <p:grpSpPr bwMode="auto">
                <a:xfrm>
                  <a:off x="1910" y="21471"/>
                  <a:ext cx="1440" cy="2661"/>
                  <a:chOff x="1910" y="21471"/>
                  <a:chExt cx="1440" cy="2660"/>
                </a:xfrm>
              </p:grpSpPr>
              <p:sp>
                <p:nvSpPr>
                  <p:cNvPr id="300" name="Rounded 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21928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01" name="Rounded 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297" y="21471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02" name="Flowchart: Extract 302"/>
                <p:cNvSpPr>
                  <a:spLocks noChangeArrowheads="1"/>
                </p:cNvSpPr>
                <p:nvPr/>
              </p:nvSpPr>
              <p:spPr bwMode="auto">
                <a:xfrm>
                  <a:off x="2213" y="18422"/>
                  <a:ext cx="851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303" name="TextBox 53"/>
              <p:cNvSpPr txBox="1">
                <a:spLocks noChangeArrowheads="1"/>
              </p:cNvSpPr>
              <p:nvPr/>
            </p:nvSpPr>
            <p:spPr bwMode="auto">
              <a:xfrm>
                <a:off x="688868" y="4936528"/>
                <a:ext cx="110669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ขวด 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 </a:t>
                </a:r>
                <a:r>
                  <a:rPr kumimoji="0" lang="en-US" sz="18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tOPV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/>
                </a:r>
                <a:b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</a:br>
                <a:r>
                  <a:rPr kumimoji="0" lang="th-TH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BrowalliaUPC" pitchFamily="34" charset="-34"/>
                    <a:ea typeface="Angsana New" pitchFamily="18" charset="-34"/>
                    <a:cs typeface="BrowalliaUPC" pitchFamily="34" charset="-34"/>
                  </a:rPr>
                  <a:t>ที่เปิดใช้แล้ว</a:t>
                </a:r>
                <a:endParaRPr kumimoji="0" lang="th-TH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owalliaUPC" pitchFamily="34" charset="-34"/>
                  <a:cs typeface="BrowalliaUPC" pitchFamily="34" charset="-34"/>
                </a:endParaRPr>
              </a:p>
            </p:txBody>
          </p:sp>
          <p:grpSp>
            <p:nvGrpSpPr>
              <p:cNvPr id="335" name="Group 335"/>
              <p:cNvGrpSpPr>
                <a:grpSpLocks/>
              </p:cNvGrpSpPr>
              <p:nvPr/>
            </p:nvGrpSpPr>
            <p:grpSpPr bwMode="auto">
              <a:xfrm>
                <a:off x="1139256" y="4258846"/>
                <a:ext cx="177818" cy="697647"/>
                <a:chOff x="3353" y="18455"/>
                <a:chExt cx="1440" cy="5709"/>
              </a:xfrm>
            </p:grpSpPr>
            <p:grpSp>
              <p:nvGrpSpPr>
                <p:cNvPr id="336" name="Group 336"/>
                <p:cNvGrpSpPr>
                  <a:grpSpLocks/>
                </p:cNvGrpSpPr>
                <p:nvPr/>
              </p:nvGrpSpPr>
              <p:grpSpPr bwMode="auto">
                <a:xfrm>
                  <a:off x="3353" y="21503"/>
                  <a:ext cx="1440" cy="2661"/>
                  <a:chOff x="3353" y="21503"/>
                  <a:chExt cx="1440" cy="2660"/>
                </a:xfrm>
              </p:grpSpPr>
              <p:sp>
                <p:nvSpPr>
                  <p:cNvPr id="337" name="Rounded 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3353" y="21961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38" name="Rounded 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3740" y="21503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39" name="Flowchart: Extract 339"/>
                <p:cNvSpPr>
                  <a:spLocks noChangeArrowheads="1"/>
                </p:cNvSpPr>
                <p:nvPr/>
              </p:nvSpPr>
              <p:spPr bwMode="auto">
                <a:xfrm>
                  <a:off x="3655" y="18455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340" name="Group 340"/>
              <p:cNvGrpSpPr>
                <a:grpSpLocks/>
              </p:cNvGrpSpPr>
              <p:nvPr/>
            </p:nvGrpSpPr>
            <p:grpSpPr bwMode="auto">
              <a:xfrm>
                <a:off x="1359435" y="4260443"/>
                <a:ext cx="177818" cy="697647"/>
                <a:chOff x="4720" y="18465"/>
                <a:chExt cx="1440" cy="5709"/>
              </a:xfrm>
            </p:grpSpPr>
            <p:grpSp>
              <p:nvGrpSpPr>
                <p:cNvPr id="341" name="Group 341"/>
                <p:cNvGrpSpPr>
                  <a:grpSpLocks/>
                </p:cNvGrpSpPr>
                <p:nvPr/>
              </p:nvGrpSpPr>
              <p:grpSpPr bwMode="auto">
                <a:xfrm>
                  <a:off x="4720" y="21514"/>
                  <a:ext cx="1440" cy="2660"/>
                  <a:chOff x="4720" y="21514"/>
                  <a:chExt cx="1440" cy="2660"/>
                </a:xfrm>
              </p:grpSpPr>
              <p:sp>
                <p:nvSpPr>
                  <p:cNvPr id="342" name="Rounded 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21971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43" name="Rounded 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5107" y="21514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344" name="Flowchart: Extract 344"/>
                <p:cNvSpPr>
                  <a:spLocks noChangeArrowheads="1"/>
                </p:cNvSpPr>
                <p:nvPr/>
              </p:nvSpPr>
              <p:spPr bwMode="auto">
                <a:xfrm>
                  <a:off x="5022" y="18465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345" name="Oval 345"/>
              <p:cNvSpPr>
                <a:spLocks noChangeArrowheads="1"/>
              </p:cNvSpPr>
              <p:nvPr/>
            </p:nvSpPr>
            <p:spPr bwMode="auto">
              <a:xfrm>
                <a:off x="539552" y="4110976"/>
                <a:ext cx="1404665" cy="1677676"/>
              </a:xfrm>
              <a:prstGeom prst="ellipse">
                <a:avLst/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76" name="Group 376"/>
            <p:cNvGrpSpPr>
              <a:grpSpLocks/>
            </p:cNvGrpSpPr>
            <p:nvPr/>
          </p:nvGrpSpPr>
          <p:grpSpPr bwMode="auto">
            <a:xfrm>
              <a:off x="6470612" y="3905130"/>
              <a:ext cx="927907" cy="970605"/>
              <a:chOff x="33338" y="18778"/>
              <a:chExt cx="14401" cy="13160"/>
            </a:xfrm>
          </p:grpSpPr>
          <p:sp>
            <p:nvSpPr>
              <p:cNvPr id="377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3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4" name="Group 624"/>
            <p:cNvGrpSpPr>
              <a:grpSpLocks/>
            </p:cNvGrpSpPr>
            <p:nvPr/>
          </p:nvGrpSpPr>
          <p:grpSpPr bwMode="auto">
            <a:xfrm>
              <a:off x="6617804" y="4395942"/>
              <a:ext cx="198596" cy="377732"/>
              <a:chOff x="33999" y="21847"/>
              <a:chExt cx="1440" cy="3766"/>
            </a:xfrm>
          </p:grpSpPr>
          <p:sp>
            <p:nvSpPr>
              <p:cNvPr id="625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6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7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8" name="Group 628"/>
            <p:cNvGrpSpPr>
              <a:grpSpLocks/>
            </p:cNvGrpSpPr>
            <p:nvPr/>
          </p:nvGrpSpPr>
          <p:grpSpPr bwMode="auto">
            <a:xfrm>
              <a:off x="6856828" y="4402011"/>
              <a:ext cx="198596" cy="377732"/>
              <a:chOff x="35483" y="21885"/>
              <a:chExt cx="1440" cy="3766"/>
            </a:xfrm>
          </p:grpSpPr>
          <p:sp>
            <p:nvSpPr>
              <p:cNvPr id="629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0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1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2" name="Group 632"/>
            <p:cNvGrpSpPr>
              <a:grpSpLocks/>
            </p:cNvGrpSpPr>
            <p:nvPr/>
          </p:nvGrpSpPr>
          <p:grpSpPr bwMode="auto">
            <a:xfrm>
              <a:off x="7091341" y="4402011"/>
              <a:ext cx="198434" cy="377732"/>
              <a:chOff x="36939" y="21885"/>
              <a:chExt cx="1440" cy="3766"/>
            </a:xfrm>
          </p:grpSpPr>
          <p:sp>
            <p:nvSpPr>
              <p:cNvPr id="633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4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6" name="Group 636"/>
            <p:cNvGrpSpPr>
              <a:grpSpLocks/>
            </p:cNvGrpSpPr>
            <p:nvPr/>
          </p:nvGrpSpPr>
          <p:grpSpPr bwMode="auto">
            <a:xfrm>
              <a:off x="7532687" y="3861048"/>
              <a:ext cx="927745" cy="1007819"/>
              <a:chOff x="39932" y="18502"/>
              <a:chExt cx="14401" cy="13665"/>
            </a:xfrm>
          </p:grpSpPr>
          <p:sp>
            <p:nvSpPr>
              <p:cNvPr id="637" name="Rectangle 637"/>
              <p:cNvSpPr>
                <a:spLocks noChangeArrowheads="1"/>
              </p:cNvSpPr>
              <p:nvPr/>
            </p:nvSpPr>
            <p:spPr bwMode="auto">
              <a:xfrm>
                <a:off x="39932" y="20375"/>
                <a:ext cx="14401" cy="11793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8" name="Rectangle 638"/>
              <p:cNvSpPr>
                <a:spLocks noChangeArrowheads="1"/>
              </p:cNvSpPr>
              <p:nvPr/>
            </p:nvSpPr>
            <p:spPr bwMode="auto">
              <a:xfrm>
                <a:off x="39932" y="18502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9" name="Group 639"/>
            <p:cNvGrpSpPr>
              <a:grpSpLocks/>
            </p:cNvGrpSpPr>
            <p:nvPr/>
          </p:nvGrpSpPr>
          <p:grpSpPr bwMode="auto">
            <a:xfrm>
              <a:off x="7686000" y="4092638"/>
              <a:ext cx="177818" cy="697647"/>
              <a:chOff x="40631" y="19948"/>
              <a:chExt cx="1440" cy="5709"/>
            </a:xfrm>
          </p:grpSpPr>
          <p:grpSp>
            <p:nvGrpSpPr>
              <p:cNvPr id="640" name="Group 640"/>
              <p:cNvGrpSpPr>
                <a:grpSpLocks/>
              </p:cNvGrpSpPr>
              <p:nvPr/>
            </p:nvGrpSpPr>
            <p:grpSpPr bwMode="auto">
              <a:xfrm>
                <a:off x="40631" y="22996"/>
                <a:ext cx="1440" cy="2661"/>
                <a:chOff x="40631" y="22996"/>
                <a:chExt cx="1440" cy="2660"/>
              </a:xfrm>
            </p:grpSpPr>
            <p:sp>
              <p:nvSpPr>
                <p:cNvPr id="641" name="Rounded Rectangle 641"/>
                <p:cNvSpPr>
                  <a:spLocks noChangeArrowheads="1"/>
                </p:cNvSpPr>
                <p:nvPr/>
              </p:nvSpPr>
              <p:spPr bwMode="auto">
                <a:xfrm>
                  <a:off x="40631" y="23454"/>
                  <a:ext cx="1440" cy="2203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2" name="Rounded Rectangle 642"/>
                <p:cNvSpPr>
                  <a:spLocks noChangeArrowheads="1"/>
                </p:cNvSpPr>
                <p:nvPr/>
              </p:nvSpPr>
              <p:spPr bwMode="auto">
                <a:xfrm>
                  <a:off x="41017" y="22996"/>
                  <a:ext cx="720" cy="458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43" name="Flowchart: Extract 643"/>
              <p:cNvSpPr>
                <a:spLocks noChangeArrowheads="1"/>
              </p:cNvSpPr>
              <p:nvPr/>
            </p:nvSpPr>
            <p:spPr bwMode="auto">
              <a:xfrm>
                <a:off x="40933" y="19948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44" name="Group 644"/>
            <p:cNvGrpSpPr>
              <a:grpSpLocks/>
            </p:cNvGrpSpPr>
            <p:nvPr/>
          </p:nvGrpSpPr>
          <p:grpSpPr bwMode="auto">
            <a:xfrm>
              <a:off x="7922574" y="4149080"/>
              <a:ext cx="177818" cy="697807"/>
              <a:chOff x="42073" y="19980"/>
              <a:chExt cx="1440" cy="5709"/>
            </a:xfrm>
          </p:grpSpPr>
          <p:grpSp>
            <p:nvGrpSpPr>
              <p:cNvPr id="645" name="Group 645"/>
              <p:cNvGrpSpPr>
                <a:grpSpLocks/>
              </p:cNvGrpSpPr>
              <p:nvPr/>
            </p:nvGrpSpPr>
            <p:grpSpPr bwMode="auto">
              <a:xfrm>
                <a:off x="42073" y="23029"/>
                <a:ext cx="1440" cy="2661"/>
                <a:chOff x="42073" y="23029"/>
                <a:chExt cx="1440" cy="2660"/>
              </a:xfrm>
            </p:grpSpPr>
            <p:sp>
              <p:nvSpPr>
                <p:cNvPr id="646" name="Rounded Rectangle 646"/>
                <p:cNvSpPr>
                  <a:spLocks noChangeArrowheads="1"/>
                </p:cNvSpPr>
                <p:nvPr/>
              </p:nvSpPr>
              <p:spPr bwMode="auto">
                <a:xfrm>
                  <a:off x="42073" y="23486"/>
                  <a:ext cx="1440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7" name="Rounded Rectangle 647"/>
                <p:cNvSpPr>
                  <a:spLocks noChangeArrowheads="1"/>
                </p:cNvSpPr>
                <p:nvPr/>
              </p:nvSpPr>
              <p:spPr bwMode="auto">
                <a:xfrm>
                  <a:off x="42460" y="2302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48" name="Flowchart: Extract 648"/>
              <p:cNvSpPr>
                <a:spLocks noChangeArrowheads="1"/>
              </p:cNvSpPr>
              <p:nvPr/>
            </p:nvSpPr>
            <p:spPr bwMode="auto">
              <a:xfrm>
                <a:off x="42376" y="19980"/>
                <a:ext cx="851" cy="2992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49" name="Group 649"/>
            <p:cNvGrpSpPr>
              <a:grpSpLocks/>
            </p:cNvGrpSpPr>
            <p:nvPr/>
          </p:nvGrpSpPr>
          <p:grpSpPr bwMode="auto">
            <a:xfrm>
              <a:off x="8138437" y="4099505"/>
              <a:ext cx="177979" cy="697647"/>
              <a:chOff x="43440" y="19991"/>
              <a:chExt cx="1440" cy="5709"/>
            </a:xfrm>
          </p:grpSpPr>
          <p:grpSp>
            <p:nvGrpSpPr>
              <p:cNvPr id="650" name="Group 650"/>
              <p:cNvGrpSpPr>
                <a:grpSpLocks/>
              </p:cNvGrpSpPr>
              <p:nvPr/>
            </p:nvGrpSpPr>
            <p:grpSpPr bwMode="auto">
              <a:xfrm>
                <a:off x="43440" y="23039"/>
                <a:ext cx="1441" cy="2661"/>
                <a:chOff x="43440" y="23039"/>
                <a:chExt cx="1440" cy="2660"/>
              </a:xfrm>
            </p:grpSpPr>
            <p:sp>
              <p:nvSpPr>
                <p:cNvPr id="651" name="Rounded Rectangle 651"/>
                <p:cNvSpPr>
                  <a:spLocks noChangeArrowheads="1"/>
                </p:cNvSpPr>
                <p:nvPr/>
              </p:nvSpPr>
              <p:spPr bwMode="auto">
                <a:xfrm>
                  <a:off x="43440" y="23496"/>
                  <a:ext cx="1441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52" name="Rounded Rectangle 652"/>
                <p:cNvSpPr>
                  <a:spLocks noChangeArrowheads="1"/>
                </p:cNvSpPr>
                <p:nvPr/>
              </p:nvSpPr>
              <p:spPr bwMode="auto">
                <a:xfrm>
                  <a:off x="43827" y="2303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653" name="Flowchart: Extract 653"/>
              <p:cNvSpPr>
                <a:spLocks noChangeArrowheads="1"/>
              </p:cNvSpPr>
              <p:nvPr/>
            </p:nvSpPr>
            <p:spPr bwMode="auto">
              <a:xfrm>
                <a:off x="43743" y="19991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pic>
          <p:nvPicPr>
            <p:cNvPr id="110" name="Picture 251"/>
            <p:cNvPicPr/>
            <p:nvPr/>
          </p:nvPicPr>
          <p:blipFill rotWithShape="1">
            <a:blip r:embed="rId3" cstate="print"/>
            <a:srcRect l="40296" t="31640" r="25126" b="22512"/>
            <a:stretch/>
          </p:blipFill>
          <p:spPr bwMode="auto">
            <a:xfrm>
              <a:off x="6976717" y="2841805"/>
              <a:ext cx="1051667" cy="9090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16" name="Right Arrow 333"/>
            <p:cNvSpPr>
              <a:spLocks noChangeArrowheads="1"/>
            </p:cNvSpPr>
            <p:nvPr/>
          </p:nvSpPr>
          <p:spPr bwMode="auto">
            <a:xfrm>
              <a:off x="1763692" y="2371901"/>
              <a:ext cx="1048907" cy="967603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117" name="TextBox 199"/>
            <p:cNvSpPr txBox="1">
              <a:spLocks noChangeArrowheads="1"/>
            </p:cNvSpPr>
            <p:nvPr/>
          </p:nvSpPr>
          <p:spPr bwMode="auto">
            <a:xfrm>
              <a:off x="1745792" y="2653900"/>
              <a:ext cx="1314790" cy="46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2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522537" y="1012773"/>
            <a:ext cx="7937895" cy="57508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5719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lang="en-US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ส่ง</a:t>
            </a:r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คลังวัคซีนโรงพยาบาลอำเภอ</a:t>
            </a:r>
            <a:endParaRPr lang="th-TH" sz="3200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8" name="Text Box 20"/>
          <p:cNvSpPr txBox="1">
            <a:spLocks/>
          </p:cNvSpPr>
          <p:nvPr/>
        </p:nvSpPr>
        <p:spPr bwMode="auto">
          <a:xfrm>
            <a:off x="6660232" y="44624"/>
            <a:ext cx="248376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3585745" y="6053226"/>
            <a:ext cx="2282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en-US" b="1" dirty="0" smtClean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แบบรวบรวม</a:t>
            </a:r>
            <a:r>
              <a:rPr lang="en-US" altLang="en-US" b="1" dirty="0" smtClean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tOPV</a:t>
            </a:r>
            <a:endParaRPr lang="en-US" altLang="en-US" b="1" dirty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69" name="สี่เหลี่ยมผืนผ้ามุมมน 68"/>
          <p:cNvSpPr/>
          <p:nvPr/>
        </p:nvSpPr>
        <p:spPr>
          <a:xfrm>
            <a:off x="6646142" y="2204864"/>
            <a:ext cx="2390354" cy="28939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49" name="สี่เหลี่ยมผืนผ้ามุมมน 2048"/>
          <p:cNvSpPr/>
          <p:nvPr/>
        </p:nvSpPr>
        <p:spPr>
          <a:xfrm>
            <a:off x="146857" y="1843445"/>
            <a:ext cx="2536079" cy="4695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24601" y="3717032"/>
            <a:ext cx="2160240" cy="16131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BrowalliaUPC" pitchFamily="34" charset="-34"/>
                <a:cs typeface="BrowalliaUPC" pitchFamily="34" charset="-34"/>
              </a:rPr>
              <a:t>หน่วย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บริการในและ</a:t>
            </a:r>
            <a:r>
              <a:rPr lang="th-TH" b="1" dirty="0">
                <a:latin typeface="BrowalliaUPC" pitchFamily="34" charset="-34"/>
                <a:cs typeface="BrowalliaUPC" pitchFamily="34" charset="-34"/>
              </a:rPr>
              <a:t>นอก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สังกัด</a:t>
            </a:r>
            <a:r>
              <a:rPr lang="th-TH" b="1" dirty="0" err="1" smtClean="0">
                <a:latin typeface="BrowalliaUPC" pitchFamily="34" charset="-34"/>
                <a:cs typeface="BrowalliaUPC" pitchFamily="34" charset="-34"/>
              </a:rPr>
              <a:t>กสธ</a:t>
            </a: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th-TH" b="1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3658042" y="1628800"/>
            <a:ext cx="1933665" cy="1807687"/>
            <a:chOff x="2051720" y="2226696"/>
            <a:chExt cx="1106464" cy="1093578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2051720" y="2226696"/>
              <a:ext cx="1106464" cy="1093578"/>
              <a:chOff x="395536" y="2008795"/>
              <a:chExt cx="2306091" cy="3480957"/>
            </a:xfrm>
          </p:grpSpPr>
          <p:pic>
            <p:nvPicPr>
              <p:cNvPr id="1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1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4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3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3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3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3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3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2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2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3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2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2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1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2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pic>
          <p:nvPicPr>
            <p:cNvPr id="9" name="Picture 251"/>
            <p:cNvPicPr/>
            <p:nvPr/>
          </p:nvPicPr>
          <p:blipFill rotWithShape="1">
            <a:blip r:embed="rId3" cstate="print"/>
            <a:srcRect l="40296" t="31640" r="25126" b="22512"/>
            <a:stretch/>
          </p:blipFill>
          <p:spPr bwMode="auto">
            <a:xfrm>
              <a:off x="2391616" y="2607132"/>
              <a:ext cx="282344" cy="308841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3722692" y="4077072"/>
            <a:ext cx="1760037" cy="1861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New folder\imagesCADPT4Z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68"/>
          <a:stretch/>
        </p:blipFill>
        <p:spPr bwMode="auto">
          <a:xfrm>
            <a:off x="6804248" y="2400816"/>
            <a:ext cx="2134936" cy="16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กลุ่ม 47"/>
          <p:cNvGrpSpPr/>
          <p:nvPr/>
        </p:nvGrpSpPr>
        <p:grpSpPr>
          <a:xfrm>
            <a:off x="165516" y="2003910"/>
            <a:ext cx="2219325" cy="1330325"/>
            <a:chOff x="165516" y="2152763"/>
            <a:chExt cx="2219325" cy="1330325"/>
          </a:xfrm>
        </p:grpSpPr>
        <p:pic>
          <p:nvPicPr>
            <p:cNvPr id="49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16" y="2152763"/>
              <a:ext cx="2219325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กากบาท 46"/>
            <p:cNvSpPr/>
            <p:nvPr/>
          </p:nvSpPr>
          <p:spPr>
            <a:xfrm>
              <a:off x="1275178" y="2374291"/>
              <a:ext cx="279438" cy="241790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33020" y="5445224"/>
            <a:ext cx="27387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รพ.สต</a:t>
            </a:r>
            <a:r>
              <a:rPr lang="en-US" altLang="en-US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./ PCU/ </a:t>
            </a:r>
            <a:r>
              <a:rPr lang="th-TH" altLang="en-US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ศูนย์บริการ</a:t>
            </a:r>
            <a:r>
              <a:rPr lang="th-TH" altLang="en-US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สาธารณสุข</a:t>
            </a:r>
            <a:r>
              <a:rPr lang="en-US" altLang="en-US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endParaRPr lang="en-US" altLang="en-US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310808" y="1988840"/>
            <a:ext cx="1757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 dirty="0" smtClean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รวบรวม</a:t>
            </a:r>
            <a:endParaRPr lang="en-US" altLang="en-US" sz="3200" b="1" dirty="0">
              <a:solidFill>
                <a:srgbClr val="0000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58" name="ลูกศรขวา 57"/>
          <p:cNvSpPr/>
          <p:nvPr/>
        </p:nvSpPr>
        <p:spPr>
          <a:xfrm>
            <a:off x="2767053" y="4725144"/>
            <a:ext cx="868843" cy="603242"/>
          </a:xfrm>
          <a:prstGeom prst="rightArrow">
            <a:avLst>
              <a:gd name="adj1" fmla="val 54125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2555776" y="4149080"/>
            <a:ext cx="1140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en-US" sz="3200" b="1" dirty="0" smtClean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บันทึก</a:t>
            </a:r>
            <a:endParaRPr lang="en-US" altLang="en-US" sz="3200" b="1" dirty="0">
              <a:solidFill>
                <a:srgbClr val="0000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grpSp>
        <p:nvGrpSpPr>
          <p:cNvPr id="61" name="กลุ่ม 60"/>
          <p:cNvGrpSpPr/>
          <p:nvPr/>
        </p:nvGrpSpPr>
        <p:grpSpPr>
          <a:xfrm>
            <a:off x="5292080" y="2772217"/>
            <a:ext cx="1419622" cy="1160839"/>
            <a:chOff x="5272912" y="3169104"/>
            <a:chExt cx="1419622" cy="1160839"/>
          </a:xfrm>
        </p:grpSpPr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272912" y="3169104"/>
              <a:ext cx="14196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3200" b="1" dirty="0" smtClean="0">
                  <a:solidFill>
                    <a:srgbClr val="0000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นำส่ง</a:t>
              </a:r>
              <a:endParaRPr lang="en-US" altLang="en-US" sz="3200" b="1" dirty="0">
                <a:solidFill>
                  <a:srgbClr val="0000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60" name="ลูกศรขวา 59"/>
            <p:cNvSpPr/>
            <p:nvPr/>
          </p:nvSpPr>
          <p:spPr>
            <a:xfrm>
              <a:off x="5638292" y="3666886"/>
              <a:ext cx="918063" cy="66305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000099"/>
                </a:solidFill>
              </a:endParaRPr>
            </a:p>
          </p:txBody>
        </p:sp>
      </p:grpSp>
      <p:sp>
        <p:nvSpPr>
          <p:cNvPr id="64" name="ลูกศรขวา 63"/>
          <p:cNvSpPr/>
          <p:nvPr/>
        </p:nvSpPr>
        <p:spPr>
          <a:xfrm>
            <a:off x="2771800" y="2533677"/>
            <a:ext cx="827897" cy="523459"/>
          </a:xfrm>
          <a:prstGeom prst="rightArrow">
            <a:avLst>
              <a:gd name="adj1" fmla="val 61278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ectangle 109"/>
          <p:cNvSpPr>
            <a:spLocks noChangeArrowheads="1"/>
          </p:cNvSpPr>
          <p:nvPr/>
        </p:nvSpPr>
        <p:spPr bwMode="auto">
          <a:xfrm>
            <a:off x="165516" y="613137"/>
            <a:ext cx="8770388" cy="707886"/>
          </a:xfrm>
          <a:prstGeom prst="rect">
            <a:avLst/>
          </a:prstGeom>
          <a:solidFill>
            <a:srgbClr val="CCFFFF"/>
          </a:solidFill>
          <a:ln>
            <a:solidFill>
              <a:srgbClr val="000099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หน่วยบริการ 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: 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ส่ง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ไปคลังวัคซีนรพ.</a:t>
            </a:r>
            <a:r>
              <a:rPr lang="th-TH" sz="4000" b="1" i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i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ภายใน </a:t>
            </a:r>
            <a:r>
              <a:rPr lang="th-TH" sz="3200" b="1" i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25 เม.ย. </a:t>
            </a:r>
            <a:r>
              <a:rPr lang="th-TH" sz="3200" b="1" i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59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45673" y="4099719"/>
            <a:ext cx="1980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4400" b="1" dirty="0" err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รพช</a:t>
            </a:r>
            <a:r>
              <a:rPr lang="th-TH" sz="44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./</a:t>
            </a:r>
            <a:r>
              <a:rPr lang="th-TH" sz="44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ท./ศ.</a:t>
            </a:r>
            <a:endParaRPr lang="th-TH" sz="4400" b="1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ระยะดำเนินการ</a:t>
            </a:r>
            <a:endParaRPr lang="th-TH" sz="48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8"/>
            <a:ext cx="8507288" cy="4732578"/>
          </a:xfrm>
        </p:spPr>
        <p:txBody>
          <a:bodyPr>
            <a:noAutofit/>
          </a:bodyPr>
          <a:lstStyle/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การเก็บรวบรวม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marL="971550" lvl="2" indent="-571500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หน่วยบริการ  </a:t>
            </a:r>
          </a:p>
          <a:p>
            <a:pPr marL="971550" lvl="2" indent="-571500"/>
            <a:r>
              <a:rPr lang="th-TH" sz="3600" b="1" i="1" u="sng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คลังวัคซีนโรงพยาบาล 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การส่ง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วัคซีนจากหน่วยบริการมาคลังวัคซีนโรงพยาบาล </a:t>
            </a:r>
            <a:endParaRPr lang="th-TH" sz="3600" b="1" dirty="0" smtClean="0">
              <a:latin typeface="EucrosiaUPC" pitchFamily="18" charset="-34"/>
              <a:cs typeface="EucrosiaUPC" pitchFamily="18" charset="-34"/>
            </a:endParaRP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การรับ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วัคซีนจากหน่วย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บริการของคลัง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โรงพยาบาล และส่งไป </a:t>
            </a:r>
            <a:r>
              <a:rPr lang="th-TH" sz="3600" b="1" dirty="0" err="1" smtClean="0"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.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การทำลายวัคซีนของ </a:t>
            </a:r>
            <a:r>
              <a:rPr lang="th-TH" sz="3600" b="1" dirty="0" err="1" smtClean="0"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6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868"/>
            <a:ext cx="9144000" cy="909884"/>
          </a:xfr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indent="-742950" algn="ctr"/>
            <a:r>
              <a:rPr lang="th-TH" sz="40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คลัง รพ. รับวัคซีนจากหน่วยบริการเพื่อส่งไป </a:t>
            </a:r>
            <a:r>
              <a:rPr lang="th-TH" sz="4000" b="1" dirty="0" err="1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40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98402"/>
            <a:ext cx="8715436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บทบาทหน้าที่</a:t>
            </a:r>
          </a:p>
          <a:p>
            <a:pPr marL="449263" lvl="2" indent="0">
              <a:buNone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เภสัช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กรที่เป็นผู้รับผิดชอบคลัง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วัคซีนโรงพยาบาลและ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เป็นคณะกรรมการขับเคลื่อนการเก็บกลับและทำลาย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marL="449263" lvl="2" indent="0">
              <a:buNone/>
            </a:pPr>
            <a:endParaRPr lang="th-TH" sz="32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ขั้นตอนการดำเนินงาน</a:t>
            </a:r>
            <a:endParaRPr lang="en-US" sz="3600" b="1" dirty="0" smtClean="0">
              <a:latin typeface="EucrosiaUPC" pitchFamily="18" charset="-34"/>
              <a:cs typeface="EucrosiaUPC" pitchFamily="18" charset="-34"/>
            </a:endParaRPr>
          </a:p>
          <a:p>
            <a:pPr marL="400050" lvl="1" indent="0">
              <a:buNone/>
            </a:pP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ตรวจสอบความครบถ้วนถูกต้อง พร้อมลงนามการตรวจรับใน</a:t>
            </a:r>
            <a:b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แบบเก็บรวบรวม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 </a:t>
            </a:r>
            <a:endParaRPr lang="th-TH" sz="3200" b="1" dirty="0" smtClean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400050" lvl="1" indent="0">
              <a:buNone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          </a:t>
            </a:r>
            <a:br>
              <a:rPr lang="th-TH" sz="3200" b="1" dirty="0" smtClean="0">
                <a:latin typeface="EucrosiaUPC" pitchFamily="18" charset="-34"/>
                <a:cs typeface="EucrosiaUPC" pitchFamily="18" charset="-34"/>
              </a:rPr>
            </a:br>
            <a:endParaRPr lang="en-US" sz="3200" b="1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5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25635" t="30273" r="25293" b="17969"/>
          <a:stretch>
            <a:fillRect/>
          </a:stretch>
        </p:blipFill>
        <p:spPr bwMode="auto">
          <a:xfrm>
            <a:off x="755576" y="695164"/>
            <a:ext cx="7814102" cy="61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0"/>
          <p:cNvSpPr txBox="1">
            <a:spLocks/>
          </p:cNvSpPr>
          <p:nvPr/>
        </p:nvSpPr>
        <p:spPr bwMode="auto">
          <a:xfrm>
            <a:off x="323528" y="2348880"/>
            <a:ext cx="8534773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00099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7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คลังรพ.ตรวจรับ</a:t>
            </a:r>
            <a:endParaRPr kumimoji="0" lang="th-TH" sz="7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62392"/>
            <a:ext cx="6614512" cy="35719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lang="en-US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ส่งคลังวัคซีน รพ.</a:t>
            </a:r>
            <a:endParaRPr lang="th-TH" sz="3200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0" name="Text Box 20"/>
          <p:cNvSpPr txBox="1">
            <a:spLocks/>
          </p:cNvSpPr>
          <p:nvPr/>
        </p:nvSpPr>
        <p:spPr bwMode="auto">
          <a:xfrm>
            <a:off x="6660232" y="44624"/>
            <a:ext cx="248376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19762"/>
              </p:ext>
            </p:extLst>
          </p:nvPr>
        </p:nvGraphicFramePr>
        <p:xfrm>
          <a:off x="457200" y="8472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599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เก็บรวบรวมวัคซีน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ยังไม่ได้เปิด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ใช้</a:t>
            </a: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ตรวจนับ</a:t>
            </a:r>
            <a:r>
              <a:rPr lang="th-TH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จำนวนขวด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วัคซีน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endParaRPr lang="th-TH" sz="36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วัคซีนนอกกล่อง            ใส่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ถุงซิป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ใส           บรรจุใส่ถุงแดง</a:t>
            </a:r>
            <a:endParaRPr lang="th-TH" sz="32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วัคซีนที่บรรจุอยู่ในกล่องวัคซีนเดิม            บรรจุ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ใส่ถุง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แดง</a:t>
            </a: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กรอกข้อมูลลงใน 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sticker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แล้วติด 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sticker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ที่ถุงขยะติดเชื้อสีแดง</a:t>
            </a:r>
            <a:endParaRPr lang="en-US" sz="36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กรอก</a:t>
            </a:r>
            <a:r>
              <a:rPr lang="th-TH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ข้อมูลในแบบเก็บรวบรวม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endParaRPr lang="en-US" sz="36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3635896" y="342900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5796136" y="347472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5724128" y="400506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32656"/>
            <a:ext cx="8640960" cy="864096"/>
          </a:xfrm>
          <a:prstGeom prst="rect">
            <a:avLst/>
          </a:prstGeom>
          <a:solidFill>
            <a:srgbClr val="CCFFFF"/>
          </a:solidFill>
          <a:ln w="19050" cap="flat" cmpd="sng" algn="ctr">
            <a:solidFill>
              <a:srgbClr val="000099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คลังวัคซีน รพ. 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: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ขั้นตอนการเก็บรวบรวม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tOPV</a:t>
            </a:r>
            <a:r>
              <a:rPr lang="en-US" sz="4000" b="1" dirty="0" smtClean="0">
                <a:solidFill>
                  <a:srgbClr val="FF0000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ในคลัง</a:t>
            </a:r>
            <a:endParaRPr lang="th-TH" sz="3600" b="1" dirty="0" smtClean="0">
              <a:solidFill>
                <a:srgbClr val="000099"/>
              </a:solidFill>
              <a:latin typeface="EucrosiaUPC" pitchFamily="18" charset="-34"/>
              <a:ea typeface="Cordia New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8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42314" y="1352234"/>
            <a:ext cx="1837398" cy="2087445"/>
            <a:chOff x="70992" y="2729830"/>
            <a:chExt cx="1837398" cy="2087445"/>
          </a:xfrm>
        </p:grpSpPr>
        <p:sp>
          <p:nvSpPr>
            <p:cNvPr id="5" name="วงรี 4"/>
            <p:cNvSpPr/>
            <p:nvPr/>
          </p:nvSpPr>
          <p:spPr>
            <a:xfrm>
              <a:off x="70992" y="2729830"/>
              <a:ext cx="1837398" cy="20874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3" name="Group 293"/>
            <p:cNvGrpSpPr>
              <a:grpSpLocks/>
            </p:cNvGrpSpPr>
            <p:nvPr/>
          </p:nvGrpSpPr>
          <p:grpSpPr bwMode="auto">
            <a:xfrm>
              <a:off x="709175" y="2993331"/>
              <a:ext cx="198596" cy="377732"/>
              <a:chOff x="1742" y="9796"/>
              <a:chExt cx="1440" cy="3766"/>
            </a:xfrm>
          </p:grpSpPr>
          <p:sp>
            <p:nvSpPr>
              <p:cNvPr id="294" name="Rounded Rectangle 294"/>
              <p:cNvSpPr>
                <a:spLocks noChangeArrowheads="1"/>
              </p:cNvSpPr>
              <p:nvPr/>
            </p:nvSpPr>
            <p:spPr bwMode="auto">
              <a:xfrm>
                <a:off x="1742" y="10682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295" name="Rounded Rectangle 295"/>
              <p:cNvSpPr>
                <a:spLocks noChangeArrowheads="1"/>
              </p:cNvSpPr>
              <p:nvPr/>
            </p:nvSpPr>
            <p:spPr bwMode="auto">
              <a:xfrm>
                <a:off x="2129" y="10225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296" name="Rounded Rectangle 296"/>
              <p:cNvSpPr>
                <a:spLocks noChangeArrowheads="1"/>
              </p:cNvSpPr>
              <p:nvPr/>
            </p:nvSpPr>
            <p:spPr bwMode="auto">
              <a:xfrm>
                <a:off x="1742" y="9796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sp>
          <p:nvSpPr>
            <p:cNvPr id="297" name="TextBox 13"/>
            <p:cNvSpPr txBox="1">
              <a:spLocks noChangeArrowheads="1"/>
            </p:cNvSpPr>
            <p:nvPr/>
          </p:nvSpPr>
          <p:spPr bwMode="auto">
            <a:xfrm>
              <a:off x="260586" y="3591154"/>
              <a:ext cx="15403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ขวด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tOPV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 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ที่อยู่นอกกล่อง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  <p:grpSp>
          <p:nvGrpSpPr>
            <p:cNvPr id="307" name="Group 307"/>
            <p:cNvGrpSpPr>
              <a:grpSpLocks/>
            </p:cNvGrpSpPr>
            <p:nvPr/>
          </p:nvGrpSpPr>
          <p:grpSpPr bwMode="auto">
            <a:xfrm>
              <a:off x="948198" y="2999400"/>
              <a:ext cx="198596" cy="377732"/>
              <a:chOff x="3226" y="9834"/>
              <a:chExt cx="1440" cy="3766"/>
            </a:xfrm>
          </p:grpSpPr>
          <p:sp>
            <p:nvSpPr>
              <p:cNvPr id="308" name="Rounded Rectangle 308"/>
              <p:cNvSpPr>
                <a:spLocks noChangeArrowheads="1"/>
              </p:cNvSpPr>
              <p:nvPr/>
            </p:nvSpPr>
            <p:spPr bwMode="auto">
              <a:xfrm>
                <a:off x="3226" y="10720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3" name="Rounded Rectangle 323"/>
              <p:cNvSpPr>
                <a:spLocks noChangeArrowheads="1"/>
              </p:cNvSpPr>
              <p:nvPr/>
            </p:nvSpPr>
            <p:spPr bwMode="auto">
              <a:xfrm>
                <a:off x="3613" y="1026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4" name="Rounded Rectangle 324"/>
              <p:cNvSpPr>
                <a:spLocks noChangeArrowheads="1"/>
              </p:cNvSpPr>
              <p:nvPr/>
            </p:nvSpPr>
            <p:spPr bwMode="auto">
              <a:xfrm>
                <a:off x="3226" y="9834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25" name="Group 325"/>
            <p:cNvGrpSpPr>
              <a:grpSpLocks/>
            </p:cNvGrpSpPr>
            <p:nvPr/>
          </p:nvGrpSpPr>
          <p:grpSpPr bwMode="auto">
            <a:xfrm>
              <a:off x="1182711" y="2999400"/>
              <a:ext cx="198434" cy="377732"/>
              <a:chOff x="4682" y="9834"/>
              <a:chExt cx="1440" cy="3766"/>
            </a:xfrm>
          </p:grpSpPr>
          <p:sp>
            <p:nvSpPr>
              <p:cNvPr id="326" name="Rounded Rectangle 326"/>
              <p:cNvSpPr>
                <a:spLocks noChangeArrowheads="1"/>
              </p:cNvSpPr>
              <p:nvPr/>
            </p:nvSpPr>
            <p:spPr bwMode="auto">
              <a:xfrm>
                <a:off x="4682" y="10720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7" name="Rounded Rectangle 327"/>
              <p:cNvSpPr>
                <a:spLocks noChangeArrowheads="1"/>
              </p:cNvSpPr>
              <p:nvPr/>
            </p:nvSpPr>
            <p:spPr bwMode="auto">
              <a:xfrm>
                <a:off x="5068" y="1026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28" name="Rounded Rectangle 328"/>
              <p:cNvSpPr>
                <a:spLocks noChangeArrowheads="1"/>
              </p:cNvSpPr>
              <p:nvPr/>
            </p:nvSpPr>
            <p:spPr bwMode="auto">
              <a:xfrm>
                <a:off x="4682" y="9834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grpSp>
        <p:nvGrpSpPr>
          <p:cNvPr id="329" name="Group 329"/>
          <p:cNvGrpSpPr>
            <a:grpSpLocks/>
          </p:cNvGrpSpPr>
          <p:nvPr/>
        </p:nvGrpSpPr>
        <p:grpSpPr bwMode="auto">
          <a:xfrm>
            <a:off x="2123769" y="2093113"/>
            <a:ext cx="1166955" cy="824878"/>
            <a:chOff x="8538" y="9716"/>
            <a:chExt cx="5673" cy="3760"/>
          </a:xfrm>
        </p:grpSpPr>
        <p:sp>
          <p:nvSpPr>
            <p:cNvPr id="330" name="Right Arrow 330"/>
            <p:cNvSpPr>
              <a:spLocks noChangeArrowheads="1"/>
            </p:cNvSpPr>
            <p:nvPr/>
          </p:nvSpPr>
          <p:spPr bwMode="auto">
            <a:xfrm>
              <a:off x="8718" y="9716"/>
              <a:ext cx="4588" cy="3760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FFF00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1" name="TextBox 1029"/>
            <p:cNvSpPr txBox="1">
              <a:spLocks noChangeArrowheads="1"/>
            </p:cNvSpPr>
            <p:nvPr/>
          </p:nvSpPr>
          <p:spPr bwMode="auto">
            <a:xfrm>
              <a:off x="8538" y="10562"/>
              <a:ext cx="5673" cy="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รวบรวม</a:t>
              </a:r>
              <a:endParaRPr kumimoji="0" lang="th-TH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3162062" y="1795943"/>
            <a:ext cx="927745" cy="1359517"/>
            <a:chOff x="2684983" y="2569760"/>
            <a:chExt cx="927745" cy="1359517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684983" y="2569760"/>
              <a:ext cx="927745" cy="1359517"/>
              <a:chOff x="14009" y="7144"/>
              <a:chExt cx="14401" cy="18434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14009" y="9016"/>
                <a:ext cx="14401" cy="16562"/>
              </a:xfrm>
              <a:prstGeom prst="rect">
                <a:avLst/>
              </a:prstGeom>
              <a:noFill/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4009" y="7144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49" name="Group 349"/>
            <p:cNvGrpSpPr>
              <a:grpSpLocks/>
            </p:cNvGrpSpPr>
            <p:nvPr/>
          </p:nvGrpSpPr>
          <p:grpSpPr bwMode="auto">
            <a:xfrm>
              <a:off x="2791287" y="3213422"/>
              <a:ext cx="198596" cy="377732"/>
              <a:chOff x="14669" y="11174"/>
              <a:chExt cx="1440" cy="3766"/>
            </a:xfrm>
          </p:grpSpPr>
          <p:sp>
            <p:nvSpPr>
              <p:cNvPr id="350" name="Rounded Rectangle 350"/>
              <p:cNvSpPr>
                <a:spLocks noChangeArrowheads="1"/>
              </p:cNvSpPr>
              <p:nvPr/>
            </p:nvSpPr>
            <p:spPr bwMode="auto">
              <a:xfrm>
                <a:off x="14669" y="12060"/>
                <a:ext cx="1441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1" name="Rounded Rectangle 351"/>
              <p:cNvSpPr>
                <a:spLocks noChangeArrowheads="1"/>
              </p:cNvSpPr>
              <p:nvPr/>
            </p:nvSpPr>
            <p:spPr bwMode="auto">
              <a:xfrm>
                <a:off x="15056" y="1160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2" name="Rounded Rectangle 352"/>
              <p:cNvSpPr>
                <a:spLocks noChangeArrowheads="1"/>
              </p:cNvSpPr>
              <p:nvPr/>
            </p:nvSpPr>
            <p:spPr bwMode="auto">
              <a:xfrm>
                <a:off x="14669" y="11174"/>
                <a:ext cx="1441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53" name="Group 353"/>
            <p:cNvGrpSpPr>
              <a:grpSpLocks/>
            </p:cNvGrpSpPr>
            <p:nvPr/>
          </p:nvGrpSpPr>
          <p:grpSpPr bwMode="auto">
            <a:xfrm>
              <a:off x="3030310" y="3219491"/>
              <a:ext cx="198596" cy="377732"/>
              <a:chOff x="16153" y="11212"/>
              <a:chExt cx="1440" cy="3766"/>
            </a:xfrm>
          </p:grpSpPr>
          <p:sp>
            <p:nvSpPr>
              <p:cNvPr id="354" name="Rounded Rectangle 354"/>
              <p:cNvSpPr>
                <a:spLocks noChangeArrowheads="1"/>
              </p:cNvSpPr>
              <p:nvPr/>
            </p:nvSpPr>
            <p:spPr bwMode="auto">
              <a:xfrm>
                <a:off x="16153" y="12097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5" name="Rounded Rectangle 355"/>
              <p:cNvSpPr>
                <a:spLocks noChangeArrowheads="1"/>
              </p:cNvSpPr>
              <p:nvPr/>
            </p:nvSpPr>
            <p:spPr bwMode="auto">
              <a:xfrm>
                <a:off x="16540" y="11640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6" name="Rounded Rectangle 356"/>
              <p:cNvSpPr>
                <a:spLocks noChangeArrowheads="1"/>
              </p:cNvSpPr>
              <p:nvPr/>
            </p:nvSpPr>
            <p:spPr bwMode="auto">
              <a:xfrm>
                <a:off x="16153" y="11212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357" name="Group 357"/>
            <p:cNvGrpSpPr>
              <a:grpSpLocks/>
            </p:cNvGrpSpPr>
            <p:nvPr/>
          </p:nvGrpSpPr>
          <p:grpSpPr bwMode="auto">
            <a:xfrm>
              <a:off x="3264824" y="3219491"/>
              <a:ext cx="198596" cy="377732"/>
              <a:chOff x="17609" y="11212"/>
              <a:chExt cx="1440" cy="3766"/>
            </a:xfrm>
          </p:grpSpPr>
          <p:sp>
            <p:nvSpPr>
              <p:cNvPr id="358" name="Rounded Rectangle 358"/>
              <p:cNvSpPr>
                <a:spLocks noChangeArrowheads="1"/>
              </p:cNvSpPr>
              <p:nvPr/>
            </p:nvSpPr>
            <p:spPr bwMode="auto">
              <a:xfrm>
                <a:off x="17609" y="12097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59" name="Rounded Rectangle 359"/>
              <p:cNvSpPr>
                <a:spLocks noChangeArrowheads="1"/>
              </p:cNvSpPr>
              <p:nvPr/>
            </p:nvSpPr>
            <p:spPr bwMode="auto">
              <a:xfrm>
                <a:off x="17996" y="11640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360" name="Rounded Rectangle 360"/>
              <p:cNvSpPr>
                <a:spLocks noChangeArrowheads="1"/>
              </p:cNvSpPr>
              <p:nvPr/>
            </p:nvSpPr>
            <p:spPr bwMode="auto">
              <a:xfrm>
                <a:off x="17609" y="11212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grpSp>
        <p:nvGrpSpPr>
          <p:cNvPr id="6" name="กลุ่ม 5"/>
          <p:cNvGrpSpPr/>
          <p:nvPr/>
        </p:nvGrpSpPr>
        <p:grpSpPr>
          <a:xfrm>
            <a:off x="1979712" y="3598681"/>
            <a:ext cx="2448272" cy="2494615"/>
            <a:chOff x="1835696" y="4102737"/>
            <a:chExt cx="2448272" cy="2494615"/>
          </a:xfrm>
        </p:grpSpPr>
        <p:sp>
          <p:nvSpPr>
            <p:cNvPr id="83" name="วงรี 82"/>
            <p:cNvSpPr/>
            <p:nvPr/>
          </p:nvSpPr>
          <p:spPr>
            <a:xfrm>
              <a:off x="1835696" y="4102737"/>
              <a:ext cx="2448272" cy="24946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กลุ่ม 3"/>
            <p:cNvGrpSpPr/>
            <p:nvPr/>
          </p:nvGrpSpPr>
          <p:grpSpPr>
            <a:xfrm>
              <a:off x="2397910" y="4372240"/>
              <a:ext cx="1328915" cy="864078"/>
              <a:chOff x="678476" y="5802949"/>
              <a:chExt cx="978051" cy="648072"/>
            </a:xfrm>
          </p:grpSpPr>
          <p:sp>
            <p:nvSpPr>
              <p:cNvPr id="2" name="คิวบ์ 1"/>
              <p:cNvSpPr/>
              <p:nvPr/>
            </p:nvSpPr>
            <p:spPr>
              <a:xfrm>
                <a:off x="678476" y="5802949"/>
                <a:ext cx="978051" cy="64807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11" name="Group 349"/>
              <p:cNvGrpSpPr>
                <a:grpSpLocks/>
              </p:cNvGrpSpPr>
              <p:nvPr/>
            </p:nvGrpSpPr>
            <p:grpSpPr bwMode="auto">
              <a:xfrm>
                <a:off x="763168" y="6016677"/>
                <a:ext cx="198596" cy="377732"/>
                <a:chOff x="14669" y="11174"/>
                <a:chExt cx="1440" cy="3766"/>
              </a:xfrm>
            </p:grpSpPr>
            <p:sp>
              <p:nvSpPr>
                <p:cNvPr id="112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3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4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5" name="Group 353"/>
              <p:cNvGrpSpPr>
                <a:grpSpLocks/>
              </p:cNvGrpSpPr>
              <p:nvPr/>
            </p:nvGrpSpPr>
            <p:grpSpPr bwMode="auto">
              <a:xfrm>
                <a:off x="1002191" y="6022746"/>
                <a:ext cx="198596" cy="377732"/>
                <a:chOff x="16153" y="11212"/>
                <a:chExt cx="1440" cy="3766"/>
              </a:xfrm>
            </p:grpSpPr>
            <p:sp>
              <p:nvSpPr>
                <p:cNvPr id="116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7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18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9" name="Group 357"/>
              <p:cNvGrpSpPr>
                <a:grpSpLocks/>
              </p:cNvGrpSpPr>
              <p:nvPr/>
            </p:nvGrpSpPr>
            <p:grpSpPr bwMode="auto">
              <a:xfrm>
                <a:off x="1236705" y="6022746"/>
                <a:ext cx="198596" cy="377732"/>
                <a:chOff x="17609" y="11212"/>
                <a:chExt cx="1440" cy="3766"/>
              </a:xfrm>
            </p:grpSpPr>
            <p:sp>
              <p:nvSpPr>
                <p:cNvPr id="120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21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22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3" name="สี่เหลี่ยมผืนผ้า 2"/>
            <p:cNvSpPr/>
            <p:nvPr/>
          </p:nvSpPr>
          <p:spPr>
            <a:xfrm>
              <a:off x="2024252" y="5466008"/>
              <a:ext cx="18968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ts val="500"/>
                </a:spcBef>
                <a:spcAft>
                  <a:spcPts val="5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tOPV</a:t>
              </a:r>
              <a:r>
                <a:rPr lang="en-US" sz="2400" b="1" dirty="0">
                  <a:solidFill>
                    <a:srgbClr val="FF0000"/>
                  </a:solidFill>
                  <a:latin typeface="BrowalliaUPC" pitchFamily="34" charset="-34"/>
                  <a:ea typeface="Angsana New" pitchFamily="18" charset="-34"/>
                  <a:cs typeface="BrowalliaUPC" pitchFamily="34" charset="-34"/>
                </a:rPr>
                <a:t> </a:t>
              </a:r>
              <a:r>
                <a:rPr lang="th-TH" sz="2400" b="1" dirty="0" smtClean="0">
                  <a:latin typeface="BrowalliaUPC" pitchFamily="34" charset="-34"/>
                  <a:cs typeface="BrowalliaUPC" pitchFamily="34" charset="-34"/>
                </a:rPr>
                <a:t>ที่</a:t>
              </a:r>
              <a:r>
                <a:rPr lang="th-TH" sz="2400" b="1" dirty="0">
                  <a:latin typeface="BrowalliaUPC" pitchFamily="34" charset="-34"/>
                  <a:cs typeface="BrowalliaUPC" pitchFamily="34" charset="-34"/>
                </a:rPr>
                <a:t>บรรจุ</a:t>
              </a:r>
              <a:r>
                <a:rPr lang="th-TH" sz="2400" b="1" dirty="0" smtClean="0">
                  <a:latin typeface="BrowalliaUPC" pitchFamily="34" charset="-34"/>
                  <a:cs typeface="BrowalliaUPC" pitchFamily="34" charset="-34"/>
                </a:rPr>
                <a:t>อยู่</a:t>
              </a:r>
              <a:br>
                <a:rPr lang="th-TH" sz="2400" b="1" dirty="0" smtClean="0">
                  <a:latin typeface="BrowalliaUPC" pitchFamily="34" charset="-34"/>
                  <a:cs typeface="BrowalliaUPC" pitchFamily="34" charset="-34"/>
                </a:rPr>
              </a:br>
              <a:r>
                <a:rPr lang="th-TH" sz="2400" b="1" dirty="0" smtClean="0">
                  <a:latin typeface="BrowalliaUPC" pitchFamily="34" charset="-34"/>
                  <a:cs typeface="BrowalliaUPC" pitchFamily="34" charset="-34"/>
                </a:rPr>
                <a:t>ใน</a:t>
              </a:r>
              <a:r>
                <a:rPr lang="th-TH" sz="2400" b="1" dirty="0">
                  <a:latin typeface="BrowalliaUPC" pitchFamily="34" charset="-34"/>
                  <a:cs typeface="BrowalliaUPC" pitchFamily="34" charset="-34"/>
                </a:rPr>
                <a:t>กล่องวัคซีนเดิม</a:t>
              </a:r>
              <a:endParaRPr lang="th-TH" sz="8000" b="1" dirty="0">
                <a:latin typeface="BrowalliaUPC" pitchFamily="34" charset="-34"/>
                <a:cs typeface="BrowalliaUPC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5563102" y="1052736"/>
            <a:ext cx="3303972" cy="4205448"/>
            <a:chOff x="5490675" y="1546113"/>
            <a:chExt cx="3303972" cy="4205448"/>
          </a:xfrm>
        </p:grpSpPr>
        <p:pic>
          <p:nvPicPr>
            <p:cNvPr id="13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3" cstate="print"/>
            <a:srcRect l="18634" t="9071" r="16568" b="11563"/>
            <a:stretch>
              <a:fillRect/>
            </a:stretch>
          </p:blipFill>
          <p:spPr bwMode="auto">
            <a:xfrm>
              <a:off x="5490675" y="1546113"/>
              <a:ext cx="3303972" cy="4205448"/>
            </a:xfrm>
            <a:prstGeom prst="rect">
              <a:avLst/>
            </a:prstGeom>
            <a:noFill/>
          </p:spPr>
        </p:pic>
        <p:pic>
          <p:nvPicPr>
            <p:cNvPr id="81" name="Picture 251"/>
            <p:cNvPicPr/>
            <p:nvPr/>
          </p:nvPicPr>
          <p:blipFill rotWithShape="1">
            <a:blip r:embed="rId4" cstate="print"/>
            <a:srcRect l="40296" t="31640" r="25126" b="22512"/>
            <a:stretch/>
          </p:blipFill>
          <p:spPr bwMode="auto">
            <a:xfrm>
              <a:off x="6410527" y="3281177"/>
              <a:ext cx="1313054" cy="104428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grpSp>
          <p:nvGrpSpPr>
            <p:cNvPr id="376" name="Group 376"/>
            <p:cNvGrpSpPr>
              <a:grpSpLocks/>
            </p:cNvGrpSpPr>
            <p:nvPr/>
          </p:nvGrpSpPr>
          <p:grpSpPr bwMode="auto">
            <a:xfrm>
              <a:off x="5798245" y="4427916"/>
              <a:ext cx="927907" cy="970605"/>
              <a:chOff x="33338" y="18778"/>
              <a:chExt cx="14401" cy="13160"/>
            </a:xfrm>
          </p:grpSpPr>
          <p:sp>
            <p:nvSpPr>
              <p:cNvPr id="377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3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4" name="Group 624"/>
            <p:cNvGrpSpPr>
              <a:grpSpLocks/>
            </p:cNvGrpSpPr>
            <p:nvPr/>
          </p:nvGrpSpPr>
          <p:grpSpPr bwMode="auto">
            <a:xfrm>
              <a:off x="5904710" y="4918090"/>
              <a:ext cx="198596" cy="377732"/>
              <a:chOff x="33999" y="21847"/>
              <a:chExt cx="1440" cy="3766"/>
            </a:xfrm>
          </p:grpSpPr>
          <p:sp>
            <p:nvSpPr>
              <p:cNvPr id="625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6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27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28" name="Group 628"/>
            <p:cNvGrpSpPr>
              <a:grpSpLocks/>
            </p:cNvGrpSpPr>
            <p:nvPr/>
          </p:nvGrpSpPr>
          <p:grpSpPr bwMode="auto">
            <a:xfrm>
              <a:off x="6143734" y="4924159"/>
              <a:ext cx="198596" cy="377732"/>
              <a:chOff x="35483" y="21885"/>
              <a:chExt cx="1440" cy="3766"/>
            </a:xfrm>
          </p:grpSpPr>
          <p:sp>
            <p:nvSpPr>
              <p:cNvPr id="629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0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1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632" name="Group 632"/>
            <p:cNvGrpSpPr>
              <a:grpSpLocks/>
            </p:cNvGrpSpPr>
            <p:nvPr/>
          </p:nvGrpSpPr>
          <p:grpSpPr bwMode="auto">
            <a:xfrm>
              <a:off x="6378247" y="4924159"/>
              <a:ext cx="198434" cy="377732"/>
              <a:chOff x="36939" y="21885"/>
              <a:chExt cx="1440" cy="3766"/>
            </a:xfrm>
          </p:grpSpPr>
          <p:sp>
            <p:nvSpPr>
              <p:cNvPr id="633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4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635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124" name="กลุ่ม 123"/>
            <p:cNvGrpSpPr/>
            <p:nvPr/>
          </p:nvGrpSpPr>
          <p:grpSpPr>
            <a:xfrm>
              <a:off x="6864437" y="4437112"/>
              <a:ext cx="1328915" cy="864078"/>
              <a:chOff x="657768" y="5823061"/>
              <a:chExt cx="978051" cy="648072"/>
            </a:xfrm>
          </p:grpSpPr>
          <p:sp>
            <p:nvSpPr>
              <p:cNvPr id="125" name="คิวบ์ 124"/>
              <p:cNvSpPr/>
              <p:nvPr/>
            </p:nvSpPr>
            <p:spPr>
              <a:xfrm>
                <a:off x="657768" y="5823061"/>
                <a:ext cx="978051" cy="648072"/>
              </a:xfrm>
              <a:prstGeom prst="cub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26" name="Group 349"/>
              <p:cNvGrpSpPr>
                <a:grpSpLocks/>
              </p:cNvGrpSpPr>
              <p:nvPr/>
            </p:nvGrpSpPr>
            <p:grpSpPr bwMode="auto">
              <a:xfrm>
                <a:off x="763168" y="6016677"/>
                <a:ext cx="198596" cy="377732"/>
                <a:chOff x="14669" y="11174"/>
                <a:chExt cx="1440" cy="3766"/>
              </a:xfrm>
            </p:grpSpPr>
            <p:sp>
              <p:nvSpPr>
                <p:cNvPr id="135" name="Rounded Rectangle 350"/>
                <p:cNvSpPr>
                  <a:spLocks noChangeArrowheads="1"/>
                </p:cNvSpPr>
                <p:nvPr/>
              </p:nvSpPr>
              <p:spPr bwMode="auto">
                <a:xfrm>
                  <a:off x="14669" y="12060"/>
                  <a:ext cx="1441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6" name="Rounded Rectangle 351"/>
                <p:cNvSpPr>
                  <a:spLocks noChangeArrowheads="1"/>
                </p:cNvSpPr>
                <p:nvPr/>
              </p:nvSpPr>
              <p:spPr bwMode="auto">
                <a:xfrm>
                  <a:off x="15056" y="1160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7" name="Rounded Rectangle 352"/>
                <p:cNvSpPr>
                  <a:spLocks noChangeArrowheads="1"/>
                </p:cNvSpPr>
                <p:nvPr/>
              </p:nvSpPr>
              <p:spPr bwMode="auto">
                <a:xfrm>
                  <a:off x="14669" y="11174"/>
                  <a:ext cx="1441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7" name="Group 353"/>
              <p:cNvGrpSpPr>
                <a:grpSpLocks/>
              </p:cNvGrpSpPr>
              <p:nvPr/>
            </p:nvGrpSpPr>
            <p:grpSpPr bwMode="auto">
              <a:xfrm>
                <a:off x="1002191" y="6022746"/>
                <a:ext cx="198596" cy="377732"/>
                <a:chOff x="16153" y="11212"/>
                <a:chExt cx="1440" cy="3766"/>
              </a:xfrm>
            </p:grpSpPr>
            <p:sp>
              <p:nvSpPr>
                <p:cNvPr id="132" name="Rounded Rectangle 354"/>
                <p:cNvSpPr>
                  <a:spLocks noChangeArrowheads="1"/>
                </p:cNvSpPr>
                <p:nvPr/>
              </p:nvSpPr>
              <p:spPr bwMode="auto">
                <a:xfrm>
                  <a:off x="16153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3" name="Rounded Rectangle 355"/>
                <p:cNvSpPr>
                  <a:spLocks noChangeArrowheads="1"/>
                </p:cNvSpPr>
                <p:nvPr/>
              </p:nvSpPr>
              <p:spPr bwMode="auto">
                <a:xfrm>
                  <a:off x="16540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4" name="Rounded Rectangle 356"/>
                <p:cNvSpPr>
                  <a:spLocks noChangeArrowheads="1"/>
                </p:cNvSpPr>
                <p:nvPr/>
              </p:nvSpPr>
              <p:spPr bwMode="auto">
                <a:xfrm>
                  <a:off x="16153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8" name="Group 357"/>
              <p:cNvGrpSpPr>
                <a:grpSpLocks/>
              </p:cNvGrpSpPr>
              <p:nvPr/>
            </p:nvGrpSpPr>
            <p:grpSpPr bwMode="auto">
              <a:xfrm>
                <a:off x="1236705" y="6022746"/>
                <a:ext cx="198596" cy="377732"/>
                <a:chOff x="17609" y="11212"/>
                <a:chExt cx="1440" cy="3766"/>
              </a:xfrm>
            </p:grpSpPr>
            <p:sp>
              <p:nvSpPr>
                <p:cNvPr id="129" name="Rounded Rectangle 358"/>
                <p:cNvSpPr>
                  <a:spLocks noChangeArrowheads="1"/>
                </p:cNvSpPr>
                <p:nvPr/>
              </p:nvSpPr>
              <p:spPr bwMode="auto">
                <a:xfrm>
                  <a:off x="17609" y="12097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0" name="Rounded Rectangle 359"/>
                <p:cNvSpPr>
                  <a:spLocks noChangeArrowheads="1"/>
                </p:cNvSpPr>
                <p:nvPr/>
              </p:nvSpPr>
              <p:spPr bwMode="auto">
                <a:xfrm>
                  <a:off x="17996" y="11640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31" name="Rounded Rectangle 360"/>
                <p:cNvSpPr>
                  <a:spLocks noChangeArrowheads="1"/>
                </p:cNvSpPr>
                <p:nvPr/>
              </p:nvSpPr>
              <p:spPr bwMode="auto">
                <a:xfrm>
                  <a:off x="17609" y="11212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243F6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</p:grpSp>
      <p:sp>
        <p:nvSpPr>
          <p:cNvPr id="305" name="Right Arrow 305"/>
          <p:cNvSpPr>
            <a:spLocks noChangeArrowheads="1"/>
          </p:cNvSpPr>
          <p:nvPr/>
        </p:nvSpPr>
        <p:spPr bwMode="auto">
          <a:xfrm>
            <a:off x="4330519" y="2712606"/>
            <a:ext cx="1468447" cy="13574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รวบรวม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1" t="22355" r="27079" b="9568"/>
          <a:stretch/>
        </p:blipFill>
        <p:spPr bwMode="auto">
          <a:xfrm>
            <a:off x="522537" y="1012773"/>
            <a:ext cx="7937895" cy="57508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5719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แบบเก็บรวบรวม </a:t>
            </a:r>
            <a:r>
              <a:rPr lang="en-US" sz="32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ส่ง</a:t>
            </a:r>
            <a:r>
              <a:rPr lang="th-TH" sz="3200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คลังวัคซีนโรงพยาบาลอำเภอ</a:t>
            </a:r>
            <a:endParaRPr lang="th-TH" sz="3200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508" name="Text Box 20"/>
          <p:cNvSpPr txBox="1">
            <a:spLocks/>
          </p:cNvSpPr>
          <p:nvPr/>
        </p:nvSpPr>
        <p:spPr bwMode="auto">
          <a:xfrm>
            <a:off x="6660232" y="44624"/>
            <a:ext cx="248376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1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ext Box 20"/>
          <p:cNvSpPr txBox="1">
            <a:spLocks/>
          </p:cNvSpPr>
          <p:nvPr/>
        </p:nvSpPr>
        <p:spPr bwMode="auto">
          <a:xfrm>
            <a:off x="323528" y="2348880"/>
            <a:ext cx="8534773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00099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7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คลังรพ. ลงข้อมูล</a:t>
            </a:r>
            <a:endParaRPr kumimoji="0" lang="th-TH" sz="7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4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09884"/>
          </a:xfr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indent="-742950" algn="ctr"/>
            <a:r>
              <a:rPr lang="th-TH" sz="40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คลัง รพ. รับวัคซีนจากหน่วยบริการเพื่อส่งไป </a:t>
            </a:r>
            <a:r>
              <a:rPr lang="th-TH" sz="4000" b="1" dirty="0" err="1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40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5436" cy="5214974"/>
          </a:xfrm>
        </p:spPr>
        <p:txBody>
          <a:bodyPr>
            <a:noAutofit/>
          </a:bodyPr>
          <a:lstStyle/>
          <a:p>
            <a:pPr marL="400050" lvl="1" indent="0" algn="ctr">
              <a:buNone/>
            </a:pPr>
            <a: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นำส่งวัคซีน พร้อม</a:t>
            </a:r>
            <a:r>
              <a:rPr lang="th-TH" sz="66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ทั้งแบบเก็บรวบรวม </a:t>
            </a:r>
            <a:r>
              <a:rPr lang="en-US" sz="6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ไปยัง </a:t>
            </a:r>
            <a:r>
              <a:rPr lang="th-TH" sz="6600" b="1" dirty="0" err="1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.</a:t>
            </a:r>
            <a:b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เพื่อ</a:t>
            </a:r>
            <a:r>
              <a:rPr lang="th-TH" sz="66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ทำลายวัคซีน  </a:t>
            </a:r>
            <a: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66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8000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ภายใน 26 </a:t>
            </a:r>
            <a:r>
              <a:rPr lang="th-TH" sz="8000" b="1" i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เมษายน 2559</a:t>
            </a:r>
            <a:endParaRPr lang="en-US" sz="66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marL="400050" lvl="1" indent="0" algn="ctr">
              <a:buNone/>
            </a:pPr>
            <a:r>
              <a:rPr lang="th-TH" sz="6600" b="1" dirty="0" smtClean="0">
                <a:latin typeface="EucrosiaUPC" pitchFamily="18" charset="-34"/>
                <a:cs typeface="EucrosiaUPC" pitchFamily="18" charset="-34"/>
              </a:rPr>
              <a:t>          </a:t>
            </a:r>
            <a:br>
              <a:rPr lang="th-TH" sz="6600" b="1" dirty="0" smtClean="0">
                <a:latin typeface="EucrosiaUPC" pitchFamily="18" charset="-34"/>
                <a:cs typeface="EucrosiaUPC" pitchFamily="18" charset="-34"/>
              </a:rPr>
            </a:br>
            <a:endParaRPr lang="en-US" sz="6600" b="1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6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/>
          <p:cNvGrpSpPr/>
          <p:nvPr/>
        </p:nvGrpSpPr>
        <p:grpSpPr>
          <a:xfrm>
            <a:off x="179512" y="2644111"/>
            <a:ext cx="4104456" cy="4001096"/>
            <a:chOff x="107504" y="1628800"/>
            <a:chExt cx="4781599" cy="4974652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107504" y="1628800"/>
              <a:ext cx="4491255" cy="49746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605962" y="3975160"/>
              <a:ext cx="1750255" cy="2501059"/>
              <a:chOff x="5120476" y="1428736"/>
              <a:chExt cx="3666366" cy="4452771"/>
            </a:xfrm>
          </p:grpSpPr>
          <p:pic>
            <p:nvPicPr>
              <p:cNvPr id="13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5120476" y="1428736"/>
                <a:ext cx="3666366" cy="4452771"/>
              </a:xfrm>
              <a:prstGeom prst="rect">
                <a:avLst/>
              </a:prstGeom>
              <a:noFill/>
            </p:spPr>
          </p:pic>
          <p:grpSp>
            <p:nvGrpSpPr>
              <p:cNvPr id="376" name="Group 376"/>
              <p:cNvGrpSpPr>
                <a:grpSpLocks/>
              </p:cNvGrpSpPr>
              <p:nvPr/>
            </p:nvGrpSpPr>
            <p:grpSpPr bwMode="auto">
              <a:xfrm>
                <a:off x="5798245" y="4427916"/>
                <a:ext cx="927907" cy="970605"/>
                <a:chOff x="33338" y="18778"/>
                <a:chExt cx="14401" cy="13160"/>
              </a:xfrm>
            </p:grpSpPr>
            <p:sp>
              <p:nvSpPr>
                <p:cNvPr id="377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24" name="Group 624"/>
              <p:cNvGrpSpPr>
                <a:grpSpLocks/>
              </p:cNvGrpSpPr>
              <p:nvPr/>
            </p:nvGrpSpPr>
            <p:grpSpPr bwMode="auto">
              <a:xfrm>
                <a:off x="5904710" y="4918090"/>
                <a:ext cx="198596" cy="377732"/>
                <a:chOff x="33999" y="21847"/>
                <a:chExt cx="1440" cy="3766"/>
              </a:xfrm>
            </p:grpSpPr>
            <p:sp>
              <p:nvSpPr>
                <p:cNvPr id="625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6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7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28" name="Group 628"/>
              <p:cNvGrpSpPr>
                <a:grpSpLocks/>
              </p:cNvGrpSpPr>
              <p:nvPr/>
            </p:nvGrpSpPr>
            <p:grpSpPr bwMode="auto">
              <a:xfrm>
                <a:off x="6143734" y="4924159"/>
                <a:ext cx="198596" cy="377732"/>
                <a:chOff x="35483" y="21885"/>
                <a:chExt cx="1440" cy="3766"/>
              </a:xfrm>
            </p:grpSpPr>
            <p:sp>
              <p:nvSpPr>
                <p:cNvPr id="629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0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1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32" name="Group 632"/>
              <p:cNvGrpSpPr>
                <a:grpSpLocks/>
              </p:cNvGrpSpPr>
              <p:nvPr/>
            </p:nvGrpSpPr>
            <p:grpSpPr bwMode="auto">
              <a:xfrm>
                <a:off x="6378247" y="4924159"/>
                <a:ext cx="198434" cy="377732"/>
                <a:chOff x="36939" y="21885"/>
                <a:chExt cx="1440" cy="3766"/>
              </a:xfrm>
            </p:grpSpPr>
            <p:sp>
              <p:nvSpPr>
                <p:cNvPr id="63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4" name="กลุ่ม 123"/>
              <p:cNvGrpSpPr/>
              <p:nvPr/>
            </p:nvGrpSpPr>
            <p:grpSpPr>
              <a:xfrm>
                <a:off x="6864437" y="4515038"/>
                <a:ext cx="1328915" cy="864078"/>
                <a:chOff x="657768" y="5881507"/>
                <a:chExt cx="978051" cy="648072"/>
              </a:xfrm>
            </p:grpSpPr>
            <p:sp>
              <p:nvSpPr>
                <p:cNvPr id="125" name="คิวบ์ 124"/>
                <p:cNvSpPr/>
                <p:nvPr/>
              </p:nvSpPr>
              <p:spPr>
                <a:xfrm>
                  <a:off x="657768" y="5881507"/>
                  <a:ext cx="978051" cy="648072"/>
                </a:xfrm>
                <a:prstGeom prst="cub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126" name="Group 349"/>
                <p:cNvGrpSpPr>
                  <a:grpSpLocks/>
                </p:cNvGrpSpPr>
                <p:nvPr/>
              </p:nvGrpSpPr>
              <p:grpSpPr bwMode="auto">
                <a:xfrm>
                  <a:off x="763168" y="6016677"/>
                  <a:ext cx="198596" cy="377732"/>
                  <a:chOff x="14669" y="11174"/>
                  <a:chExt cx="1440" cy="3766"/>
                </a:xfrm>
              </p:grpSpPr>
              <p:sp>
                <p:nvSpPr>
                  <p:cNvPr id="135" name="Rounded 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2060"/>
                    <a:ext cx="1441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6" name="Rounded 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5056" y="1160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7" name="Rounded 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1174"/>
                    <a:ext cx="1441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127" name="Group 353"/>
                <p:cNvGrpSpPr>
                  <a:grpSpLocks/>
                </p:cNvGrpSpPr>
                <p:nvPr/>
              </p:nvGrpSpPr>
              <p:grpSpPr bwMode="auto">
                <a:xfrm>
                  <a:off x="1002191" y="6022746"/>
                  <a:ext cx="198596" cy="377732"/>
                  <a:chOff x="16153" y="11212"/>
                  <a:chExt cx="1440" cy="3766"/>
                </a:xfrm>
              </p:grpSpPr>
              <p:sp>
                <p:nvSpPr>
                  <p:cNvPr id="132" name="Rounded 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3" name="Rounded 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6540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4" name="Rounded 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128" name="Group 357"/>
                <p:cNvGrpSpPr>
                  <a:grpSpLocks/>
                </p:cNvGrpSpPr>
                <p:nvPr/>
              </p:nvGrpSpPr>
              <p:grpSpPr bwMode="auto">
                <a:xfrm>
                  <a:off x="1236705" y="6022746"/>
                  <a:ext cx="198596" cy="377732"/>
                  <a:chOff x="17609" y="11212"/>
                  <a:chExt cx="1440" cy="3766"/>
                </a:xfrm>
              </p:grpSpPr>
              <p:sp>
                <p:nvSpPr>
                  <p:cNvPr id="129" name="Rounded 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0" name="Rounded 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7996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31" name="Rounded 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</p:grpSp>
        <p:grpSp>
          <p:nvGrpSpPr>
            <p:cNvPr id="7" name="กลุ่ม 6"/>
            <p:cNvGrpSpPr/>
            <p:nvPr/>
          </p:nvGrpSpPr>
          <p:grpSpPr>
            <a:xfrm>
              <a:off x="179512" y="2276872"/>
              <a:ext cx="1352333" cy="1680040"/>
              <a:chOff x="395536" y="2008795"/>
              <a:chExt cx="2306091" cy="3480957"/>
            </a:xfrm>
          </p:grpSpPr>
          <p:pic>
            <p:nvPicPr>
              <p:cNvPr id="82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105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16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6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15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6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7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15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8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15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09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15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15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10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14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14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5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23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14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14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4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13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13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14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14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14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219" name="กลุ่ม 218"/>
            <p:cNvGrpSpPr/>
            <p:nvPr/>
          </p:nvGrpSpPr>
          <p:grpSpPr>
            <a:xfrm>
              <a:off x="1484117" y="2528037"/>
              <a:ext cx="1287684" cy="1365063"/>
              <a:chOff x="395536" y="2008795"/>
              <a:chExt cx="2306091" cy="3480957"/>
            </a:xfrm>
          </p:grpSpPr>
          <p:pic>
            <p:nvPicPr>
              <p:cNvPr id="22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222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253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4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3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250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1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52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4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247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8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9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5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244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5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6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6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242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243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7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238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240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41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9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8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234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236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37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5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229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230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232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233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231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440" name="กลุ่ม 439"/>
            <p:cNvGrpSpPr/>
            <p:nvPr/>
          </p:nvGrpSpPr>
          <p:grpSpPr>
            <a:xfrm>
              <a:off x="2771800" y="2276872"/>
              <a:ext cx="1214729" cy="1638900"/>
              <a:chOff x="395536" y="2008795"/>
              <a:chExt cx="2306091" cy="3480957"/>
            </a:xfrm>
          </p:grpSpPr>
          <p:pic>
            <p:nvPicPr>
              <p:cNvPr id="441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443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474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5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4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471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2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3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5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468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9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70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6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465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6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7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7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463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464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8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459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461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2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60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49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455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457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58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56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50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451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453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54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52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319508" y="1867648"/>
              <a:ext cx="1152128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รพ.สต.</a:t>
              </a:r>
              <a:endPara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1519113" y="1987171"/>
              <a:ext cx="1152128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EucrosiaUPC" pitchFamily="18" charset="-34"/>
                  <a:cs typeface="EucrosiaUPC" pitchFamily="18" charset="-34"/>
                </a:rPr>
                <a:t>PCU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2635835" y="1913871"/>
              <a:ext cx="2178743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รพ.นอกสังกัด</a:t>
              </a:r>
              <a:endPara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177728" y="4171068"/>
              <a:ext cx="1656184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คลังวัคซีน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479" name="กลุ่ม 478"/>
            <p:cNvGrpSpPr/>
            <p:nvPr/>
          </p:nvGrpSpPr>
          <p:grpSpPr>
            <a:xfrm>
              <a:off x="2134719" y="4171068"/>
              <a:ext cx="1162731" cy="1600791"/>
              <a:chOff x="395536" y="2008795"/>
              <a:chExt cx="2306091" cy="3480957"/>
            </a:xfrm>
          </p:grpSpPr>
          <p:pic>
            <p:nvPicPr>
              <p:cNvPr id="480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482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513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4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3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10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1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12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4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07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8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9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5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04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5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6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6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02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03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7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498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00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1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9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8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494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496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7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5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489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490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492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3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491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15" name="TextBox 514"/>
            <p:cNvSpPr txBox="1"/>
            <p:nvPr/>
          </p:nvSpPr>
          <p:spPr>
            <a:xfrm>
              <a:off x="2138979" y="5624834"/>
              <a:ext cx="2750124" cy="65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คลินิกสุขภาพเด็กดี</a:t>
              </a:r>
              <a:endPara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sp>
        <p:nvSpPr>
          <p:cNvPr id="10" name="ลูกศรขวา 9"/>
          <p:cNvSpPr/>
          <p:nvPr/>
        </p:nvSpPr>
        <p:spPr>
          <a:xfrm>
            <a:off x="4036224" y="1628800"/>
            <a:ext cx="1261348" cy="85425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5436096" y="1412776"/>
            <a:ext cx="3175765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err="1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สสจ</a:t>
            </a:r>
            <a:r>
              <a:rPr lang="th-TH" sz="4800" b="1" dirty="0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endParaRPr lang="th-TH" sz="4800" b="1" dirty="0">
              <a:solidFill>
                <a:schemeClr val="tx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517" name="กลุ่ม 516"/>
          <p:cNvGrpSpPr/>
          <p:nvPr/>
        </p:nvGrpSpPr>
        <p:grpSpPr>
          <a:xfrm>
            <a:off x="5292177" y="2669200"/>
            <a:ext cx="4248375" cy="3985290"/>
            <a:chOff x="107504" y="1740781"/>
            <a:chExt cx="5206335" cy="4974652"/>
          </a:xfrm>
        </p:grpSpPr>
        <p:sp>
          <p:nvSpPr>
            <p:cNvPr id="518" name="สี่เหลี่ยมผืนผ้ามุมมน 517"/>
            <p:cNvSpPr/>
            <p:nvPr/>
          </p:nvSpPr>
          <p:spPr>
            <a:xfrm>
              <a:off x="107504" y="1740781"/>
              <a:ext cx="4491255" cy="49746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200"/>
            </a:p>
          </p:txBody>
        </p:sp>
        <p:grpSp>
          <p:nvGrpSpPr>
            <p:cNvPr id="519" name="กลุ่ม 518"/>
            <p:cNvGrpSpPr/>
            <p:nvPr/>
          </p:nvGrpSpPr>
          <p:grpSpPr>
            <a:xfrm>
              <a:off x="605962" y="3975160"/>
              <a:ext cx="1750255" cy="2501059"/>
              <a:chOff x="5120476" y="1428736"/>
              <a:chExt cx="3666366" cy="4452771"/>
            </a:xfrm>
          </p:grpSpPr>
          <p:pic>
            <p:nvPicPr>
              <p:cNvPr id="682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5120476" y="1428736"/>
                <a:ext cx="3666366" cy="4452771"/>
              </a:xfrm>
              <a:prstGeom prst="rect">
                <a:avLst/>
              </a:prstGeom>
              <a:noFill/>
            </p:spPr>
          </p:pic>
          <p:grpSp>
            <p:nvGrpSpPr>
              <p:cNvPr id="684" name="Group 376"/>
              <p:cNvGrpSpPr>
                <a:grpSpLocks/>
              </p:cNvGrpSpPr>
              <p:nvPr/>
            </p:nvGrpSpPr>
            <p:grpSpPr bwMode="auto">
              <a:xfrm>
                <a:off x="5798245" y="4427916"/>
                <a:ext cx="927907" cy="970605"/>
                <a:chOff x="33338" y="18778"/>
                <a:chExt cx="14401" cy="13160"/>
              </a:xfrm>
            </p:grpSpPr>
            <p:sp>
              <p:nvSpPr>
                <p:cNvPr id="711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12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5" name="Group 624"/>
              <p:cNvGrpSpPr>
                <a:grpSpLocks/>
              </p:cNvGrpSpPr>
              <p:nvPr/>
            </p:nvGrpSpPr>
            <p:grpSpPr bwMode="auto">
              <a:xfrm>
                <a:off x="5904710" y="4918090"/>
                <a:ext cx="198596" cy="377732"/>
                <a:chOff x="33999" y="21847"/>
                <a:chExt cx="1440" cy="3766"/>
              </a:xfrm>
            </p:grpSpPr>
            <p:sp>
              <p:nvSpPr>
                <p:cNvPr id="708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9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10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6" name="Group 628"/>
              <p:cNvGrpSpPr>
                <a:grpSpLocks/>
              </p:cNvGrpSpPr>
              <p:nvPr/>
            </p:nvGrpSpPr>
            <p:grpSpPr bwMode="auto">
              <a:xfrm>
                <a:off x="6143734" y="4924159"/>
                <a:ext cx="198596" cy="377732"/>
                <a:chOff x="35483" y="21885"/>
                <a:chExt cx="1440" cy="3766"/>
              </a:xfrm>
            </p:grpSpPr>
            <p:sp>
              <p:nvSpPr>
                <p:cNvPr id="705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6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7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7" name="Group 632"/>
              <p:cNvGrpSpPr>
                <a:grpSpLocks/>
              </p:cNvGrpSpPr>
              <p:nvPr/>
            </p:nvGrpSpPr>
            <p:grpSpPr bwMode="auto">
              <a:xfrm>
                <a:off x="6378247" y="4924159"/>
                <a:ext cx="198434" cy="377732"/>
                <a:chOff x="36939" y="21885"/>
                <a:chExt cx="1440" cy="3766"/>
              </a:xfrm>
            </p:grpSpPr>
            <p:sp>
              <p:nvSpPr>
                <p:cNvPr id="702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3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04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88" name="กลุ่ม 687"/>
              <p:cNvGrpSpPr/>
              <p:nvPr/>
            </p:nvGrpSpPr>
            <p:grpSpPr>
              <a:xfrm>
                <a:off x="6864437" y="4515038"/>
                <a:ext cx="1328915" cy="864078"/>
                <a:chOff x="657768" y="5881507"/>
                <a:chExt cx="978051" cy="648072"/>
              </a:xfrm>
            </p:grpSpPr>
            <p:sp>
              <p:nvSpPr>
                <p:cNvPr id="689" name="คิวบ์ 688"/>
                <p:cNvSpPr/>
                <p:nvPr/>
              </p:nvSpPr>
              <p:spPr>
                <a:xfrm>
                  <a:off x="657768" y="5881507"/>
                  <a:ext cx="978051" cy="648072"/>
                </a:xfrm>
                <a:prstGeom prst="cub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690" name="Group 349"/>
                <p:cNvGrpSpPr>
                  <a:grpSpLocks/>
                </p:cNvGrpSpPr>
                <p:nvPr/>
              </p:nvGrpSpPr>
              <p:grpSpPr bwMode="auto">
                <a:xfrm>
                  <a:off x="763168" y="6016677"/>
                  <a:ext cx="198596" cy="377732"/>
                  <a:chOff x="14669" y="11174"/>
                  <a:chExt cx="1440" cy="3766"/>
                </a:xfrm>
              </p:grpSpPr>
              <p:sp>
                <p:nvSpPr>
                  <p:cNvPr id="699" name="Rounded 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2060"/>
                    <a:ext cx="1441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700" name="Rounded 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5056" y="1160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701" name="Rounded 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4669" y="11174"/>
                    <a:ext cx="1441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691" name="Group 353"/>
                <p:cNvGrpSpPr>
                  <a:grpSpLocks/>
                </p:cNvGrpSpPr>
                <p:nvPr/>
              </p:nvGrpSpPr>
              <p:grpSpPr bwMode="auto">
                <a:xfrm>
                  <a:off x="1002191" y="6022746"/>
                  <a:ext cx="198596" cy="377732"/>
                  <a:chOff x="16153" y="11212"/>
                  <a:chExt cx="1440" cy="3766"/>
                </a:xfrm>
              </p:grpSpPr>
              <p:sp>
                <p:nvSpPr>
                  <p:cNvPr id="696" name="Rounded 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7" name="Rounded 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6540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8" name="Rounded 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6153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692" name="Group 357"/>
                <p:cNvGrpSpPr>
                  <a:grpSpLocks/>
                </p:cNvGrpSpPr>
                <p:nvPr/>
              </p:nvGrpSpPr>
              <p:grpSpPr bwMode="auto">
                <a:xfrm>
                  <a:off x="1236705" y="6022746"/>
                  <a:ext cx="198596" cy="377732"/>
                  <a:chOff x="17609" y="11212"/>
                  <a:chExt cx="1440" cy="3766"/>
                </a:xfrm>
              </p:grpSpPr>
              <p:sp>
                <p:nvSpPr>
                  <p:cNvPr id="693" name="Rounded 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2097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4" name="Rounded 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7996" y="11640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95" name="Rounded 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7609" y="11212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243F6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</p:grpSp>
        <p:grpSp>
          <p:nvGrpSpPr>
            <p:cNvPr id="520" name="กลุ่ม 519"/>
            <p:cNvGrpSpPr/>
            <p:nvPr/>
          </p:nvGrpSpPr>
          <p:grpSpPr>
            <a:xfrm>
              <a:off x="179512" y="2276872"/>
              <a:ext cx="1352333" cy="1680040"/>
              <a:chOff x="395536" y="2008795"/>
              <a:chExt cx="2306091" cy="3480957"/>
            </a:xfrm>
          </p:grpSpPr>
          <p:pic>
            <p:nvPicPr>
              <p:cNvPr id="647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649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680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81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0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677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8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9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1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674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5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6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2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671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2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3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3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669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70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4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665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667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8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66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5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661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663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4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62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56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657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659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60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58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521" name="กลุ่ม 520"/>
            <p:cNvGrpSpPr/>
            <p:nvPr/>
          </p:nvGrpSpPr>
          <p:grpSpPr>
            <a:xfrm>
              <a:off x="1484117" y="2528037"/>
              <a:ext cx="1287684" cy="1365063"/>
              <a:chOff x="395536" y="2008795"/>
              <a:chExt cx="2306091" cy="3480957"/>
            </a:xfrm>
          </p:grpSpPr>
          <p:pic>
            <p:nvPicPr>
              <p:cNvPr id="599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634" t="9071" r="16568" b="11563"/>
              <a:stretch>
                <a:fillRect/>
              </a:stretch>
            </p:blipFill>
            <p:spPr bwMode="auto">
              <a:xfrm>
                <a:off x="395536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60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645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6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642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3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4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639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0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41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636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7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38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62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62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61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61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2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61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61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1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60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60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61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1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61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grpSp>
          <p:nvGrpSpPr>
            <p:cNvPr id="522" name="กลุ่ม 521"/>
            <p:cNvGrpSpPr/>
            <p:nvPr/>
          </p:nvGrpSpPr>
          <p:grpSpPr>
            <a:xfrm>
              <a:off x="2872847" y="2276872"/>
              <a:ext cx="1214728" cy="1638900"/>
              <a:chOff x="587367" y="2008795"/>
              <a:chExt cx="2306091" cy="3480957"/>
            </a:xfrm>
          </p:grpSpPr>
          <p:pic>
            <p:nvPicPr>
              <p:cNvPr id="564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634" t="9071" r="16568" b="11563"/>
              <a:stretch>
                <a:fillRect/>
              </a:stretch>
            </p:blipFill>
            <p:spPr bwMode="auto">
              <a:xfrm>
                <a:off x="587367" y="2008795"/>
                <a:ext cx="2306091" cy="3480957"/>
              </a:xfrm>
              <a:prstGeom prst="rect">
                <a:avLst/>
              </a:prstGeom>
              <a:noFill/>
            </p:spPr>
          </p:pic>
          <p:grpSp>
            <p:nvGrpSpPr>
              <p:cNvPr id="566" name="Group 376"/>
              <p:cNvGrpSpPr>
                <a:grpSpLocks/>
              </p:cNvGrpSpPr>
              <p:nvPr/>
            </p:nvGrpSpPr>
            <p:grpSpPr bwMode="auto">
              <a:xfrm>
                <a:off x="821844" y="4353406"/>
                <a:ext cx="583681" cy="758771"/>
                <a:chOff x="33338" y="18778"/>
                <a:chExt cx="14402" cy="13160"/>
              </a:xfrm>
            </p:grpSpPr>
            <p:sp>
              <p:nvSpPr>
                <p:cNvPr id="597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8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7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94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5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6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8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91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2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3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69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88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89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90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0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86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87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1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582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84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85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83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2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578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580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81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79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73" name="Group 649"/>
              <p:cNvGrpSpPr>
                <a:grpSpLocks/>
              </p:cNvGrpSpPr>
              <p:nvPr/>
            </p:nvGrpSpPr>
            <p:grpSpPr bwMode="auto">
              <a:xfrm>
                <a:off x="1845271" y="4504860"/>
                <a:ext cx="112024" cy="545386"/>
                <a:chOff x="43440" y="19991"/>
                <a:chExt cx="1441" cy="5709"/>
              </a:xfrm>
            </p:grpSpPr>
            <p:grpSp>
              <p:nvGrpSpPr>
                <p:cNvPr id="574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576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7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75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23" name="TextBox 522"/>
            <p:cNvSpPr txBox="1"/>
            <p:nvPr/>
          </p:nvSpPr>
          <p:spPr>
            <a:xfrm>
              <a:off x="319507" y="1867648"/>
              <a:ext cx="1377015" cy="65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อำเภอ </a:t>
              </a:r>
              <a:r>
                <a:rPr lang="en-US" b="1" dirty="0" smtClean="0">
                  <a:latin typeface="EucrosiaUPC" pitchFamily="18" charset="-34"/>
                  <a:cs typeface="EucrosiaUPC" pitchFamily="18" charset="-34"/>
                </a:rPr>
                <a:t>1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1519113" y="2161486"/>
              <a:ext cx="1461591" cy="65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อำเภอ </a:t>
              </a:r>
              <a:r>
                <a:rPr lang="en-US" b="1" dirty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2</a:t>
              </a:r>
              <a:endPara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3135095" y="1880246"/>
              <a:ext cx="2178744" cy="65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EucrosiaUPC" pitchFamily="18" charset="-34"/>
                  <a:cs typeface="EucrosiaUPC" pitchFamily="18" charset="-34"/>
                </a:rPr>
                <a:t>อำเภอ </a:t>
              </a:r>
              <a:r>
                <a:rPr lang="en-US" b="1" dirty="0">
                  <a:latin typeface="EucrosiaUPC" pitchFamily="18" charset="-34"/>
                  <a:cs typeface="EucrosiaUPC" pitchFamily="18" charset="-34"/>
                </a:rPr>
                <a:t>3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118134" y="4239695"/>
              <a:ext cx="1656184" cy="65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EucrosiaUPC" pitchFamily="18" charset="-34"/>
                  <a:cs typeface="EucrosiaUPC" pitchFamily="18" charset="-34"/>
                </a:rPr>
                <a:t>อำเภอ</a:t>
              </a:r>
              <a:r>
                <a:rPr lang="en-US" b="1" dirty="0" smtClean="0">
                  <a:latin typeface="EucrosiaUPC" pitchFamily="18" charset="-34"/>
                  <a:cs typeface="EucrosiaUPC" pitchFamily="18" charset="-34"/>
                </a:rPr>
                <a:t>4</a:t>
              </a:r>
              <a:endParaRPr lang="th-TH" b="1" dirty="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527" name="กลุ่ม 526"/>
            <p:cNvGrpSpPr/>
            <p:nvPr/>
          </p:nvGrpSpPr>
          <p:grpSpPr>
            <a:xfrm>
              <a:off x="2034830" y="3896009"/>
              <a:ext cx="1539069" cy="2118911"/>
              <a:chOff x="197422" y="1410675"/>
              <a:chExt cx="3052492" cy="4607621"/>
            </a:xfrm>
          </p:grpSpPr>
          <p:pic>
            <p:nvPicPr>
              <p:cNvPr id="529" name="Picture 13" descr="http://www.quinl.com/productImages/UploadImages/13805370203286_17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8634" t="9071" r="16568" b="11563"/>
              <a:stretch>
                <a:fillRect/>
              </a:stretch>
            </p:blipFill>
            <p:spPr bwMode="auto">
              <a:xfrm>
                <a:off x="197422" y="1410675"/>
                <a:ext cx="3052492" cy="4607621"/>
              </a:xfrm>
              <a:prstGeom prst="rect">
                <a:avLst/>
              </a:prstGeom>
              <a:noFill/>
            </p:spPr>
          </p:pic>
          <p:grpSp>
            <p:nvGrpSpPr>
              <p:cNvPr id="531" name="Group 376"/>
              <p:cNvGrpSpPr>
                <a:grpSpLocks/>
              </p:cNvGrpSpPr>
              <p:nvPr/>
            </p:nvGrpSpPr>
            <p:grpSpPr bwMode="auto">
              <a:xfrm>
                <a:off x="821843" y="4353406"/>
                <a:ext cx="583640" cy="758771"/>
                <a:chOff x="33338" y="18778"/>
                <a:chExt cx="14401" cy="13160"/>
              </a:xfrm>
            </p:grpSpPr>
            <p:sp>
              <p:nvSpPr>
                <p:cNvPr id="562" name="Rectangle 377"/>
                <p:cNvSpPr>
                  <a:spLocks noChangeArrowheads="1"/>
                </p:cNvSpPr>
                <p:nvPr/>
              </p:nvSpPr>
              <p:spPr bwMode="auto">
                <a:xfrm>
                  <a:off x="33338" y="20651"/>
                  <a:ext cx="14402" cy="11287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3" name="Rectangle 623"/>
                <p:cNvSpPr>
                  <a:spLocks noChangeArrowheads="1"/>
                </p:cNvSpPr>
                <p:nvPr/>
              </p:nvSpPr>
              <p:spPr bwMode="auto">
                <a:xfrm>
                  <a:off x="33338" y="18778"/>
                  <a:ext cx="14402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2" name="Group 624"/>
              <p:cNvGrpSpPr>
                <a:grpSpLocks/>
              </p:cNvGrpSpPr>
              <p:nvPr/>
            </p:nvGrpSpPr>
            <p:grpSpPr bwMode="auto">
              <a:xfrm>
                <a:off x="888808" y="4736600"/>
                <a:ext cx="124914" cy="295292"/>
                <a:chOff x="33999" y="21847"/>
                <a:chExt cx="1440" cy="3766"/>
              </a:xfrm>
            </p:grpSpPr>
            <p:sp>
              <p:nvSpPr>
                <p:cNvPr id="559" name="Rounded Rectangle 625"/>
                <p:cNvSpPr>
                  <a:spLocks noChangeArrowheads="1"/>
                </p:cNvSpPr>
                <p:nvPr/>
              </p:nvSpPr>
              <p:spPr bwMode="auto">
                <a:xfrm>
                  <a:off x="33999" y="22733"/>
                  <a:ext cx="1440" cy="28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0" name="Rounded Rectangle 626"/>
                <p:cNvSpPr>
                  <a:spLocks noChangeArrowheads="1"/>
                </p:cNvSpPr>
                <p:nvPr/>
              </p:nvSpPr>
              <p:spPr bwMode="auto">
                <a:xfrm>
                  <a:off x="34386" y="22276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61" name="Rounded Rectangle 627"/>
                <p:cNvSpPr>
                  <a:spLocks noChangeArrowheads="1"/>
                </p:cNvSpPr>
                <p:nvPr/>
              </p:nvSpPr>
              <p:spPr bwMode="auto">
                <a:xfrm>
                  <a:off x="33999" y="21847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3" name="Group 628"/>
              <p:cNvGrpSpPr>
                <a:grpSpLocks/>
              </p:cNvGrpSpPr>
              <p:nvPr/>
            </p:nvGrpSpPr>
            <p:grpSpPr bwMode="auto">
              <a:xfrm>
                <a:off x="1039150" y="4741344"/>
                <a:ext cx="124914" cy="295292"/>
                <a:chOff x="35483" y="21885"/>
                <a:chExt cx="1440" cy="3766"/>
              </a:xfrm>
            </p:grpSpPr>
            <p:sp>
              <p:nvSpPr>
                <p:cNvPr id="556" name="Rounded Rectangle 629"/>
                <p:cNvSpPr>
                  <a:spLocks noChangeArrowheads="1"/>
                </p:cNvSpPr>
                <p:nvPr/>
              </p:nvSpPr>
              <p:spPr bwMode="auto">
                <a:xfrm>
                  <a:off x="35483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7" name="Rounded Rectangle 630"/>
                <p:cNvSpPr>
                  <a:spLocks noChangeArrowheads="1"/>
                </p:cNvSpPr>
                <p:nvPr/>
              </p:nvSpPr>
              <p:spPr bwMode="auto">
                <a:xfrm>
                  <a:off x="35870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8" name="Rounded Rectangle 631"/>
                <p:cNvSpPr>
                  <a:spLocks noChangeArrowheads="1"/>
                </p:cNvSpPr>
                <p:nvPr/>
              </p:nvSpPr>
              <p:spPr bwMode="auto">
                <a:xfrm>
                  <a:off x="35483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4" name="Group 632"/>
              <p:cNvGrpSpPr>
                <a:grpSpLocks/>
              </p:cNvGrpSpPr>
              <p:nvPr/>
            </p:nvGrpSpPr>
            <p:grpSpPr bwMode="auto">
              <a:xfrm>
                <a:off x="1186656" y="4741344"/>
                <a:ext cx="124812" cy="295292"/>
                <a:chOff x="36939" y="21885"/>
                <a:chExt cx="1440" cy="3766"/>
              </a:xfrm>
            </p:grpSpPr>
            <p:sp>
              <p:nvSpPr>
                <p:cNvPr id="553" name="Rounded Rectangle 633"/>
                <p:cNvSpPr>
                  <a:spLocks noChangeArrowheads="1"/>
                </p:cNvSpPr>
                <p:nvPr/>
              </p:nvSpPr>
              <p:spPr bwMode="auto">
                <a:xfrm>
                  <a:off x="36939" y="22770"/>
                  <a:ext cx="1440" cy="288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5B8B7"/>
                </a:solidFill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4" name="Rounded Rectangle 634"/>
                <p:cNvSpPr>
                  <a:spLocks noChangeArrowheads="1"/>
                </p:cNvSpPr>
                <p:nvPr/>
              </p:nvSpPr>
              <p:spPr bwMode="auto">
                <a:xfrm>
                  <a:off x="37325" y="22313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5" name="Rounded Rectangle 635"/>
                <p:cNvSpPr>
                  <a:spLocks noChangeArrowheads="1"/>
                </p:cNvSpPr>
                <p:nvPr/>
              </p:nvSpPr>
              <p:spPr bwMode="auto">
                <a:xfrm>
                  <a:off x="36939" y="21885"/>
                  <a:ext cx="144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5" name="Group 636"/>
              <p:cNvGrpSpPr>
                <a:grpSpLocks/>
              </p:cNvGrpSpPr>
              <p:nvPr/>
            </p:nvGrpSpPr>
            <p:grpSpPr bwMode="auto">
              <a:xfrm>
                <a:off x="1489873" y="4318945"/>
                <a:ext cx="583538" cy="787863"/>
                <a:chOff x="39932" y="18502"/>
                <a:chExt cx="14401" cy="13665"/>
              </a:xfrm>
            </p:grpSpPr>
            <p:sp>
              <p:nvSpPr>
                <p:cNvPr id="551" name="Rectangle 637"/>
                <p:cNvSpPr>
                  <a:spLocks noChangeArrowheads="1"/>
                </p:cNvSpPr>
                <p:nvPr/>
              </p:nvSpPr>
              <p:spPr bwMode="auto">
                <a:xfrm>
                  <a:off x="39932" y="20375"/>
                  <a:ext cx="14401" cy="11793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552" name="Rectangle 638"/>
                <p:cNvSpPr>
                  <a:spLocks noChangeArrowheads="1"/>
                </p:cNvSpPr>
                <p:nvPr/>
              </p:nvSpPr>
              <p:spPr bwMode="auto">
                <a:xfrm>
                  <a:off x="39932" y="18502"/>
                  <a:ext cx="14401" cy="2526"/>
                </a:xfrm>
                <a:prstGeom prst="re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6" name="Group 639"/>
              <p:cNvGrpSpPr>
                <a:grpSpLocks/>
              </p:cNvGrpSpPr>
              <p:nvPr/>
            </p:nvGrpSpPr>
            <p:grpSpPr bwMode="auto">
              <a:xfrm>
                <a:off x="1560688" y="4499492"/>
                <a:ext cx="111845" cy="545386"/>
                <a:chOff x="40631" y="19948"/>
                <a:chExt cx="1440" cy="5709"/>
              </a:xfrm>
            </p:grpSpPr>
            <p:grpSp>
              <p:nvGrpSpPr>
                <p:cNvPr id="547" name="Group 640"/>
                <p:cNvGrpSpPr>
                  <a:grpSpLocks/>
                </p:cNvGrpSpPr>
                <p:nvPr/>
              </p:nvGrpSpPr>
              <p:grpSpPr bwMode="auto">
                <a:xfrm>
                  <a:off x="40631" y="22996"/>
                  <a:ext cx="1440" cy="2661"/>
                  <a:chOff x="40631" y="22996"/>
                  <a:chExt cx="1440" cy="2660"/>
                </a:xfrm>
              </p:grpSpPr>
              <p:sp>
                <p:nvSpPr>
                  <p:cNvPr id="549" name="Rounded 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40631" y="23454"/>
                    <a:ext cx="1440" cy="2203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50" name="Rounded 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41017" y="22996"/>
                    <a:ext cx="720" cy="458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8" name="Flowchart: Extract 643"/>
                <p:cNvSpPr>
                  <a:spLocks noChangeArrowheads="1"/>
                </p:cNvSpPr>
                <p:nvPr/>
              </p:nvSpPr>
              <p:spPr bwMode="auto">
                <a:xfrm>
                  <a:off x="40933" y="19948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7" name="Group 644"/>
              <p:cNvGrpSpPr>
                <a:grpSpLocks/>
              </p:cNvGrpSpPr>
              <p:nvPr/>
            </p:nvGrpSpPr>
            <p:grpSpPr bwMode="auto">
              <a:xfrm>
                <a:off x="1706775" y="4503487"/>
                <a:ext cx="111845" cy="545511"/>
                <a:chOff x="42073" y="19980"/>
                <a:chExt cx="1440" cy="5709"/>
              </a:xfrm>
            </p:grpSpPr>
            <p:grpSp>
              <p:nvGrpSpPr>
                <p:cNvPr id="543" name="Group 645"/>
                <p:cNvGrpSpPr>
                  <a:grpSpLocks/>
                </p:cNvGrpSpPr>
                <p:nvPr/>
              </p:nvGrpSpPr>
              <p:grpSpPr bwMode="auto">
                <a:xfrm>
                  <a:off x="42073" y="23029"/>
                  <a:ext cx="1440" cy="2661"/>
                  <a:chOff x="42073" y="23029"/>
                  <a:chExt cx="1440" cy="2660"/>
                </a:xfrm>
              </p:grpSpPr>
              <p:sp>
                <p:nvSpPr>
                  <p:cNvPr id="545" name="Rounded 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42073" y="23486"/>
                    <a:ext cx="1440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46" name="Rounded 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42460" y="2302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4" name="Flowchart: Extract 648"/>
                <p:cNvSpPr>
                  <a:spLocks noChangeArrowheads="1"/>
                </p:cNvSpPr>
                <p:nvPr/>
              </p:nvSpPr>
              <p:spPr bwMode="auto">
                <a:xfrm>
                  <a:off x="42376" y="19980"/>
                  <a:ext cx="851" cy="2992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grpSp>
            <p:nvGrpSpPr>
              <p:cNvPr id="538" name="Group 649"/>
              <p:cNvGrpSpPr>
                <a:grpSpLocks/>
              </p:cNvGrpSpPr>
              <p:nvPr/>
            </p:nvGrpSpPr>
            <p:grpSpPr bwMode="auto">
              <a:xfrm>
                <a:off x="1845264" y="4504860"/>
                <a:ext cx="111946" cy="545386"/>
                <a:chOff x="43440" y="19991"/>
                <a:chExt cx="1440" cy="5709"/>
              </a:xfrm>
            </p:grpSpPr>
            <p:grpSp>
              <p:nvGrpSpPr>
                <p:cNvPr id="539" name="Group 650"/>
                <p:cNvGrpSpPr>
                  <a:grpSpLocks/>
                </p:cNvGrpSpPr>
                <p:nvPr/>
              </p:nvGrpSpPr>
              <p:grpSpPr bwMode="auto">
                <a:xfrm>
                  <a:off x="43440" y="23039"/>
                  <a:ext cx="1441" cy="2661"/>
                  <a:chOff x="43440" y="23039"/>
                  <a:chExt cx="1440" cy="2660"/>
                </a:xfrm>
              </p:grpSpPr>
              <p:sp>
                <p:nvSpPr>
                  <p:cNvPr id="541" name="Rounded 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3440" y="23496"/>
                    <a:ext cx="1441" cy="220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42" name="Rounded 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43827" y="23039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sp>
              <p:nvSpPr>
                <p:cNvPr id="540" name="Flowchart: Extract 653"/>
                <p:cNvSpPr>
                  <a:spLocks noChangeArrowheads="1"/>
                </p:cNvSpPr>
                <p:nvPr/>
              </p:nvSpPr>
              <p:spPr bwMode="auto">
                <a:xfrm>
                  <a:off x="43743" y="19991"/>
                  <a:ext cx="852" cy="2991"/>
                </a:xfrm>
                <a:prstGeom prst="flowChartExtract">
                  <a:avLst/>
                </a:prstGeom>
                <a:noFill/>
                <a:ln w="25400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</p:grpSp>
        <p:sp>
          <p:nvSpPr>
            <p:cNvPr id="528" name="TextBox 527"/>
            <p:cNvSpPr txBox="1"/>
            <p:nvPr/>
          </p:nvSpPr>
          <p:spPr>
            <a:xfrm>
              <a:off x="2722190" y="5886606"/>
              <a:ext cx="1353411" cy="65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อำเภอ </a:t>
              </a:r>
              <a:r>
                <a:rPr lang="en-US" b="1" dirty="0" smtClean="0">
                  <a:solidFill>
                    <a:srgbClr val="000099"/>
                  </a:solidFill>
                  <a:latin typeface="EucrosiaUPC" pitchFamily="18" charset="-34"/>
                  <a:cs typeface="EucrosiaUPC" pitchFamily="18" charset="-34"/>
                </a:rPr>
                <a:t>5</a:t>
              </a:r>
              <a:endPara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sp>
        <p:nvSpPr>
          <p:cNvPr id="714" name="วงรี 713"/>
          <p:cNvSpPr/>
          <p:nvPr/>
        </p:nvSpPr>
        <p:spPr>
          <a:xfrm>
            <a:off x="39799" y="1484784"/>
            <a:ext cx="4139952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err="1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รพช</a:t>
            </a:r>
            <a:r>
              <a:rPr lang="th-TH" sz="4800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./ท./ศ.</a:t>
            </a:r>
            <a:endParaRPr lang="th-TH" sz="4800" b="1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372" name="Picture 251"/>
          <p:cNvPicPr/>
          <p:nvPr/>
        </p:nvPicPr>
        <p:blipFill rotWithShape="1">
          <a:blip r:embed="rId7" cstate="print"/>
          <a:srcRect l="40296" t="31640" r="25126" b="22512"/>
          <a:stretch/>
        </p:blipFill>
        <p:spPr bwMode="auto">
          <a:xfrm>
            <a:off x="1675309" y="3767996"/>
            <a:ext cx="392025" cy="2662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3" name="Picture 251"/>
          <p:cNvPicPr/>
          <p:nvPr/>
        </p:nvPicPr>
        <p:blipFill rotWithShape="1">
          <a:blip r:embed="rId8" cstate="print"/>
          <a:srcRect l="40296" t="31640" r="25126" b="22512"/>
          <a:stretch/>
        </p:blipFill>
        <p:spPr bwMode="auto">
          <a:xfrm>
            <a:off x="544277" y="3695805"/>
            <a:ext cx="413388" cy="31866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4" name="Picture 251"/>
          <p:cNvPicPr/>
          <p:nvPr/>
        </p:nvPicPr>
        <p:blipFill rotWithShape="1">
          <a:blip r:embed="rId9" cstate="print"/>
          <a:srcRect l="40296" t="31640" r="25126" b="22512"/>
          <a:stretch/>
        </p:blipFill>
        <p:spPr bwMode="auto">
          <a:xfrm>
            <a:off x="2759587" y="3667736"/>
            <a:ext cx="392399" cy="3133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5" name="Picture 251"/>
          <p:cNvPicPr/>
          <p:nvPr/>
        </p:nvPicPr>
        <p:blipFill rotWithShape="1">
          <a:blip r:embed="rId10" cstate="print"/>
          <a:srcRect l="40296" t="31640" r="25126" b="22512"/>
          <a:stretch/>
        </p:blipFill>
        <p:spPr bwMode="auto">
          <a:xfrm>
            <a:off x="5631343" y="3611298"/>
            <a:ext cx="431132" cy="31339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8" name="Picture 251"/>
          <p:cNvPicPr/>
          <p:nvPr/>
        </p:nvPicPr>
        <p:blipFill rotWithShape="1">
          <a:blip r:embed="rId11" cstate="print"/>
          <a:srcRect l="40296" t="31640" r="25126" b="22512"/>
          <a:stretch/>
        </p:blipFill>
        <p:spPr bwMode="auto">
          <a:xfrm>
            <a:off x="6724177" y="3667735"/>
            <a:ext cx="282344" cy="3088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79" name="Picture 251"/>
          <p:cNvPicPr/>
          <p:nvPr/>
        </p:nvPicPr>
        <p:blipFill rotWithShape="1">
          <a:blip r:embed="rId12" cstate="print"/>
          <a:srcRect l="40296" t="31640" r="25126" b="22512"/>
          <a:stretch/>
        </p:blipFill>
        <p:spPr bwMode="auto">
          <a:xfrm>
            <a:off x="8113485" y="3572701"/>
            <a:ext cx="274939" cy="32844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0" name="Picture 251"/>
          <p:cNvPicPr/>
          <p:nvPr/>
        </p:nvPicPr>
        <p:blipFill rotWithShape="1">
          <a:blip r:embed="rId13" cstate="print"/>
          <a:srcRect l="40296" t="31640" r="25126" b="22512"/>
          <a:stretch/>
        </p:blipFill>
        <p:spPr bwMode="auto">
          <a:xfrm>
            <a:off x="6065325" y="5237089"/>
            <a:ext cx="584809" cy="457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1" name="Picture 251"/>
          <p:cNvPicPr/>
          <p:nvPr/>
        </p:nvPicPr>
        <p:blipFill rotWithShape="1">
          <a:blip r:embed="rId14" cstate="print"/>
          <a:srcRect l="40296" t="31640" r="25126" b="22512"/>
          <a:stretch/>
        </p:blipFill>
        <p:spPr bwMode="auto">
          <a:xfrm>
            <a:off x="7250757" y="5114843"/>
            <a:ext cx="355361" cy="25382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2" name="Picture 251"/>
          <p:cNvPicPr/>
          <p:nvPr/>
        </p:nvPicPr>
        <p:blipFill rotWithShape="1">
          <a:blip r:embed="rId15" cstate="print"/>
          <a:srcRect l="40296" t="31640" r="25126" b="22512"/>
          <a:stretch/>
        </p:blipFill>
        <p:spPr bwMode="auto">
          <a:xfrm>
            <a:off x="2211927" y="5169510"/>
            <a:ext cx="336520" cy="32618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83" name="Picture 251"/>
          <p:cNvPicPr/>
          <p:nvPr/>
        </p:nvPicPr>
        <p:blipFill rotWithShape="1">
          <a:blip r:embed="rId13" cstate="print"/>
          <a:srcRect l="40296" t="31640" r="25126" b="22512"/>
          <a:stretch/>
        </p:blipFill>
        <p:spPr bwMode="auto">
          <a:xfrm>
            <a:off x="1002940" y="5292415"/>
            <a:ext cx="584809" cy="45777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84" name="Title 1"/>
          <p:cNvSpPr txBox="1">
            <a:spLocks/>
          </p:cNvSpPr>
          <p:nvPr/>
        </p:nvSpPr>
        <p:spPr>
          <a:xfrm>
            <a:off x="0" y="358876"/>
            <a:ext cx="9144000" cy="909884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742950" algn="ctr"/>
            <a:r>
              <a:rPr lang="th-TH" sz="4000" b="1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คลัง รพ. รับวัคซีนจากหน่วยบริการเพื่อส่งไป สสจ.</a:t>
            </a:r>
            <a:endParaRPr lang="th-TH" sz="4000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7773" t="39258" r="17773" b="23633"/>
          <a:stretch>
            <a:fillRect/>
          </a:stretch>
        </p:blipFill>
        <p:spPr bwMode="auto">
          <a:xfrm>
            <a:off x="0" y="2204864"/>
            <a:ext cx="909894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Text Box 23"/>
          <p:cNvSpPr txBox="1">
            <a:spLocks/>
          </p:cNvSpPr>
          <p:nvPr/>
        </p:nvSpPr>
        <p:spPr bwMode="auto">
          <a:xfrm>
            <a:off x="6156176" y="332656"/>
            <a:ext cx="291638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2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7504" y="1301281"/>
            <a:ext cx="9036496" cy="769441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แบบเก็บรวบรวม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tOPV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ส่ง </a:t>
            </a:r>
            <a:r>
              <a:rPr kumimoji="0" lang="th-TH" sz="4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สสจ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.</a:t>
            </a:r>
            <a:endParaRPr kumimoji="0" lang="th-TH" sz="6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0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>
            <a:spLocks/>
          </p:cNvSpPr>
          <p:nvPr/>
        </p:nvSpPr>
        <p:spPr>
          <a:xfrm>
            <a:off x="323528" y="274638"/>
            <a:ext cx="8496944" cy="654032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การทำลาย</a:t>
            </a:r>
            <a:r>
              <a:rPr lang="en-US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tOPV</a:t>
            </a:r>
            <a:r>
              <a:rPr lang="en-US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ในระดับจังหวัด</a:t>
            </a:r>
            <a:endParaRPr lang="th-TH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23" name="สี่เหลี่ยมผืนผ้ามุมมน 422"/>
          <p:cNvSpPr/>
          <p:nvPr/>
        </p:nvSpPr>
        <p:spPr>
          <a:xfrm>
            <a:off x="2830088" y="1459556"/>
            <a:ext cx="2169875" cy="4921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altLang="en-US" b="1" dirty="0" smtClean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 smtClean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 smtClean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r>
              <a:rPr lang="th-TH" altLang="en-US" sz="4400" b="1" dirty="0" err="1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สสจ</a:t>
            </a:r>
            <a:r>
              <a:rPr lang="th-TH" altLang="en-US" sz="4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.</a:t>
            </a:r>
          </a:p>
          <a:p>
            <a:pPr algn="ctr"/>
            <a:r>
              <a:rPr lang="th-TH" altLang="en-US" sz="4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ตรวจสอบ</a:t>
            </a:r>
            <a:br>
              <a:rPr lang="th-TH" altLang="en-US" sz="4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</a:br>
            <a:r>
              <a:rPr lang="th-TH" altLang="en-US" sz="4400" b="1" dirty="0" smtClean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ลง</a:t>
            </a:r>
            <a:r>
              <a:rPr lang="th-TH" altLang="en-US" sz="44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นาม</a:t>
            </a:r>
            <a:endParaRPr lang="en-US" altLang="en-US" sz="4400" b="1" dirty="0">
              <a:solidFill>
                <a:srgbClr val="333399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428" name="สี่เหลี่ยมผืนผ้ามุมมน 427"/>
          <p:cNvSpPr/>
          <p:nvPr/>
        </p:nvSpPr>
        <p:spPr>
          <a:xfrm>
            <a:off x="6401444" y="1404613"/>
            <a:ext cx="2635052" cy="497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altLang="en-US" b="1" dirty="0" smtClean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 smtClean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 smtClean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endParaRPr lang="th-TH" altLang="en-US" b="1" dirty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เผา</a:t>
            </a:r>
            <a:r>
              <a:rPr lang="th-TH" altLang="en-US" sz="4400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ทำลาย</a:t>
            </a:r>
            <a: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ภายใน</a:t>
            </a:r>
            <a: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/>
            </a:r>
            <a:b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</a:br>
            <a: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2</a:t>
            </a:r>
            <a:r>
              <a:rPr lang="en-US" altLang="en-US" sz="4400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8</a:t>
            </a:r>
            <a:r>
              <a:rPr lang="th-TH" altLang="en-US" sz="4400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en-US" sz="4400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เม.ย. </a:t>
            </a:r>
            <a:r>
              <a:rPr lang="th-TH" altLang="en-US" sz="4400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59</a:t>
            </a:r>
          </a:p>
          <a:p>
            <a:pPr algn="ctr"/>
            <a:endParaRPr lang="th-TH" dirty="0"/>
          </a:p>
        </p:txBody>
      </p:sp>
      <p:grpSp>
        <p:nvGrpSpPr>
          <p:cNvPr id="61" name="กลุ่ม 60"/>
          <p:cNvGrpSpPr/>
          <p:nvPr/>
        </p:nvGrpSpPr>
        <p:grpSpPr>
          <a:xfrm>
            <a:off x="4900173" y="1278189"/>
            <a:ext cx="1419622" cy="1150401"/>
            <a:chOff x="5257276" y="2167915"/>
            <a:chExt cx="1419622" cy="1150401"/>
          </a:xfrm>
        </p:grpSpPr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5257276" y="2167915"/>
              <a:ext cx="14196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3200" b="1" dirty="0" smtClean="0">
                  <a:solidFill>
                    <a:srgbClr val="3333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จัดส่ง</a:t>
              </a:r>
              <a:endParaRPr lang="en-US" altLang="en-US" sz="32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60" name="ลูกศรขวา 59"/>
            <p:cNvSpPr/>
            <p:nvPr/>
          </p:nvSpPr>
          <p:spPr>
            <a:xfrm>
              <a:off x="5669566" y="2655259"/>
              <a:ext cx="918063" cy="66305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58250" y="1799583"/>
            <a:ext cx="1489414" cy="3358371"/>
            <a:chOff x="69425" y="1057075"/>
            <a:chExt cx="2536079" cy="4144526"/>
          </a:xfrm>
        </p:grpSpPr>
        <p:sp>
          <p:nvSpPr>
            <p:cNvPr id="2049" name="สี่เหลี่ยมผืนผ้ามุมมน 2048"/>
            <p:cNvSpPr/>
            <p:nvPr/>
          </p:nvSpPr>
          <p:spPr>
            <a:xfrm>
              <a:off x="69425" y="1057075"/>
              <a:ext cx="2536079" cy="414452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1" name="Picture 3" descr="G:\New folder\imagesCADPT4Z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268"/>
            <a:stretch/>
          </p:blipFill>
          <p:spPr bwMode="auto">
            <a:xfrm>
              <a:off x="175872" y="1820209"/>
              <a:ext cx="2134936" cy="1676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วงรี 44"/>
            <p:cNvSpPr/>
            <p:nvPr/>
          </p:nvSpPr>
          <p:spPr>
            <a:xfrm>
              <a:off x="269995" y="3542870"/>
              <a:ext cx="2134935" cy="146463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รพ.</a:t>
              </a:r>
              <a:r>
                <a:rPr lang="th-TH" b="1" dirty="0">
                  <a:solidFill>
                    <a:srgbClr val="000099"/>
                  </a:solidFill>
                  <a:latin typeface="BrowalliaUPC" pitchFamily="34" charset="-34"/>
                  <a:cs typeface="BrowalliaUPC" pitchFamily="34" charset="-34"/>
                </a:rPr>
                <a:t>อำเภอ</a:t>
              </a:r>
            </a:p>
          </p:txBody>
        </p:sp>
      </p:grpSp>
      <p:grpSp>
        <p:nvGrpSpPr>
          <p:cNvPr id="608" name="กลุ่ม 607"/>
          <p:cNvGrpSpPr/>
          <p:nvPr/>
        </p:nvGrpSpPr>
        <p:grpSpPr>
          <a:xfrm>
            <a:off x="1791952" y="2398228"/>
            <a:ext cx="821893" cy="886756"/>
            <a:chOff x="395536" y="2008795"/>
            <a:chExt cx="2306091" cy="3480957"/>
          </a:xfrm>
        </p:grpSpPr>
        <p:pic>
          <p:nvPicPr>
            <p:cNvPr id="714" name="Picture 13" descr="http://www.quinl.com/productImages/UploadImages/13805370203286_17075.jpg"/>
            <p:cNvPicPr>
              <a:picLocks noChangeAspect="1" noChangeArrowheads="1"/>
            </p:cNvPicPr>
            <p:nvPr/>
          </p:nvPicPr>
          <p:blipFill>
            <a:blip r:embed="rId3" cstate="print"/>
            <a:srcRect l="18634" t="9071" r="16568" b="11563"/>
            <a:stretch>
              <a:fillRect/>
            </a:stretch>
          </p:blipFill>
          <p:spPr bwMode="auto">
            <a:xfrm>
              <a:off x="395536" y="2008795"/>
              <a:ext cx="2306091" cy="3480957"/>
            </a:xfrm>
            <a:prstGeom prst="rect">
              <a:avLst/>
            </a:prstGeom>
            <a:noFill/>
          </p:spPr>
        </p:pic>
        <p:grpSp>
          <p:nvGrpSpPr>
            <p:cNvPr id="715" name="Group 376"/>
            <p:cNvGrpSpPr>
              <a:grpSpLocks/>
            </p:cNvGrpSpPr>
            <p:nvPr/>
          </p:nvGrpSpPr>
          <p:grpSpPr bwMode="auto">
            <a:xfrm>
              <a:off x="821843" y="4353406"/>
              <a:ext cx="583640" cy="758771"/>
              <a:chOff x="33338" y="18778"/>
              <a:chExt cx="14401" cy="13160"/>
            </a:xfrm>
          </p:grpSpPr>
          <p:sp>
            <p:nvSpPr>
              <p:cNvPr id="746" name="Rectangle 377"/>
              <p:cNvSpPr>
                <a:spLocks noChangeArrowheads="1"/>
              </p:cNvSpPr>
              <p:nvPr/>
            </p:nvSpPr>
            <p:spPr bwMode="auto">
              <a:xfrm>
                <a:off x="33338" y="20651"/>
                <a:ext cx="14402" cy="11287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7" name="Rectangle 623"/>
              <p:cNvSpPr>
                <a:spLocks noChangeArrowheads="1"/>
              </p:cNvSpPr>
              <p:nvPr/>
            </p:nvSpPr>
            <p:spPr bwMode="auto">
              <a:xfrm>
                <a:off x="33338" y="18778"/>
                <a:ext cx="14402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6" name="Group 624"/>
            <p:cNvGrpSpPr>
              <a:grpSpLocks/>
            </p:cNvGrpSpPr>
            <p:nvPr/>
          </p:nvGrpSpPr>
          <p:grpSpPr bwMode="auto">
            <a:xfrm>
              <a:off x="888808" y="4736600"/>
              <a:ext cx="124914" cy="295292"/>
              <a:chOff x="33999" y="21847"/>
              <a:chExt cx="1440" cy="3766"/>
            </a:xfrm>
          </p:grpSpPr>
          <p:sp>
            <p:nvSpPr>
              <p:cNvPr id="743" name="Rounded Rectangle 625"/>
              <p:cNvSpPr>
                <a:spLocks noChangeArrowheads="1"/>
              </p:cNvSpPr>
              <p:nvPr/>
            </p:nvSpPr>
            <p:spPr bwMode="auto">
              <a:xfrm>
                <a:off x="33999" y="22733"/>
                <a:ext cx="1440" cy="2880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4" name="Rounded Rectangle 626"/>
              <p:cNvSpPr>
                <a:spLocks noChangeArrowheads="1"/>
              </p:cNvSpPr>
              <p:nvPr/>
            </p:nvSpPr>
            <p:spPr bwMode="auto">
              <a:xfrm>
                <a:off x="34386" y="22276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5" name="Rounded Rectangle 627"/>
              <p:cNvSpPr>
                <a:spLocks noChangeArrowheads="1"/>
              </p:cNvSpPr>
              <p:nvPr/>
            </p:nvSpPr>
            <p:spPr bwMode="auto">
              <a:xfrm>
                <a:off x="33999" y="21847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7" name="Group 628"/>
            <p:cNvGrpSpPr>
              <a:grpSpLocks/>
            </p:cNvGrpSpPr>
            <p:nvPr/>
          </p:nvGrpSpPr>
          <p:grpSpPr bwMode="auto">
            <a:xfrm>
              <a:off x="1039150" y="4741344"/>
              <a:ext cx="124914" cy="295292"/>
              <a:chOff x="35483" y="21885"/>
              <a:chExt cx="1440" cy="3766"/>
            </a:xfrm>
          </p:grpSpPr>
          <p:sp>
            <p:nvSpPr>
              <p:cNvPr id="740" name="Rounded Rectangle 629"/>
              <p:cNvSpPr>
                <a:spLocks noChangeArrowheads="1"/>
              </p:cNvSpPr>
              <p:nvPr/>
            </p:nvSpPr>
            <p:spPr bwMode="auto">
              <a:xfrm>
                <a:off x="35483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1" name="Rounded Rectangle 630"/>
              <p:cNvSpPr>
                <a:spLocks noChangeArrowheads="1"/>
              </p:cNvSpPr>
              <p:nvPr/>
            </p:nvSpPr>
            <p:spPr bwMode="auto">
              <a:xfrm>
                <a:off x="35870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42" name="Rounded Rectangle 631"/>
              <p:cNvSpPr>
                <a:spLocks noChangeArrowheads="1"/>
              </p:cNvSpPr>
              <p:nvPr/>
            </p:nvSpPr>
            <p:spPr bwMode="auto">
              <a:xfrm>
                <a:off x="35483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8" name="Group 632"/>
            <p:cNvGrpSpPr>
              <a:grpSpLocks/>
            </p:cNvGrpSpPr>
            <p:nvPr/>
          </p:nvGrpSpPr>
          <p:grpSpPr bwMode="auto">
            <a:xfrm>
              <a:off x="1186656" y="4741344"/>
              <a:ext cx="124812" cy="295292"/>
              <a:chOff x="36939" y="21885"/>
              <a:chExt cx="1440" cy="3766"/>
            </a:xfrm>
          </p:grpSpPr>
          <p:sp>
            <p:nvSpPr>
              <p:cNvPr id="737" name="Rounded Rectangle 633"/>
              <p:cNvSpPr>
                <a:spLocks noChangeArrowheads="1"/>
              </p:cNvSpPr>
              <p:nvPr/>
            </p:nvSpPr>
            <p:spPr bwMode="auto">
              <a:xfrm>
                <a:off x="36939" y="22770"/>
                <a:ext cx="1440" cy="2881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8" name="Rounded Rectangle 634"/>
              <p:cNvSpPr>
                <a:spLocks noChangeArrowheads="1"/>
              </p:cNvSpPr>
              <p:nvPr/>
            </p:nvSpPr>
            <p:spPr bwMode="auto">
              <a:xfrm>
                <a:off x="37325" y="22313"/>
                <a:ext cx="72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9" name="Rounded Rectangle 635"/>
              <p:cNvSpPr>
                <a:spLocks noChangeArrowheads="1"/>
              </p:cNvSpPr>
              <p:nvPr/>
            </p:nvSpPr>
            <p:spPr bwMode="auto">
              <a:xfrm>
                <a:off x="36939" y="21885"/>
                <a:ext cx="1440" cy="457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19" name="Group 636"/>
            <p:cNvGrpSpPr>
              <a:grpSpLocks/>
            </p:cNvGrpSpPr>
            <p:nvPr/>
          </p:nvGrpSpPr>
          <p:grpSpPr bwMode="auto">
            <a:xfrm>
              <a:off x="1489873" y="4318945"/>
              <a:ext cx="583538" cy="787863"/>
              <a:chOff x="39932" y="18502"/>
              <a:chExt cx="14401" cy="13665"/>
            </a:xfrm>
          </p:grpSpPr>
          <p:sp>
            <p:nvSpPr>
              <p:cNvPr id="735" name="Rectangle 637"/>
              <p:cNvSpPr>
                <a:spLocks noChangeArrowheads="1"/>
              </p:cNvSpPr>
              <p:nvPr/>
            </p:nvSpPr>
            <p:spPr bwMode="auto">
              <a:xfrm>
                <a:off x="39932" y="20375"/>
                <a:ext cx="14401" cy="11793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  <p:sp>
            <p:nvSpPr>
              <p:cNvPr id="736" name="Rectangle 638"/>
              <p:cNvSpPr>
                <a:spLocks noChangeArrowheads="1"/>
              </p:cNvSpPr>
              <p:nvPr/>
            </p:nvSpPr>
            <p:spPr bwMode="auto">
              <a:xfrm>
                <a:off x="39932" y="18502"/>
                <a:ext cx="14401" cy="2526"/>
              </a:xfrm>
              <a:prstGeom prst="re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0" name="Group 639"/>
            <p:cNvGrpSpPr>
              <a:grpSpLocks/>
            </p:cNvGrpSpPr>
            <p:nvPr/>
          </p:nvGrpSpPr>
          <p:grpSpPr bwMode="auto">
            <a:xfrm>
              <a:off x="1560688" y="4499492"/>
              <a:ext cx="111845" cy="545386"/>
              <a:chOff x="40631" y="19948"/>
              <a:chExt cx="1440" cy="5709"/>
            </a:xfrm>
          </p:grpSpPr>
          <p:grpSp>
            <p:nvGrpSpPr>
              <p:cNvPr id="731" name="Group 640"/>
              <p:cNvGrpSpPr>
                <a:grpSpLocks/>
              </p:cNvGrpSpPr>
              <p:nvPr/>
            </p:nvGrpSpPr>
            <p:grpSpPr bwMode="auto">
              <a:xfrm>
                <a:off x="40631" y="22996"/>
                <a:ext cx="1440" cy="2661"/>
                <a:chOff x="40631" y="22996"/>
                <a:chExt cx="1440" cy="2660"/>
              </a:xfrm>
            </p:grpSpPr>
            <p:sp>
              <p:nvSpPr>
                <p:cNvPr id="733" name="Rounded Rectangle 641"/>
                <p:cNvSpPr>
                  <a:spLocks noChangeArrowheads="1"/>
                </p:cNvSpPr>
                <p:nvPr/>
              </p:nvSpPr>
              <p:spPr bwMode="auto">
                <a:xfrm>
                  <a:off x="40631" y="23454"/>
                  <a:ext cx="1440" cy="2203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34" name="Rounded Rectangle 642"/>
                <p:cNvSpPr>
                  <a:spLocks noChangeArrowheads="1"/>
                </p:cNvSpPr>
                <p:nvPr/>
              </p:nvSpPr>
              <p:spPr bwMode="auto">
                <a:xfrm>
                  <a:off x="41017" y="22996"/>
                  <a:ext cx="720" cy="458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32" name="Flowchart: Extract 643"/>
              <p:cNvSpPr>
                <a:spLocks noChangeArrowheads="1"/>
              </p:cNvSpPr>
              <p:nvPr/>
            </p:nvSpPr>
            <p:spPr bwMode="auto">
              <a:xfrm>
                <a:off x="40933" y="19948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1" name="Group 644"/>
            <p:cNvGrpSpPr>
              <a:grpSpLocks/>
            </p:cNvGrpSpPr>
            <p:nvPr/>
          </p:nvGrpSpPr>
          <p:grpSpPr bwMode="auto">
            <a:xfrm>
              <a:off x="1706775" y="4503487"/>
              <a:ext cx="111845" cy="545511"/>
              <a:chOff x="42073" y="19980"/>
              <a:chExt cx="1440" cy="5709"/>
            </a:xfrm>
          </p:grpSpPr>
          <p:grpSp>
            <p:nvGrpSpPr>
              <p:cNvPr id="727" name="Group 645"/>
              <p:cNvGrpSpPr>
                <a:grpSpLocks/>
              </p:cNvGrpSpPr>
              <p:nvPr/>
            </p:nvGrpSpPr>
            <p:grpSpPr bwMode="auto">
              <a:xfrm>
                <a:off x="42073" y="23029"/>
                <a:ext cx="1440" cy="2661"/>
                <a:chOff x="42073" y="23029"/>
                <a:chExt cx="1440" cy="2660"/>
              </a:xfrm>
            </p:grpSpPr>
            <p:sp>
              <p:nvSpPr>
                <p:cNvPr id="729" name="Rounded Rectangle 646"/>
                <p:cNvSpPr>
                  <a:spLocks noChangeArrowheads="1"/>
                </p:cNvSpPr>
                <p:nvPr/>
              </p:nvSpPr>
              <p:spPr bwMode="auto">
                <a:xfrm>
                  <a:off x="42073" y="23486"/>
                  <a:ext cx="1440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30" name="Rounded Rectangle 647"/>
                <p:cNvSpPr>
                  <a:spLocks noChangeArrowheads="1"/>
                </p:cNvSpPr>
                <p:nvPr/>
              </p:nvSpPr>
              <p:spPr bwMode="auto">
                <a:xfrm>
                  <a:off x="42460" y="2302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28" name="Flowchart: Extract 648"/>
              <p:cNvSpPr>
                <a:spLocks noChangeArrowheads="1"/>
              </p:cNvSpPr>
              <p:nvPr/>
            </p:nvSpPr>
            <p:spPr bwMode="auto">
              <a:xfrm>
                <a:off x="42376" y="19980"/>
                <a:ext cx="851" cy="2992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  <p:grpSp>
          <p:nvGrpSpPr>
            <p:cNvPr id="722" name="Group 649"/>
            <p:cNvGrpSpPr>
              <a:grpSpLocks/>
            </p:cNvGrpSpPr>
            <p:nvPr/>
          </p:nvGrpSpPr>
          <p:grpSpPr bwMode="auto">
            <a:xfrm>
              <a:off x="1845264" y="4504860"/>
              <a:ext cx="111946" cy="545386"/>
              <a:chOff x="43440" y="19991"/>
              <a:chExt cx="1440" cy="5709"/>
            </a:xfrm>
          </p:grpSpPr>
          <p:grpSp>
            <p:nvGrpSpPr>
              <p:cNvPr id="723" name="Group 650"/>
              <p:cNvGrpSpPr>
                <a:grpSpLocks/>
              </p:cNvGrpSpPr>
              <p:nvPr/>
            </p:nvGrpSpPr>
            <p:grpSpPr bwMode="auto">
              <a:xfrm>
                <a:off x="43440" y="23039"/>
                <a:ext cx="1441" cy="2661"/>
                <a:chOff x="43440" y="23039"/>
                <a:chExt cx="1440" cy="2660"/>
              </a:xfrm>
            </p:grpSpPr>
            <p:sp>
              <p:nvSpPr>
                <p:cNvPr id="725" name="Rounded Rectangle 651"/>
                <p:cNvSpPr>
                  <a:spLocks noChangeArrowheads="1"/>
                </p:cNvSpPr>
                <p:nvPr/>
              </p:nvSpPr>
              <p:spPr bwMode="auto">
                <a:xfrm>
                  <a:off x="43440" y="23496"/>
                  <a:ext cx="1441" cy="2204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  <p:sp>
              <p:nvSpPr>
                <p:cNvPr id="726" name="Rounded Rectangle 652"/>
                <p:cNvSpPr>
                  <a:spLocks noChangeArrowheads="1"/>
                </p:cNvSpPr>
                <p:nvPr/>
              </p:nvSpPr>
              <p:spPr bwMode="auto">
                <a:xfrm>
                  <a:off x="43827" y="23039"/>
                  <a:ext cx="720" cy="457"/>
                </a:xfrm>
                <a:prstGeom prst="roundRect">
                  <a:avLst>
                    <a:gd name="adj" fmla="val 16667"/>
                  </a:avLst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th-TH" sz="3600">
                    <a:latin typeface="BrowalliaUPC" pitchFamily="34" charset="-34"/>
                    <a:cs typeface="BrowalliaUPC" pitchFamily="34" charset="-34"/>
                  </a:endParaRPr>
                </a:p>
              </p:txBody>
            </p:sp>
          </p:grpSp>
          <p:sp>
            <p:nvSpPr>
              <p:cNvPr id="724" name="Flowchart: Extract 653"/>
              <p:cNvSpPr>
                <a:spLocks noChangeArrowheads="1"/>
              </p:cNvSpPr>
              <p:nvPr/>
            </p:nvSpPr>
            <p:spPr bwMode="auto">
              <a:xfrm>
                <a:off x="43743" y="19991"/>
                <a:ext cx="852" cy="2991"/>
              </a:xfrm>
              <a:prstGeom prst="flowChartExtract">
                <a:avLst/>
              </a:prstGeom>
              <a:noFill/>
              <a:ln w="2540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th-TH" sz="3600">
                  <a:latin typeface="BrowalliaUPC" pitchFamily="34" charset="-34"/>
                  <a:cs typeface="BrowalliaUPC" pitchFamily="34" charset="-34"/>
                </a:endParaRPr>
              </a:p>
            </p:txBody>
          </p:sp>
        </p:grpSp>
      </p:grpSp>
      <p:grpSp>
        <p:nvGrpSpPr>
          <p:cNvPr id="778" name="กลุ่ม 777"/>
          <p:cNvGrpSpPr/>
          <p:nvPr/>
        </p:nvGrpSpPr>
        <p:grpSpPr>
          <a:xfrm>
            <a:off x="1691680" y="1327046"/>
            <a:ext cx="922165" cy="911866"/>
            <a:chOff x="5272912" y="3063468"/>
            <a:chExt cx="1419622" cy="1266475"/>
          </a:xfrm>
        </p:grpSpPr>
        <p:sp>
          <p:nvSpPr>
            <p:cNvPr id="779" name="Text Box 24"/>
            <p:cNvSpPr txBox="1">
              <a:spLocks noChangeArrowheads="1"/>
            </p:cNvSpPr>
            <p:nvPr/>
          </p:nvSpPr>
          <p:spPr bwMode="auto">
            <a:xfrm>
              <a:off x="5272912" y="3063468"/>
              <a:ext cx="1419622" cy="81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th-TH" altLang="en-US" sz="3200" b="1" dirty="0" smtClean="0">
                  <a:solidFill>
                    <a:srgbClr val="333399"/>
                  </a:solidFill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นำส่ง</a:t>
              </a:r>
              <a:endParaRPr lang="en-US" altLang="en-US" sz="3200" b="1" dirty="0">
                <a:solidFill>
                  <a:srgbClr val="333399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sp>
          <p:nvSpPr>
            <p:cNvPr id="780" name="ลูกศรขวา 779"/>
            <p:cNvSpPr/>
            <p:nvPr/>
          </p:nvSpPr>
          <p:spPr>
            <a:xfrm>
              <a:off x="5638292" y="3666886"/>
              <a:ext cx="918063" cy="6630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1403648" y="3815297"/>
            <a:ext cx="1362954" cy="1447583"/>
            <a:chOff x="439915" y="5472905"/>
            <a:chExt cx="2821290" cy="2418292"/>
          </a:xfrm>
        </p:grpSpPr>
        <p:sp>
          <p:nvSpPr>
            <p:cNvPr id="781" name="Text Box 24"/>
            <p:cNvSpPr txBox="1">
              <a:spLocks noChangeArrowheads="1"/>
            </p:cNvSpPr>
            <p:nvPr/>
          </p:nvSpPr>
          <p:spPr bwMode="auto">
            <a:xfrm>
              <a:off x="439915" y="7017120"/>
              <a:ext cx="2821290" cy="87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 </a:t>
              </a:r>
              <a:r>
                <a:rPr lang="th-TH" altLang="en-US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แบบ ผ.</a:t>
              </a:r>
              <a:r>
                <a:rPr lang="en-US" altLang="en-US" b="1" dirty="0" smtClean="0">
                  <a:latin typeface="EucrosiaUPC" pitchFamily="18" charset="-34"/>
                  <a:ea typeface="Arial Unicode MS" pitchFamily="34" charset="-128"/>
                  <a:cs typeface="EucrosiaUPC" pitchFamily="18" charset="-34"/>
                </a:rPr>
                <a:t>2</a:t>
              </a:r>
              <a:endParaRPr lang="en-US" altLang="en-US" b="1" dirty="0">
                <a:latin typeface="EucrosiaUPC" pitchFamily="18" charset="-34"/>
                <a:ea typeface="Arial Unicode MS" pitchFamily="34" charset="-128"/>
                <a:cs typeface="EucrosiaUPC" pitchFamily="18" charset="-34"/>
              </a:endParaRPr>
            </a:p>
          </p:txBody>
        </p:sp>
        <p:pic>
          <p:nvPicPr>
            <p:cNvPr id="78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7773" t="39258" r="17773" b="23633"/>
            <a:stretch>
              <a:fillRect/>
            </a:stretch>
          </p:blipFill>
          <p:spPr bwMode="auto">
            <a:xfrm>
              <a:off x="995071" y="5472905"/>
              <a:ext cx="1949929" cy="1472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50" name="สี่เหลี่ยมผืนผ้ามุมมน 49"/>
          <p:cNvSpPr/>
          <p:nvPr/>
        </p:nvSpPr>
        <p:spPr>
          <a:xfrm>
            <a:off x="2910618" y="1975283"/>
            <a:ext cx="1821470" cy="1453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th-TH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51" name="กลุ่ม 50"/>
          <p:cNvGrpSpPr/>
          <p:nvPr/>
        </p:nvGrpSpPr>
        <p:grpSpPr>
          <a:xfrm>
            <a:off x="5054306" y="2509883"/>
            <a:ext cx="1173878" cy="2575300"/>
            <a:chOff x="5045889" y="3933832"/>
            <a:chExt cx="1968473" cy="2979844"/>
          </a:xfrm>
        </p:grpSpPr>
        <p:grpSp>
          <p:nvGrpSpPr>
            <p:cNvPr id="434" name="กลุ่ม 433"/>
            <p:cNvGrpSpPr/>
            <p:nvPr/>
          </p:nvGrpSpPr>
          <p:grpSpPr>
            <a:xfrm>
              <a:off x="5458409" y="3933832"/>
              <a:ext cx="1345725" cy="1246608"/>
              <a:chOff x="179512" y="2276870"/>
              <a:chExt cx="3807017" cy="4199349"/>
            </a:xfrm>
          </p:grpSpPr>
          <p:grpSp>
            <p:nvGrpSpPr>
              <p:cNvPr id="435" name="กลุ่ม 434"/>
              <p:cNvGrpSpPr/>
              <p:nvPr/>
            </p:nvGrpSpPr>
            <p:grpSpPr>
              <a:xfrm>
                <a:off x="605962" y="3975160"/>
                <a:ext cx="1750255" cy="2501059"/>
                <a:chOff x="5120476" y="1428736"/>
                <a:chExt cx="3666366" cy="4452771"/>
              </a:xfrm>
            </p:grpSpPr>
            <p:pic>
              <p:nvPicPr>
                <p:cNvPr id="576" name="Picture 13" descr="http://www.quinl.com/productImages/UploadImages/13805370203286_17075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8634" t="9071" r="16568" b="11563"/>
                <a:stretch>
                  <a:fillRect/>
                </a:stretch>
              </p:blipFill>
              <p:spPr bwMode="auto">
                <a:xfrm>
                  <a:off x="5120476" y="1428736"/>
                  <a:ext cx="3666366" cy="4452771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77" name="Group 376"/>
                <p:cNvGrpSpPr>
                  <a:grpSpLocks/>
                </p:cNvGrpSpPr>
                <p:nvPr/>
              </p:nvGrpSpPr>
              <p:grpSpPr bwMode="auto">
                <a:xfrm>
                  <a:off x="5798245" y="4427916"/>
                  <a:ext cx="927907" cy="970605"/>
                  <a:chOff x="33338" y="18778"/>
                  <a:chExt cx="14401" cy="13160"/>
                </a:xfrm>
              </p:grpSpPr>
              <p:sp>
                <p:nvSpPr>
                  <p:cNvPr id="604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20651"/>
                    <a:ext cx="14402" cy="11287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05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18778"/>
                    <a:ext cx="14402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78" name="Group 624"/>
                <p:cNvGrpSpPr>
                  <a:grpSpLocks/>
                </p:cNvGrpSpPr>
                <p:nvPr/>
              </p:nvGrpSpPr>
              <p:grpSpPr bwMode="auto">
                <a:xfrm>
                  <a:off x="5904710" y="4918090"/>
                  <a:ext cx="198596" cy="377732"/>
                  <a:chOff x="33999" y="21847"/>
                  <a:chExt cx="1440" cy="3766"/>
                </a:xfrm>
              </p:grpSpPr>
              <p:sp>
                <p:nvSpPr>
                  <p:cNvPr id="601" name="Rounded 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2733"/>
                    <a:ext cx="1440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02" name="Rounded 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4386" y="2227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03" name="Rounded 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1847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79" name="Group 628"/>
                <p:cNvGrpSpPr>
                  <a:grpSpLocks/>
                </p:cNvGrpSpPr>
                <p:nvPr/>
              </p:nvGrpSpPr>
              <p:grpSpPr bwMode="auto">
                <a:xfrm>
                  <a:off x="6143734" y="4924159"/>
                  <a:ext cx="198596" cy="377732"/>
                  <a:chOff x="35483" y="21885"/>
                  <a:chExt cx="1440" cy="3766"/>
                </a:xfrm>
              </p:grpSpPr>
              <p:sp>
                <p:nvSpPr>
                  <p:cNvPr id="598" name="Rounded 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99" name="Rounded 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5870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600" name="Rounded 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80" name="Group 632"/>
                <p:cNvGrpSpPr>
                  <a:grpSpLocks/>
                </p:cNvGrpSpPr>
                <p:nvPr/>
              </p:nvGrpSpPr>
              <p:grpSpPr bwMode="auto">
                <a:xfrm>
                  <a:off x="6378247" y="4924159"/>
                  <a:ext cx="198434" cy="377732"/>
                  <a:chOff x="36939" y="21885"/>
                  <a:chExt cx="1440" cy="3766"/>
                </a:xfrm>
              </p:grpSpPr>
              <p:sp>
                <p:nvSpPr>
                  <p:cNvPr id="595" name="Rounded 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96" name="Rounded 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7325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97" name="Rounded 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81" name="กลุ่ม 580"/>
                <p:cNvGrpSpPr/>
                <p:nvPr/>
              </p:nvGrpSpPr>
              <p:grpSpPr>
                <a:xfrm>
                  <a:off x="6864437" y="4515038"/>
                  <a:ext cx="1328915" cy="864078"/>
                  <a:chOff x="657768" y="5881507"/>
                  <a:chExt cx="978051" cy="648072"/>
                </a:xfrm>
              </p:grpSpPr>
              <p:sp>
                <p:nvSpPr>
                  <p:cNvPr id="582" name="คิวบ์ 581"/>
                  <p:cNvSpPr/>
                  <p:nvPr/>
                </p:nvSpPr>
                <p:spPr>
                  <a:xfrm>
                    <a:off x="657768" y="5881507"/>
                    <a:ext cx="978051" cy="648072"/>
                  </a:xfrm>
                  <a:prstGeom prst="cub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grpSp>
                <p:nvGrpSpPr>
                  <p:cNvPr id="583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763168" y="6016677"/>
                    <a:ext cx="198596" cy="377732"/>
                    <a:chOff x="14669" y="11174"/>
                    <a:chExt cx="1440" cy="3766"/>
                  </a:xfrm>
                </p:grpSpPr>
                <p:sp>
                  <p:nvSpPr>
                    <p:cNvPr id="592" name="Rounded 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69" y="12060"/>
                      <a:ext cx="1441" cy="288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3" name="Rounded 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56" y="11603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4" name="Rounded 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69" y="11174"/>
                      <a:ext cx="1441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84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1002191" y="6022746"/>
                    <a:ext cx="198596" cy="377732"/>
                    <a:chOff x="16153" y="11212"/>
                    <a:chExt cx="1440" cy="3766"/>
                  </a:xfrm>
                </p:grpSpPr>
                <p:sp>
                  <p:nvSpPr>
                    <p:cNvPr id="589" name="Rounded 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53" y="12097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0" name="Rounded 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40" y="11640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91" name="Rounded 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53" y="11212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grpSp>
                <p:nvGrpSpPr>
                  <p:cNvPr id="585" name="Group 357"/>
                  <p:cNvGrpSpPr>
                    <a:grpSpLocks/>
                  </p:cNvGrpSpPr>
                  <p:nvPr/>
                </p:nvGrpSpPr>
                <p:grpSpPr bwMode="auto">
                  <a:xfrm>
                    <a:off x="1236705" y="6022746"/>
                    <a:ext cx="198596" cy="377732"/>
                    <a:chOff x="17609" y="11212"/>
                    <a:chExt cx="1440" cy="3766"/>
                  </a:xfrm>
                </p:grpSpPr>
                <p:sp>
                  <p:nvSpPr>
                    <p:cNvPr id="586" name="Rounded 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09" y="12097"/>
                      <a:ext cx="1440" cy="288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5B8B7"/>
                    </a:solidFill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87" name="Rounded 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96" y="11640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88" name="Rounded 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09" y="11212"/>
                      <a:ext cx="144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243F6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36" name="กลุ่ม 435"/>
              <p:cNvGrpSpPr/>
              <p:nvPr/>
            </p:nvGrpSpPr>
            <p:grpSpPr>
              <a:xfrm>
                <a:off x="179512" y="2276870"/>
                <a:ext cx="1352333" cy="1680038"/>
                <a:chOff x="395536" y="2008795"/>
                <a:chExt cx="2306091" cy="3480957"/>
              </a:xfrm>
            </p:grpSpPr>
            <p:pic>
              <p:nvPicPr>
                <p:cNvPr id="542" name="Picture 13" descr="http://www.quinl.com/productImages/UploadImages/13805370203286_17075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8634" t="9071" r="16568" b="11563"/>
                <a:stretch>
                  <a:fillRect/>
                </a:stretch>
              </p:blipFill>
              <p:spPr bwMode="auto">
                <a:xfrm>
                  <a:off x="395536" y="2008795"/>
                  <a:ext cx="2306091" cy="348095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43" name="Group 376"/>
                <p:cNvGrpSpPr>
                  <a:grpSpLocks/>
                </p:cNvGrpSpPr>
                <p:nvPr/>
              </p:nvGrpSpPr>
              <p:grpSpPr bwMode="auto">
                <a:xfrm>
                  <a:off x="821843" y="4353406"/>
                  <a:ext cx="583640" cy="758771"/>
                  <a:chOff x="33338" y="18778"/>
                  <a:chExt cx="14401" cy="13160"/>
                </a:xfrm>
              </p:grpSpPr>
              <p:sp>
                <p:nvSpPr>
                  <p:cNvPr id="574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20651"/>
                    <a:ext cx="14402" cy="11287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5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18778"/>
                    <a:ext cx="14402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4" name="Group 624"/>
                <p:cNvGrpSpPr>
                  <a:grpSpLocks/>
                </p:cNvGrpSpPr>
                <p:nvPr/>
              </p:nvGrpSpPr>
              <p:grpSpPr bwMode="auto">
                <a:xfrm>
                  <a:off x="888808" y="4736600"/>
                  <a:ext cx="124914" cy="295292"/>
                  <a:chOff x="33999" y="21847"/>
                  <a:chExt cx="1440" cy="3766"/>
                </a:xfrm>
              </p:grpSpPr>
              <p:sp>
                <p:nvSpPr>
                  <p:cNvPr id="571" name="Rounded 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2733"/>
                    <a:ext cx="1440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2" name="Rounded 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4386" y="2227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3" name="Rounded 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1847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5" name="Group 628"/>
                <p:cNvGrpSpPr>
                  <a:grpSpLocks/>
                </p:cNvGrpSpPr>
                <p:nvPr/>
              </p:nvGrpSpPr>
              <p:grpSpPr bwMode="auto">
                <a:xfrm>
                  <a:off x="1039150" y="4741344"/>
                  <a:ext cx="124914" cy="295292"/>
                  <a:chOff x="35483" y="21885"/>
                  <a:chExt cx="1440" cy="3766"/>
                </a:xfrm>
              </p:grpSpPr>
              <p:sp>
                <p:nvSpPr>
                  <p:cNvPr id="568" name="Rounded 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69" name="Rounded 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5870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70" name="Rounded 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6" name="Group 632"/>
                <p:cNvGrpSpPr>
                  <a:grpSpLocks/>
                </p:cNvGrpSpPr>
                <p:nvPr/>
              </p:nvGrpSpPr>
              <p:grpSpPr bwMode="auto">
                <a:xfrm>
                  <a:off x="1186656" y="4741344"/>
                  <a:ext cx="124812" cy="295292"/>
                  <a:chOff x="36939" y="21885"/>
                  <a:chExt cx="1440" cy="3766"/>
                </a:xfrm>
              </p:grpSpPr>
              <p:sp>
                <p:nvSpPr>
                  <p:cNvPr id="565" name="Rounded 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66" name="Rounded 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7325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67" name="Rounded 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7" name="Group 636"/>
                <p:cNvGrpSpPr>
                  <a:grpSpLocks/>
                </p:cNvGrpSpPr>
                <p:nvPr/>
              </p:nvGrpSpPr>
              <p:grpSpPr bwMode="auto">
                <a:xfrm>
                  <a:off x="1489873" y="4318945"/>
                  <a:ext cx="583538" cy="787863"/>
                  <a:chOff x="39932" y="18502"/>
                  <a:chExt cx="14401" cy="13665"/>
                </a:xfrm>
              </p:grpSpPr>
              <p:sp>
                <p:nvSpPr>
                  <p:cNvPr id="563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20375"/>
                    <a:ext cx="14401" cy="11793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64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18502"/>
                    <a:ext cx="14401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8" name="Group 639"/>
                <p:cNvGrpSpPr>
                  <a:grpSpLocks/>
                </p:cNvGrpSpPr>
                <p:nvPr/>
              </p:nvGrpSpPr>
              <p:grpSpPr bwMode="auto">
                <a:xfrm>
                  <a:off x="1560688" y="4499492"/>
                  <a:ext cx="111845" cy="545386"/>
                  <a:chOff x="40631" y="19948"/>
                  <a:chExt cx="1440" cy="5709"/>
                </a:xfrm>
              </p:grpSpPr>
              <p:grpSp>
                <p:nvGrpSpPr>
                  <p:cNvPr id="559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0631" y="22996"/>
                    <a:ext cx="1440" cy="2661"/>
                    <a:chOff x="40631" y="22996"/>
                    <a:chExt cx="1440" cy="2660"/>
                  </a:xfrm>
                </p:grpSpPr>
                <p:sp>
                  <p:nvSpPr>
                    <p:cNvPr id="561" name="Rounded 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1" y="23454"/>
                      <a:ext cx="1440" cy="2203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62" name="Rounded 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17" y="22996"/>
                      <a:ext cx="720" cy="45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60" name="Flowchart: Extract 643"/>
                  <p:cNvSpPr>
                    <a:spLocks noChangeArrowheads="1"/>
                  </p:cNvSpPr>
                  <p:nvPr/>
                </p:nvSpPr>
                <p:spPr bwMode="auto">
                  <a:xfrm>
                    <a:off x="40933" y="19948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49" name="Group 644"/>
                <p:cNvGrpSpPr>
                  <a:grpSpLocks/>
                </p:cNvGrpSpPr>
                <p:nvPr/>
              </p:nvGrpSpPr>
              <p:grpSpPr bwMode="auto">
                <a:xfrm>
                  <a:off x="1706775" y="4503487"/>
                  <a:ext cx="111845" cy="545511"/>
                  <a:chOff x="42073" y="19980"/>
                  <a:chExt cx="1440" cy="5709"/>
                </a:xfrm>
              </p:grpSpPr>
              <p:grpSp>
                <p:nvGrpSpPr>
                  <p:cNvPr id="555" name="Group 645"/>
                  <p:cNvGrpSpPr>
                    <a:grpSpLocks/>
                  </p:cNvGrpSpPr>
                  <p:nvPr/>
                </p:nvGrpSpPr>
                <p:grpSpPr bwMode="auto">
                  <a:xfrm>
                    <a:off x="42073" y="23029"/>
                    <a:ext cx="1440" cy="2661"/>
                    <a:chOff x="42073" y="23029"/>
                    <a:chExt cx="1440" cy="2660"/>
                  </a:xfrm>
                </p:grpSpPr>
                <p:sp>
                  <p:nvSpPr>
                    <p:cNvPr id="557" name="Rounded 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73" y="23486"/>
                      <a:ext cx="1440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58" name="Rounded 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0" y="2302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56" name="Flowchart: Extract 648"/>
                  <p:cNvSpPr>
                    <a:spLocks noChangeArrowheads="1"/>
                  </p:cNvSpPr>
                  <p:nvPr/>
                </p:nvSpPr>
                <p:spPr bwMode="auto">
                  <a:xfrm>
                    <a:off x="42376" y="19980"/>
                    <a:ext cx="851" cy="2992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50" name="Group 649"/>
                <p:cNvGrpSpPr>
                  <a:grpSpLocks/>
                </p:cNvGrpSpPr>
                <p:nvPr/>
              </p:nvGrpSpPr>
              <p:grpSpPr bwMode="auto">
                <a:xfrm>
                  <a:off x="1845264" y="4504860"/>
                  <a:ext cx="111946" cy="545386"/>
                  <a:chOff x="43440" y="19991"/>
                  <a:chExt cx="1440" cy="5709"/>
                </a:xfrm>
              </p:grpSpPr>
              <p:grpSp>
                <p:nvGrpSpPr>
                  <p:cNvPr id="551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43440" y="23039"/>
                    <a:ext cx="1441" cy="2661"/>
                    <a:chOff x="43440" y="23039"/>
                    <a:chExt cx="1440" cy="2660"/>
                  </a:xfrm>
                </p:grpSpPr>
                <p:sp>
                  <p:nvSpPr>
                    <p:cNvPr id="553" name="Rounded 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0" y="23496"/>
                      <a:ext cx="1441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54" name="Rounded 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27" y="2303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52" name="Flowchart: Extract 653"/>
                  <p:cNvSpPr>
                    <a:spLocks noChangeArrowheads="1"/>
                  </p:cNvSpPr>
                  <p:nvPr/>
                </p:nvSpPr>
                <p:spPr bwMode="auto">
                  <a:xfrm>
                    <a:off x="43743" y="19991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  <p:grpSp>
            <p:nvGrpSpPr>
              <p:cNvPr id="437" name="กลุ่ม 436"/>
              <p:cNvGrpSpPr/>
              <p:nvPr/>
            </p:nvGrpSpPr>
            <p:grpSpPr>
              <a:xfrm>
                <a:off x="1484117" y="2528037"/>
                <a:ext cx="1287684" cy="1365063"/>
                <a:chOff x="395536" y="2008795"/>
                <a:chExt cx="2306091" cy="3480957"/>
              </a:xfrm>
            </p:grpSpPr>
            <p:pic>
              <p:nvPicPr>
                <p:cNvPr id="508" name="Picture 13" descr="http://www.quinl.com/productImages/UploadImages/13805370203286_17075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8634" t="9071" r="16568" b="11563"/>
                <a:stretch>
                  <a:fillRect/>
                </a:stretch>
              </p:blipFill>
              <p:spPr bwMode="auto">
                <a:xfrm>
                  <a:off x="395536" y="2008795"/>
                  <a:ext cx="2306091" cy="348095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09" name="Group 376"/>
                <p:cNvGrpSpPr>
                  <a:grpSpLocks/>
                </p:cNvGrpSpPr>
                <p:nvPr/>
              </p:nvGrpSpPr>
              <p:grpSpPr bwMode="auto">
                <a:xfrm>
                  <a:off x="821843" y="4353406"/>
                  <a:ext cx="583640" cy="758771"/>
                  <a:chOff x="33338" y="18778"/>
                  <a:chExt cx="14401" cy="13160"/>
                </a:xfrm>
              </p:grpSpPr>
              <p:sp>
                <p:nvSpPr>
                  <p:cNvPr id="540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20651"/>
                    <a:ext cx="14402" cy="11287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41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18778"/>
                    <a:ext cx="14402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0" name="Group 624"/>
                <p:cNvGrpSpPr>
                  <a:grpSpLocks/>
                </p:cNvGrpSpPr>
                <p:nvPr/>
              </p:nvGrpSpPr>
              <p:grpSpPr bwMode="auto">
                <a:xfrm>
                  <a:off x="888808" y="4736600"/>
                  <a:ext cx="124914" cy="295292"/>
                  <a:chOff x="33999" y="21847"/>
                  <a:chExt cx="1440" cy="3766"/>
                </a:xfrm>
              </p:grpSpPr>
              <p:sp>
                <p:nvSpPr>
                  <p:cNvPr id="537" name="Rounded 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2733"/>
                    <a:ext cx="1440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8" name="Rounded 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4386" y="2227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9" name="Rounded 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1847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1" name="Group 628"/>
                <p:cNvGrpSpPr>
                  <a:grpSpLocks/>
                </p:cNvGrpSpPr>
                <p:nvPr/>
              </p:nvGrpSpPr>
              <p:grpSpPr bwMode="auto">
                <a:xfrm>
                  <a:off x="1039150" y="4741344"/>
                  <a:ext cx="124914" cy="295292"/>
                  <a:chOff x="35483" y="21885"/>
                  <a:chExt cx="1440" cy="3766"/>
                </a:xfrm>
              </p:grpSpPr>
              <p:sp>
                <p:nvSpPr>
                  <p:cNvPr id="534" name="Rounded 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5" name="Rounded 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5870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6" name="Rounded 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2" name="Group 632"/>
                <p:cNvGrpSpPr>
                  <a:grpSpLocks/>
                </p:cNvGrpSpPr>
                <p:nvPr/>
              </p:nvGrpSpPr>
              <p:grpSpPr bwMode="auto">
                <a:xfrm>
                  <a:off x="1186656" y="4741344"/>
                  <a:ext cx="124812" cy="295292"/>
                  <a:chOff x="36939" y="21885"/>
                  <a:chExt cx="1440" cy="3766"/>
                </a:xfrm>
              </p:grpSpPr>
              <p:sp>
                <p:nvSpPr>
                  <p:cNvPr id="531" name="Rounded 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2" name="Rounded 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7325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3" name="Rounded 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3" name="Group 636"/>
                <p:cNvGrpSpPr>
                  <a:grpSpLocks/>
                </p:cNvGrpSpPr>
                <p:nvPr/>
              </p:nvGrpSpPr>
              <p:grpSpPr bwMode="auto">
                <a:xfrm>
                  <a:off x="1489873" y="4318945"/>
                  <a:ext cx="583538" cy="787863"/>
                  <a:chOff x="39932" y="18502"/>
                  <a:chExt cx="14401" cy="13665"/>
                </a:xfrm>
              </p:grpSpPr>
              <p:sp>
                <p:nvSpPr>
                  <p:cNvPr id="52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20375"/>
                    <a:ext cx="14401" cy="11793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30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18502"/>
                    <a:ext cx="14401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4" name="Group 639"/>
                <p:cNvGrpSpPr>
                  <a:grpSpLocks/>
                </p:cNvGrpSpPr>
                <p:nvPr/>
              </p:nvGrpSpPr>
              <p:grpSpPr bwMode="auto">
                <a:xfrm>
                  <a:off x="1560688" y="4499492"/>
                  <a:ext cx="111845" cy="545386"/>
                  <a:chOff x="40631" y="19948"/>
                  <a:chExt cx="1440" cy="5709"/>
                </a:xfrm>
              </p:grpSpPr>
              <p:grpSp>
                <p:nvGrpSpPr>
                  <p:cNvPr id="525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0631" y="22996"/>
                    <a:ext cx="1440" cy="2661"/>
                    <a:chOff x="40631" y="22996"/>
                    <a:chExt cx="1440" cy="2660"/>
                  </a:xfrm>
                </p:grpSpPr>
                <p:sp>
                  <p:nvSpPr>
                    <p:cNvPr id="527" name="Rounded 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1" y="23454"/>
                      <a:ext cx="1440" cy="2203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28" name="Rounded 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17" y="22996"/>
                      <a:ext cx="720" cy="45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26" name="Flowchart: Extract 643"/>
                  <p:cNvSpPr>
                    <a:spLocks noChangeArrowheads="1"/>
                  </p:cNvSpPr>
                  <p:nvPr/>
                </p:nvSpPr>
                <p:spPr bwMode="auto">
                  <a:xfrm>
                    <a:off x="40933" y="19948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5" name="Group 644"/>
                <p:cNvGrpSpPr>
                  <a:grpSpLocks/>
                </p:cNvGrpSpPr>
                <p:nvPr/>
              </p:nvGrpSpPr>
              <p:grpSpPr bwMode="auto">
                <a:xfrm>
                  <a:off x="1706775" y="4503487"/>
                  <a:ext cx="111845" cy="545511"/>
                  <a:chOff x="42073" y="19980"/>
                  <a:chExt cx="1440" cy="5709"/>
                </a:xfrm>
              </p:grpSpPr>
              <p:grpSp>
                <p:nvGrpSpPr>
                  <p:cNvPr id="521" name="Group 645"/>
                  <p:cNvGrpSpPr>
                    <a:grpSpLocks/>
                  </p:cNvGrpSpPr>
                  <p:nvPr/>
                </p:nvGrpSpPr>
                <p:grpSpPr bwMode="auto">
                  <a:xfrm>
                    <a:off x="42073" y="23029"/>
                    <a:ext cx="1440" cy="2661"/>
                    <a:chOff x="42073" y="23029"/>
                    <a:chExt cx="1440" cy="2660"/>
                  </a:xfrm>
                </p:grpSpPr>
                <p:sp>
                  <p:nvSpPr>
                    <p:cNvPr id="523" name="Rounded 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73" y="23486"/>
                      <a:ext cx="1440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24" name="Rounded 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0" y="2302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22" name="Flowchart: Extract 648"/>
                  <p:cNvSpPr>
                    <a:spLocks noChangeArrowheads="1"/>
                  </p:cNvSpPr>
                  <p:nvPr/>
                </p:nvSpPr>
                <p:spPr bwMode="auto">
                  <a:xfrm>
                    <a:off x="42376" y="19980"/>
                    <a:ext cx="851" cy="2992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516" name="Group 649"/>
                <p:cNvGrpSpPr>
                  <a:grpSpLocks/>
                </p:cNvGrpSpPr>
                <p:nvPr/>
              </p:nvGrpSpPr>
              <p:grpSpPr bwMode="auto">
                <a:xfrm>
                  <a:off x="1845264" y="4504860"/>
                  <a:ext cx="111946" cy="545386"/>
                  <a:chOff x="43440" y="19991"/>
                  <a:chExt cx="1440" cy="5709"/>
                </a:xfrm>
              </p:grpSpPr>
              <p:grpSp>
                <p:nvGrpSpPr>
                  <p:cNvPr id="517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43440" y="23039"/>
                    <a:ext cx="1441" cy="2661"/>
                    <a:chOff x="43440" y="23039"/>
                    <a:chExt cx="1440" cy="2660"/>
                  </a:xfrm>
                </p:grpSpPr>
                <p:sp>
                  <p:nvSpPr>
                    <p:cNvPr id="519" name="Rounded 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0" y="23496"/>
                      <a:ext cx="1441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520" name="Rounded 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27" y="2303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518" name="Flowchart: Extract 653"/>
                  <p:cNvSpPr>
                    <a:spLocks noChangeArrowheads="1"/>
                  </p:cNvSpPr>
                  <p:nvPr/>
                </p:nvSpPr>
                <p:spPr bwMode="auto">
                  <a:xfrm>
                    <a:off x="43743" y="19991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  <p:grpSp>
            <p:nvGrpSpPr>
              <p:cNvPr id="438" name="กลุ่ม 437"/>
              <p:cNvGrpSpPr/>
              <p:nvPr/>
            </p:nvGrpSpPr>
            <p:grpSpPr>
              <a:xfrm>
                <a:off x="2771800" y="2276872"/>
                <a:ext cx="1214729" cy="1638900"/>
                <a:chOff x="395536" y="2008795"/>
                <a:chExt cx="2306091" cy="3480957"/>
              </a:xfrm>
            </p:grpSpPr>
            <p:pic>
              <p:nvPicPr>
                <p:cNvPr id="474" name="Picture 13" descr="http://www.quinl.com/productImages/UploadImages/13805370203286_17075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18634" t="9071" r="16568" b="11563"/>
                <a:stretch>
                  <a:fillRect/>
                </a:stretch>
              </p:blipFill>
              <p:spPr bwMode="auto">
                <a:xfrm>
                  <a:off x="395536" y="2008795"/>
                  <a:ext cx="2306091" cy="348095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75" name="Group 376"/>
                <p:cNvGrpSpPr>
                  <a:grpSpLocks/>
                </p:cNvGrpSpPr>
                <p:nvPr/>
              </p:nvGrpSpPr>
              <p:grpSpPr bwMode="auto">
                <a:xfrm>
                  <a:off x="821843" y="4353406"/>
                  <a:ext cx="583640" cy="758771"/>
                  <a:chOff x="33338" y="18778"/>
                  <a:chExt cx="14401" cy="13160"/>
                </a:xfrm>
              </p:grpSpPr>
              <p:sp>
                <p:nvSpPr>
                  <p:cNvPr id="506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20651"/>
                    <a:ext cx="14402" cy="11287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7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18778"/>
                    <a:ext cx="14402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76" name="Group 624"/>
                <p:cNvGrpSpPr>
                  <a:grpSpLocks/>
                </p:cNvGrpSpPr>
                <p:nvPr/>
              </p:nvGrpSpPr>
              <p:grpSpPr bwMode="auto">
                <a:xfrm>
                  <a:off x="888808" y="4736600"/>
                  <a:ext cx="124914" cy="295292"/>
                  <a:chOff x="33999" y="21847"/>
                  <a:chExt cx="1440" cy="3766"/>
                </a:xfrm>
              </p:grpSpPr>
              <p:sp>
                <p:nvSpPr>
                  <p:cNvPr id="503" name="Rounded 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2733"/>
                    <a:ext cx="1440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4" name="Rounded 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4386" y="2227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5" name="Rounded 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1847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77" name="Group 628"/>
                <p:cNvGrpSpPr>
                  <a:grpSpLocks/>
                </p:cNvGrpSpPr>
                <p:nvPr/>
              </p:nvGrpSpPr>
              <p:grpSpPr bwMode="auto">
                <a:xfrm>
                  <a:off x="1039150" y="4741344"/>
                  <a:ext cx="124914" cy="295292"/>
                  <a:chOff x="35483" y="21885"/>
                  <a:chExt cx="1440" cy="3766"/>
                </a:xfrm>
              </p:grpSpPr>
              <p:sp>
                <p:nvSpPr>
                  <p:cNvPr id="500" name="Rounded 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1" name="Rounded 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5870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502" name="Rounded 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78" name="Group 632"/>
                <p:cNvGrpSpPr>
                  <a:grpSpLocks/>
                </p:cNvGrpSpPr>
                <p:nvPr/>
              </p:nvGrpSpPr>
              <p:grpSpPr bwMode="auto">
                <a:xfrm>
                  <a:off x="1186656" y="4741344"/>
                  <a:ext cx="124812" cy="295292"/>
                  <a:chOff x="36939" y="21885"/>
                  <a:chExt cx="1440" cy="3766"/>
                </a:xfrm>
              </p:grpSpPr>
              <p:sp>
                <p:nvSpPr>
                  <p:cNvPr id="497" name="Rounded 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8" name="Rounded 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7325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9" name="Rounded 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79" name="Group 636"/>
                <p:cNvGrpSpPr>
                  <a:grpSpLocks/>
                </p:cNvGrpSpPr>
                <p:nvPr/>
              </p:nvGrpSpPr>
              <p:grpSpPr bwMode="auto">
                <a:xfrm>
                  <a:off x="1489873" y="4318945"/>
                  <a:ext cx="583538" cy="787863"/>
                  <a:chOff x="39932" y="18502"/>
                  <a:chExt cx="14401" cy="13665"/>
                </a:xfrm>
              </p:grpSpPr>
              <p:sp>
                <p:nvSpPr>
                  <p:cNvPr id="495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20375"/>
                    <a:ext cx="14401" cy="11793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96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18502"/>
                    <a:ext cx="14401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80" name="Group 639"/>
                <p:cNvGrpSpPr>
                  <a:grpSpLocks/>
                </p:cNvGrpSpPr>
                <p:nvPr/>
              </p:nvGrpSpPr>
              <p:grpSpPr bwMode="auto">
                <a:xfrm>
                  <a:off x="1560688" y="4499492"/>
                  <a:ext cx="111845" cy="545386"/>
                  <a:chOff x="40631" y="19948"/>
                  <a:chExt cx="1440" cy="5709"/>
                </a:xfrm>
              </p:grpSpPr>
              <p:grpSp>
                <p:nvGrpSpPr>
                  <p:cNvPr id="491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0631" y="22996"/>
                    <a:ext cx="1440" cy="2661"/>
                    <a:chOff x="40631" y="22996"/>
                    <a:chExt cx="1440" cy="2660"/>
                  </a:xfrm>
                </p:grpSpPr>
                <p:sp>
                  <p:nvSpPr>
                    <p:cNvPr id="493" name="Rounded 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1" y="23454"/>
                      <a:ext cx="1440" cy="2203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94" name="Rounded 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17" y="22996"/>
                      <a:ext cx="720" cy="45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92" name="Flowchart: Extract 643"/>
                  <p:cNvSpPr>
                    <a:spLocks noChangeArrowheads="1"/>
                  </p:cNvSpPr>
                  <p:nvPr/>
                </p:nvSpPr>
                <p:spPr bwMode="auto">
                  <a:xfrm>
                    <a:off x="40933" y="19948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81" name="Group 644"/>
                <p:cNvGrpSpPr>
                  <a:grpSpLocks/>
                </p:cNvGrpSpPr>
                <p:nvPr/>
              </p:nvGrpSpPr>
              <p:grpSpPr bwMode="auto">
                <a:xfrm>
                  <a:off x="1706775" y="4503487"/>
                  <a:ext cx="111845" cy="545511"/>
                  <a:chOff x="42073" y="19980"/>
                  <a:chExt cx="1440" cy="5709"/>
                </a:xfrm>
              </p:grpSpPr>
              <p:grpSp>
                <p:nvGrpSpPr>
                  <p:cNvPr id="487" name="Group 645"/>
                  <p:cNvGrpSpPr>
                    <a:grpSpLocks/>
                  </p:cNvGrpSpPr>
                  <p:nvPr/>
                </p:nvGrpSpPr>
                <p:grpSpPr bwMode="auto">
                  <a:xfrm>
                    <a:off x="42073" y="23029"/>
                    <a:ext cx="1440" cy="2661"/>
                    <a:chOff x="42073" y="23029"/>
                    <a:chExt cx="1440" cy="2660"/>
                  </a:xfrm>
                </p:grpSpPr>
                <p:sp>
                  <p:nvSpPr>
                    <p:cNvPr id="489" name="Rounded 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73" y="23486"/>
                      <a:ext cx="1440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90" name="Rounded 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0" y="2302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88" name="Flowchart: Extract 648"/>
                  <p:cNvSpPr>
                    <a:spLocks noChangeArrowheads="1"/>
                  </p:cNvSpPr>
                  <p:nvPr/>
                </p:nvSpPr>
                <p:spPr bwMode="auto">
                  <a:xfrm>
                    <a:off x="42376" y="19980"/>
                    <a:ext cx="851" cy="2992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82" name="Group 649"/>
                <p:cNvGrpSpPr>
                  <a:grpSpLocks/>
                </p:cNvGrpSpPr>
                <p:nvPr/>
              </p:nvGrpSpPr>
              <p:grpSpPr bwMode="auto">
                <a:xfrm>
                  <a:off x="1845264" y="4504860"/>
                  <a:ext cx="111946" cy="545386"/>
                  <a:chOff x="43440" y="19991"/>
                  <a:chExt cx="1440" cy="5709"/>
                </a:xfrm>
              </p:grpSpPr>
              <p:grpSp>
                <p:nvGrpSpPr>
                  <p:cNvPr id="483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43440" y="23039"/>
                    <a:ext cx="1441" cy="2661"/>
                    <a:chOff x="43440" y="23039"/>
                    <a:chExt cx="1440" cy="2660"/>
                  </a:xfrm>
                </p:grpSpPr>
                <p:sp>
                  <p:nvSpPr>
                    <p:cNvPr id="485" name="Rounded 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0" y="23496"/>
                      <a:ext cx="1441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86" name="Rounded 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27" y="2303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84" name="Flowchart: Extract 653"/>
                  <p:cNvSpPr>
                    <a:spLocks noChangeArrowheads="1"/>
                  </p:cNvSpPr>
                  <p:nvPr/>
                </p:nvSpPr>
                <p:spPr bwMode="auto">
                  <a:xfrm>
                    <a:off x="43743" y="19991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  <p:grpSp>
            <p:nvGrpSpPr>
              <p:cNvPr id="439" name="กลุ่ม 438"/>
              <p:cNvGrpSpPr/>
              <p:nvPr/>
            </p:nvGrpSpPr>
            <p:grpSpPr>
              <a:xfrm>
                <a:off x="2134719" y="4171068"/>
                <a:ext cx="1162731" cy="1600791"/>
                <a:chOff x="395536" y="2008795"/>
                <a:chExt cx="2306091" cy="3480957"/>
              </a:xfrm>
            </p:grpSpPr>
            <p:pic>
              <p:nvPicPr>
                <p:cNvPr id="440" name="Picture 13" descr="http://www.quinl.com/productImages/UploadImages/13805370203286_17075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18634" t="9071" r="16568" b="11563"/>
                <a:stretch>
                  <a:fillRect/>
                </a:stretch>
              </p:blipFill>
              <p:spPr bwMode="auto">
                <a:xfrm>
                  <a:off x="395536" y="2008795"/>
                  <a:ext cx="2306091" cy="348095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41" name="Group 376"/>
                <p:cNvGrpSpPr>
                  <a:grpSpLocks/>
                </p:cNvGrpSpPr>
                <p:nvPr/>
              </p:nvGrpSpPr>
              <p:grpSpPr bwMode="auto">
                <a:xfrm>
                  <a:off x="821843" y="4353406"/>
                  <a:ext cx="583640" cy="758771"/>
                  <a:chOff x="33338" y="18778"/>
                  <a:chExt cx="14401" cy="13160"/>
                </a:xfrm>
              </p:grpSpPr>
              <p:sp>
                <p:nvSpPr>
                  <p:cNvPr id="472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20651"/>
                    <a:ext cx="14402" cy="11287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73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338" y="18778"/>
                    <a:ext cx="14402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2" name="Group 624"/>
                <p:cNvGrpSpPr>
                  <a:grpSpLocks/>
                </p:cNvGrpSpPr>
                <p:nvPr/>
              </p:nvGrpSpPr>
              <p:grpSpPr bwMode="auto">
                <a:xfrm>
                  <a:off x="888808" y="4736600"/>
                  <a:ext cx="124914" cy="295292"/>
                  <a:chOff x="33999" y="21847"/>
                  <a:chExt cx="1440" cy="3766"/>
                </a:xfrm>
              </p:grpSpPr>
              <p:sp>
                <p:nvSpPr>
                  <p:cNvPr id="469" name="Rounded 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2733"/>
                    <a:ext cx="1440" cy="28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70" name="Rounded 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4386" y="22276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71" name="Rounded 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99" y="21847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3" name="Group 628"/>
                <p:cNvGrpSpPr>
                  <a:grpSpLocks/>
                </p:cNvGrpSpPr>
                <p:nvPr/>
              </p:nvGrpSpPr>
              <p:grpSpPr bwMode="auto">
                <a:xfrm>
                  <a:off x="1039150" y="4741344"/>
                  <a:ext cx="124914" cy="295292"/>
                  <a:chOff x="35483" y="21885"/>
                  <a:chExt cx="1440" cy="3766"/>
                </a:xfrm>
              </p:grpSpPr>
              <p:sp>
                <p:nvSpPr>
                  <p:cNvPr id="466" name="Rounded 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7" name="Rounded 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5870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8" name="Rounded 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5483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4" name="Group 632"/>
                <p:cNvGrpSpPr>
                  <a:grpSpLocks/>
                </p:cNvGrpSpPr>
                <p:nvPr/>
              </p:nvGrpSpPr>
              <p:grpSpPr bwMode="auto">
                <a:xfrm>
                  <a:off x="1186656" y="4741344"/>
                  <a:ext cx="124812" cy="295292"/>
                  <a:chOff x="36939" y="21885"/>
                  <a:chExt cx="1440" cy="3766"/>
                </a:xfrm>
              </p:grpSpPr>
              <p:sp>
                <p:nvSpPr>
                  <p:cNvPr id="463" name="Rounded 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2770"/>
                    <a:ext cx="1440" cy="288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5B8B7"/>
                  </a:solidFill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4" name="Rounded 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7325" y="22313"/>
                    <a:ext cx="72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5" name="Rounded 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6939" y="21885"/>
                    <a:ext cx="1440" cy="45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254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5" name="Group 636"/>
                <p:cNvGrpSpPr>
                  <a:grpSpLocks/>
                </p:cNvGrpSpPr>
                <p:nvPr/>
              </p:nvGrpSpPr>
              <p:grpSpPr bwMode="auto">
                <a:xfrm>
                  <a:off x="1489873" y="4318945"/>
                  <a:ext cx="583538" cy="787863"/>
                  <a:chOff x="39932" y="18502"/>
                  <a:chExt cx="14401" cy="13665"/>
                </a:xfrm>
              </p:grpSpPr>
              <p:sp>
                <p:nvSpPr>
                  <p:cNvPr id="461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20375"/>
                    <a:ext cx="14401" cy="11793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  <p:sp>
                <p:nvSpPr>
                  <p:cNvPr id="462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39932" y="18502"/>
                    <a:ext cx="14401" cy="2526"/>
                  </a:xfrm>
                  <a:prstGeom prst="re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6" name="Group 639"/>
                <p:cNvGrpSpPr>
                  <a:grpSpLocks/>
                </p:cNvGrpSpPr>
                <p:nvPr/>
              </p:nvGrpSpPr>
              <p:grpSpPr bwMode="auto">
                <a:xfrm>
                  <a:off x="1560688" y="4499492"/>
                  <a:ext cx="111845" cy="545386"/>
                  <a:chOff x="40631" y="19948"/>
                  <a:chExt cx="1440" cy="5709"/>
                </a:xfrm>
              </p:grpSpPr>
              <p:grpSp>
                <p:nvGrpSpPr>
                  <p:cNvPr id="457" name="Group 640"/>
                  <p:cNvGrpSpPr>
                    <a:grpSpLocks/>
                  </p:cNvGrpSpPr>
                  <p:nvPr/>
                </p:nvGrpSpPr>
                <p:grpSpPr bwMode="auto">
                  <a:xfrm>
                    <a:off x="40631" y="22996"/>
                    <a:ext cx="1440" cy="2661"/>
                    <a:chOff x="40631" y="22996"/>
                    <a:chExt cx="1440" cy="2660"/>
                  </a:xfrm>
                </p:grpSpPr>
                <p:sp>
                  <p:nvSpPr>
                    <p:cNvPr id="459" name="Rounded 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31" y="23454"/>
                      <a:ext cx="1440" cy="2203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60" name="Rounded 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017" y="22996"/>
                      <a:ext cx="720" cy="458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58" name="Flowchart: Extract 643"/>
                  <p:cNvSpPr>
                    <a:spLocks noChangeArrowheads="1"/>
                  </p:cNvSpPr>
                  <p:nvPr/>
                </p:nvSpPr>
                <p:spPr bwMode="auto">
                  <a:xfrm>
                    <a:off x="40933" y="19948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7" name="Group 644"/>
                <p:cNvGrpSpPr>
                  <a:grpSpLocks/>
                </p:cNvGrpSpPr>
                <p:nvPr/>
              </p:nvGrpSpPr>
              <p:grpSpPr bwMode="auto">
                <a:xfrm>
                  <a:off x="1706775" y="4503487"/>
                  <a:ext cx="111845" cy="545511"/>
                  <a:chOff x="42073" y="19980"/>
                  <a:chExt cx="1440" cy="5709"/>
                </a:xfrm>
              </p:grpSpPr>
              <p:grpSp>
                <p:nvGrpSpPr>
                  <p:cNvPr id="453" name="Group 645"/>
                  <p:cNvGrpSpPr>
                    <a:grpSpLocks/>
                  </p:cNvGrpSpPr>
                  <p:nvPr/>
                </p:nvGrpSpPr>
                <p:grpSpPr bwMode="auto">
                  <a:xfrm>
                    <a:off x="42073" y="23029"/>
                    <a:ext cx="1440" cy="2661"/>
                    <a:chOff x="42073" y="23029"/>
                    <a:chExt cx="1440" cy="2660"/>
                  </a:xfrm>
                </p:grpSpPr>
                <p:sp>
                  <p:nvSpPr>
                    <p:cNvPr id="455" name="Rounded 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73" y="23486"/>
                      <a:ext cx="1440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56" name="Rounded 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60" y="2302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54" name="Flowchart: Extract 648"/>
                  <p:cNvSpPr>
                    <a:spLocks noChangeArrowheads="1"/>
                  </p:cNvSpPr>
                  <p:nvPr/>
                </p:nvSpPr>
                <p:spPr bwMode="auto">
                  <a:xfrm>
                    <a:off x="42376" y="19980"/>
                    <a:ext cx="851" cy="2992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  <p:grpSp>
              <p:nvGrpSpPr>
                <p:cNvPr id="448" name="Group 649"/>
                <p:cNvGrpSpPr>
                  <a:grpSpLocks/>
                </p:cNvGrpSpPr>
                <p:nvPr/>
              </p:nvGrpSpPr>
              <p:grpSpPr bwMode="auto">
                <a:xfrm>
                  <a:off x="1845264" y="4504860"/>
                  <a:ext cx="111946" cy="545386"/>
                  <a:chOff x="43440" y="19991"/>
                  <a:chExt cx="1440" cy="5709"/>
                </a:xfrm>
              </p:grpSpPr>
              <p:grpSp>
                <p:nvGrpSpPr>
                  <p:cNvPr id="449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43440" y="23039"/>
                    <a:ext cx="1441" cy="2661"/>
                    <a:chOff x="43440" y="23039"/>
                    <a:chExt cx="1440" cy="2660"/>
                  </a:xfrm>
                </p:grpSpPr>
                <p:sp>
                  <p:nvSpPr>
                    <p:cNvPr id="451" name="Rounded 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40" y="23496"/>
                      <a:ext cx="1441" cy="220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  <p:sp>
                  <p:nvSpPr>
                    <p:cNvPr id="452" name="Rounded 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27" y="23039"/>
                      <a:ext cx="720" cy="4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254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3600">
                        <a:latin typeface="BrowalliaUPC" pitchFamily="34" charset="-34"/>
                        <a:cs typeface="BrowalliaUPC" pitchFamily="34" charset="-34"/>
                      </a:endParaRPr>
                    </a:p>
                  </p:txBody>
                </p:sp>
              </p:grpSp>
              <p:sp>
                <p:nvSpPr>
                  <p:cNvPr id="450" name="Flowchart: Extract 653"/>
                  <p:cNvSpPr>
                    <a:spLocks noChangeArrowheads="1"/>
                  </p:cNvSpPr>
                  <p:nvPr/>
                </p:nvSpPr>
                <p:spPr bwMode="auto">
                  <a:xfrm>
                    <a:off x="43743" y="19991"/>
                    <a:ext cx="852" cy="2991"/>
                  </a:xfrm>
                  <a:prstGeom prst="flowChartExtract">
                    <a:avLst/>
                  </a:prstGeom>
                  <a:noFill/>
                  <a:ln w="25400">
                    <a:solidFill>
                      <a:srgbClr val="40404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3600">
                      <a:latin typeface="BrowalliaUPC" pitchFamily="34" charset="-34"/>
                      <a:cs typeface="BrowalliaUPC" pitchFamily="34" charset="-34"/>
                    </a:endParaRPr>
                  </a:p>
                </p:txBody>
              </p:sp>
            </p:grpSp>
          </p:grpSp>
        </p:grpSp>
        <p:pic>
          <p:nvPicPr>
            <p:cNvPr id="78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6113" t="44922" r="15771" b="20898"/>
            <a:stretch>
              <a:fillRect/>
            </a:stretch>
          </p:blipFill>
          <p:spPr bwMode="auto">
            <a:xfrm>
              <a:off x="5045889" y="5630118"/>
              <a:ext cx="1968473" cy="12835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3075" name="Picture 3" descr="G:\ขยะ\untitl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7849"/>
            <a:ext cx="2172555" cy="20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วงรี 238"/>
          <p:cNvSpPr/>
          <p:nvPr/>
        </p:nvSpPr>
        <p:spPr>
          <a:xfrm>
            <a:off x="1763688" y="3258311"/>
            <a:ext cx="715165" cy="5307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+</a:t>
            </a:r>
            <a:endParaRPr lang="th-TH" sz="5400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999963" y="4994012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en-US" b="1" dirty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แบบ </a:t>
            </a:r>
            <a:r>
              <a:rPr lang="th-TH" altLang="en-US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ผ.</a:t>
            </a:r>
            <a:r>
              <a:rPr lang="en-US" altLang="en-US" b="1" dirty="0" smtClean="0">
                <a:solidFill>
                  <a:srgbClr val="FF00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3</a:t>
            </a:r>
            <a:endParaRPr lang="en-US" altLang="en-US" b="1" dirty="0">
              <a:solidFill>
                <a:srgbClr val="FF00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241" name="วงรี 240"/>
          <p:cNvSpPr/>
          <p:nvPr/>
        </p:nvSpPr>
        <p:spPr>
          <a:xfrm>
            <a:off x="5224987" y="3501008"/>
            <a:ext cx="715165" cy="5307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+</a:t>
            </a:r>
            <a:endParaRPr lang="th-TH" sz="5400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8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  <a:solidFill>
            <a:srgbClr val="CC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th-TH" sz="40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ขั้นตอนการ</a:t>
            </a:r>
            <a:r>
              <a:rPr lang="th-TH" sz="40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ดำเนินงาน</a:t>
            </a:r>
            <a:endParaRPr lang="en-US" sz="4000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184576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ตรวจสอบความครบถ้วนถูกต้อง และลงนามการตรวจรับ</a:t>
            </a:r>
            <a:b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ในแบบเก็บรวบรวม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(</a:t>
            </a: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แบบ </a:t>
            </a:r>
            <a:r>
              <a:rPr lang="th-TH" sz="3200" b="1" dirty="0">
                <a:solidFill>
                  <a:srgbClr val="0000CC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ผ.</a:t>
            </a:r>
            <a:r>
              <a:rPr lang="en-US" sz="3200" b="1" dirty="0" smtClean="0">
                <a:solidFill>
                  <a:srgbClr val="0000CC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2</a:t>
            </a: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)</a:t>
            </a:r>
            <a:r>
              <a:rPr lang="en-US" sz="3200" b="1" dirty="0" smtClean="0">
                <a:solidFill>
                  <a:srgbClr val="0000CC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 </a:t>
            </a:r>
            <a:endParaRPr lang="th-TH" sz="3200" b="1" dirty="0">
              <a:solidFill>
                <a:srgbClr val="0000CC"/>
              </a:solidFill>
              <a:latin typeface="EucrosiaUPC" pitchFamily="18" charset="-34"/>
              <a:ea typeface="Angsana New" pitchFamily="18" charset="-34"/>
              <a:cs typeface="EucrosiaUPC" pitchFamily="18" charset="-34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สรุปปริมาณวัคซีนที่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ทำลาย  </a:t>
            </a:r>
            <a:b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ลง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ในแบบการทำลาย</a:t>
            </a:r>
            <a:r>
              <a:rPr lang="th-TH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ของ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จังหวัด (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แบบ 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ผ.</a:t>
            </a:r>
            <a:r>
              <a:rPr lang="en-US" sz="3200" b="1" dirty="0" smtClean="0">
                <a:solidFill>
                  <a:srgbClr val="000099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3</a:t>
            </a: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)</a:t>
            </a:r>
            <a:r>
              <a:rPr lang="en-US" sz="3200" b="1" dirty="0" smtClean="0">
                <a:solidFill>
                  <a:srgbClr val="000099"/>
                </a:solidFill>
                <a:latin typeface="EucrosiaUPC" pitchFamily="18" charset="-34"/>
                <a:ea typeface="Angsana New" pitchFamily="18" charset="-34"/>
                <a:cs typeface="EucrosiaUPC" pitchFamily="18" charset="-34"/>
              </a:rPr>
              <a:t> </a:t>
            </a:r>
            <a:endParaRPr lang="th-TH" sz="3200" b="1" dirty="0">
              <a:solidFill>
                <a:srgbClr val="000099"/>
              </a:solidFill>
              <a:latin typeface="EucrosiaUPC" pitchFamily="18" charset="-34"/>
              <a:ea typeface="Angsana New" pitchFamily="18" charset="-34"/>
              <a:cs typeface="EucrosiaUPC" pitchFamily="18" charset="-34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จัดส่ง</a:t>
            </a:r>
            <a:r>
              <a:rPr lang="en-US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ไป</a:t>
            </a:r>
            <a:r>
              <a:rPr lang="th-TH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ทำลาย ณ เตาเผาขยะติดเชื้อ </a:t>
            </a:r>
            <a:r>
              <a:rPr lang="th-TH" sz="3200" b="1" i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ภายในวันที่ 28 เมษายน 2559</a:t>
            </a:r>
            <a:r>
              <a:rPr lang="th-TH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ดำเนินการเผาโดยมีตัวแทนของคณะกรรมการขับเคลื่อนการเก็บกลับและทำลาย </a:t>
            </a:r>
            <a:r>
              <a:rPr lang="en-US" sz="32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อย่าง</a:t>
            </a:r>
            <a:r>
              <a:rPr lang="th-TH" sz="3200" b="1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น้อย 1 ท่านเป็นพยาน</a:t>
            </a:r>
            <a:endParaRPr lang="en-US" sz="3200" b="1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marL="914400" lvl="1" indent="-514350">
              <a:buFont typeface="+mj-lt"/>
              <a:buAutoNum type="arabicPeriod"/>
            </a:pPr>
            <a:endParaRPr lang="th-TH" sz="3200" b="1" dirty="0" smtClean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2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l="22082" t="25391" r="20703" b="8984"/>
          <a:stretch>
            <a:fillRect/>
          </a:stretch>
        </p:blipFill>
        <p:spPr bwMode="auto">
          <a:xfrm>
            <a:off x="611560" y="577973"/>
            <a:ext cx="7776864" cy="6163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 Box 23"/>
          <p:cNvSpPr txBox="1">
            <a:spLocks/>
          </p:cNvSpPr>
          <p:nvPr/>
        </p:nvSpPr>
        <p:spPr bwMode="auto">
          <a:xfrm>
            <a:off x="6444208" y="97468"/>
            <a:ext cx="266429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แบบ ผ.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2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(76 จังหวัด)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Text Box 20"/>
          <p:cNvSpPr txBox="1">
            <a:spLocks/>
          </p:cNvSpPr>
          <p:nvPr/>
        </p:nvSpPr>
        <p:spPr bwMode="auto">
          <a:xfrm>
            <a:off x="0" y="2564904"/>
            <a:ext cx="9144000" cy="923330"/>
          </a:xfrm>
          <a:prstGeom prst="rect">
            <a:avLst/>
          </a:prstGeom>
          <a:solidFill>
            <a:srgbClr val="CCFFFF"/>
          </a:solidFill>
          <a:ln>
            <a:solidFill>
              <a:srgbClr val="0000CC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rowalliaUPC" pitchFamily="34" charset="-34"/>
                <a:ea typeface="Angsana New" pitchFamily="18" charset="-34"/>
                <a:cs typeface="BrowalliaUPC" pitchFamily="34" charset="-34"/>
              </a:rPr>
              <a:t>กรรมการฯตรวจรับและลงนาม</a:t>
            </a:r>
            <a:endParaRPr kumimoji="0" lang="th-TH" sz="5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0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44922" r="15771" b="20898"/>
          <a:stretch>
            <a:fillRect/>
          </a:stretch>
        </p:blipFill>
        <p:spPr bwMode="auto">
          <a:xfrm>
            <a:off x="18980" y="917434"/>
            <a:ext cx="9017516" cy="57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rot="10800000" flipV="1">
            <a:off x="6012160" y="332657"/>
            <a:ext cx="279235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แบบ ผ.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3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 (76 จังหวัด)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7" y="1143059"/>
            <a:ext cx="9300859" cy="5814378"/>
            <a:chOff x="-1061" y="-209"/>
            <a:chExt cx="69097" cy="35220"/>
          </a:xfrm>
        </p:grpSpPr>
        <p:sp>
          <p:nvSpPr>
            <p:cNvPr id="664" name="Straight Connector 664"/>
            <p:cNvSpPr>
              <a:spLocks noChangeShapeType="1"/>
            </p:cNvSpPr>
            <p:nvPr/>
          </p:nvSpPr>
          <p:spPr bwMode="auto">
            <a:xfrm>
              <a:off x="0" y="30243"/>
              <a:ext cx="65527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5" name="Straight Connector 665"/>
            <p:cNvSpPr>
              <a:spLocks noChangeShapeType="1"/>
            </p:cNvSpPr>
            <p:nvPr/>
          </p:nvSpPr>
          <p:spPr bwMode="auto">
            <a:xfrm>
              <a:off x="50644" y="30243"/>
              <a:ext cx="0" cy="18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6" name="Straight Connector 666"/>
            <p:cNvSpPr>
              <a:spLocks noChangeShapeType="1"/>
            </p:cNvSpPr>
            <p:nvPr/>
          </p:nvSpPr>
          <p:spPr bwMode="auto">
            <a:xfrm>
              <a:off x="18061" y="30243"/>
              <a:ext cx="0" cy="18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7" name="TextBox 20"/>
            <p:cNvSpPr txBox="1">
              <a:spLocks noChangeArrowheads="1"/>
            </p:cNvSpPr>
            <p:nvPr/>
          </p:nvSpPr>
          <p:spPr bwMode="auto">
            <a:xfrm>
              <a:off x="13234" y="30933"/>
              <a:ext cx="10041" cy="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rPr>
                <a:t>เม.ย.59</a:t>
              </a:r>
              <a:endParaRPr kumimoji="0" lang="th-TH" sz="5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8" name="TextBox 21"/>
            <p:cNvSpPr txBox="1">
              <a:spLocks noChangeArrowheads="1"/>
            </p:cNvSpPr>
            <p:nvPr/>
          </p:nvSpPr>
          <p:spPr bwMode="auto">
            <a:xfrm>
              <a:off x="45744" y="30933"/>
              <a:ext cx="9744" cy="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th-TH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rPr>
                <a:t>พ.ค. 59</a:t>
              </a:r>
              <a:endParaRPr kumimoji="0" lang="th-TH" sz="5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69" name="Straight Connector 669"/>
            <p:cNvSpPr>
              <a:spLocks noChangeShapeType="1"/>
            </p:cNvSpPr>
            <p:nvPr/>
          </p:nvSpPr>
          <p:spPr bwMode="auto">
            <a:xfrm flipH="1">
              <a:off x="17875" y="319"/>
              <a:ext cx="186" cy="29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670" name="Straight Connector 670"/>
            <p:cNvSpPr>
              <a:spLocks noChangeShapeType="1"/>
            </p:cNvSpPr>
            <p:nvPr/>
          </p:nvSpPr>
          <p:spPr bwMode="auto">
            <a:xfrm>
              <a:off x="50405" y="319"/>
              <a:ext cx="0" cy="29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3600">
                <a:latin typeface="EucrosiaUPC" pitchFamily="18" charset="-34"/>
                <a:cs typeface="EucrosiaUPC" pitchFamily="18" charset="-34"/>
              </a:endParaRPr>
            </a:p>
          </p:txBody>
        </p:sp>
        <p:grpSp>
          <p:nvGrpSpPr>
            <p:cNvPr id="3" name="Group 671"/>
            <p:cNvGrpSpPr>
              <a:grpSpLocks/>
            </p:cNvGrpSpPr>
            <p:nvPr/>
          </p:nvGrpSpPr>
          <p:grpSpPr bwMode="auto">
            <a:xfrm>
              <a:off x="-1061" y="0"/>
              <a:ext cx="20592" cy="24979"/>
              <a:chOff x="-1061" y="0"/>
              <a:chExt cx="20592" cy="24978"/>
            </a:xfrm>
          </p:grpSpPr>
          <p:sp>
            <p:nvSpPr>
              <p:cNvPr id="672" name="TextBox 22"/>
              <p:cNvSpPr txBox="1">
                <a:spLocks noChangeArrowheads="1"/>
              </p:cNvSpPr>
              <p:nvPr/>
            </p:nvSpPr>
            <p:spPr bwMode="auto">
              <a:xfrm>
                <a:off x="-163" y="3712"/>
                <a:ext cx="19694" cy="2126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lang="th-TH" b="1" dirty="0">
                    <a:solidFill>
                      <a:srgbClr val="0000FF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lang="th-TH" b="1" dirty="0" smtClean="0">
                    <a:solidFill>
                      <a:srgbClr val="0000FF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ก.พ. </a:t>
                </a:r>
                <a:r>
                  <a:rPr lang="en-US" b="1" dirty="0" smtClean="0">
                    <a:solidFill>
                      <a:srgbClr val="0000FF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59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แต่งตั้ง</a:t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คณะกรรมการ(กก)ฯ 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lvl="0" fontAlgn="base">
                  <a:spcBef>
                    <a:spcPts val="500"/>
                  </a:spcBef>
                  <a:spcAft>
                    <a:spcPts val="500"/>
                  </a:spcAft>
                  <a:buFont typeface="Wingdings" pitchFamily="2" charset="2"/>
                  <a:buChar char="§"/>
                </a:pPr>
                <a:r>
                  <a:rPr lang="th-TH" b="1" dirty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lang="th-TH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มี.ค. </a:t>
                </a:r>
                <a:r>
                  <a:rPr lang="en-US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59</a:t>
                </a:r>
                <a:r>
                  <a:rPr lang="th-TH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แต่งตั้ง</a:t>
                </a:r>
                <a:br>
                  <a:rPr lang="th-TH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lang="th-TH" b="1" dirty="0" smtClean="0">
                    <a:solidFill>
                      <a:srgbClr val="00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คณะ กก ฯ สอบข้อเท็จจริง ขออนุมัติจำหน่าย</a:t>
                </a: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 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โดยวิธีการทำลาย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lang="th-TH" b="1" dirty="0">
                    <a:solidFill>
                      <a:srgbClr val="FF0066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lang="th-TH" b="1" dirty="0" smtClean="0">
                    <a:solidFill>
                      <a:srgbClr val="FF0066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ประชุมชี้แจงผู้เกี่ยวข้องทุกระดับ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</p:txBody>
          </p:sp>
          <p:sp>
            <p:nvSpPr>
              <p:cNvPr id="673" name="TextBox 24"/>
              <p:cNvSpPr txBox="1">
                <a:spLocks noChangeArrowheads="1"/>
              </p:cNvSpPr>
              <p:nvPr/>
            </p:nvSpPr>
            <p:spPr bwMode="auto">
              <a:xfrm>
                <a:off x="-1061" y="0"/>
                <a:ext cx="18795" cy="3932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3200" b="1" i="1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ระยะเตรียมการ</a:t>
                </a:r>
                <a:endParaRPr kumimoji="0" lang="th-TH" sz="44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grpSp>
          <p:nvGrpSpPr>
            <p:cNvPr id="4" name="Group 674"/>
            <p:cNvGrpSpPr>
              <a:grpSpLocks/>
            </p:cNvGrpSpPr>
            <p:nvPr/>
          </p:nvGrpSpPr>
          <p:grpSpPr bwMode="auto">
            <a:xfrm>
              <a:off x="18132" y="-209"/>
              <a:ext cx="32273" cy="29322"/>
              <a:chOff x="18132" y="-209"/>
              <a:chExt cx="32273" cy="29322"/>
            </a:xfrm>
          </p:grpSpPr>
          <p:sp>
            <p:nvSpPr>
              <p:cNvPr id="675" name="TextBox 31"/>
              <p:cNvSpPr txBox="1">
                <a:spLocks noChangeArrowheads="1"/>
              </p:cNvSpPr>
              <p:nvPr/>
            </p:nvSpPr>
            <p:spPr bwMode="auto">
              <a:xfrm>
                <a:off x="18375" y="4349"/>
                <a:ext cx="31584" cy="507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marR="0" lvl="1" indent="-277813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22 เม.ย. เป็นวันสุดท้ายที่จะใช้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76" name="TextBox 32"/>
              <p:cNvSpPr txBox="1">
                <a:spLocks noChangeArrowheads="1"/>
              </p:cNvSpPr>
              <p:nvPr/>
            </p:nvSpPr>
            <p:spPr bwMode="auto">
              <a:xfrm>
                <a:off x="18255" y="7968"/>
                <a:ext cx="32150" cy="504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lvl="1" indent="-277813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23-25 เม.ย. </a:t>
                </a:r>
                <a:r>
                  <a:rPr lang="th-TH" b="1" dirty="0" smtClean="0">
                    <a:solidFill>
                      <a:schemeClr val="accent6">
                        <a:lumMod val="50000"/>
                      </a:schemeClr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หน่วยบริการเก็บ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รวบรวม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            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ส่งคลังวัคซีน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77" name="TextBox 33"/>
              <p:cNvSpPr txBox="1">
                <a:spLocks noChangeArrowheads="1"/>
              </p:cNvSpPr>
              <p:nvPr/>
            </p:nvSpPr>
            <p:spPr bwMode="auto">
              <a:xfrm>
                <a:off x="18904" y="-209"/>
                <a:ext cx="30382" cy="414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th-TH" sz="3200" b="1" u="sng" dirty="0">
                    <a:solidFill>
                      <a:schemeClr val="tx1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ระยะดำเนินการ</a:t>
                </a:r>
              </a:p>
            </p:txBody>
          </p:sp>
          <p:sp>
            <p:nvSpPr>
              <p:cNvPr id="678" name="Rectangle 678"/>
              <p:cNvSpPr>
                <a:spLocks noChangeArrowheads="1"/>
              </p:cNvSpPr>
              <p:nvPr/>
            </p:nvSpPr>
            <p:spPr bwMode="auto">
              <a:xfrm>
                <a:off x="18329" y="14549"/>
                <a:ext cx="31484" cy="51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7813" lvl="1" indent="-277813" fontAlgn="base">
                  <a:spcAft>
                    <a:spcPts val="500"/>
                  </a:spcAft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26 เม.ย. </a:t>
                </a:r>
                <a:r>
                  <a:rPr lang="th-TH" b="1" dirty="0">
                    <a:solidFill>
                      <a:srgbClr val="00B05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คลัง</a:t>
                </a:r>
                <a:r>
                  <a:rPr lang="th-TH" b="1" dirty="0" smtClean="0">
                    <a:solidFill>
                      <a:srgbClr val="00B050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วัคซีนส่ง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ไป </a:t>
                </a:r>
                <a:r>
                  <a:rPr kumimoji="0" lang="th-TH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</p:txBody>
          </p:sp>
          <p:sp>
            <p:nvSpPr>
              <p:cNvPr id="679" name="Rectangle 679"/>
              <p:cNvSpPr>
                <a:spLocks noChangeArrowheads="1"/>
              </p:cNvSpPr>
              <p:nvPr/>
            </p:nvSpPr>
            <p:spPr bwMode="auto">
              <a:xfrm>
                <a:off x="18241" y="18872"/>
                <a:ext cx="31515" cy="40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1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28 เม.ย.  </a:t>
                </a:r>
                <a:r>
                  <a:rPr kumimoji="0" lang="th-TH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. ทำลาย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  <p:sp>
            <p:nvSpPr>
              <p:cNvPr id="680" name="Rectangle 680"/>
              <p:cNvSpPr>
                <a:spLocks noChangeArrowheads="1"/>
              </p:cNvSpPr>
              <p:nvPr/>
            </p:nvSpPr>
            <p:spPr bwMode="auto">
              <a:xfrm>
                <a:off x="18132" y="23007"/>
                <a:ext cx="31624" cy="610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66713" marR="0" lvl="1" indent="-366713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2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9</a:t>
                </a: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เม.ย.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National Switch day 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45720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เริ่มใช้ </a:t>
                </a:r>
                <a:r>
                  <a:rPr kumimoji="0" lang="en-US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bOPV</a:t>
                </a:r>
                <a:endParaRPr kumimoji="0" lang="th-TH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  <p:grpSp>
          <p:nvGrpSpPr>
            <p:cNvPr id="5" name="Group 681"/>
            <p:cNvGrpSpPr>
              <a:grpSpLocks/>
            </p:cNvGrpSpPr>
            <p:nvPr/>
          </p:nvGrpSpPr>
          <p:grpSpPr bwMode="auto">
            <a:xfrm>
              <a:off x="48953" y="-209"/>
              <a:ext cx="19083" cy="28677"/>
              <a:chOff x="48954" y="-209"/>
              <a:chExt cx="19082" cy="28676"/>
            </a:xfrm>
          </p:grpSpPr>
          <p:sp>
            <p:nvSpPr>
              <p:cNvPr id="682" name="TextBox 48"/>
              <p:cNvSpPr txBox="1">
                <a:spLocks noChangeArrowheads="1"/>
              </p:cNvSpPr>
              <p:nvPr/>
            </p:nvSpPr>
            <p:spPr bwMode="auto">
              <a:xfrm>
                <a:off x="48954" y="-209"/>
                <a:ext cx="19082" cy="48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</a:pPr>
                <a:r>
                  <a:rPr lang="th-TH" b="1" u="sng" dirty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ระยะหลังดำเนินการ</a:t>
                </a:r>
              </a:p>
            </p:txBody>
          </p:sp>
          <p:sp>
            <p:nvSpPr>
              <p:cNvPr id="683" name="Rectangle 683"/>
              <p:cNvSpPr>
                <a:spLocks noChangeArrowheads="1"/>
              </p:cNvSpPr>
              <p:nvPr/>
            </p:nvSpPr>
            <p:spPr bwMode="auto">
              <a:xfrm>
                <a:off x="50949" y="5193"/>
                <a:ext cx="15456" cy="2327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0" lang="th-TH" sz="2400" b="1" i="0" u="sng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6 พ.ค. </a:t>
                </a:r>
                <a:r>
                  <a:rPr lang="th-TH" sz="2400" dirty="0" err="1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สสจ.</a:t>
                </a:r>
                <a:r>
                  <a:rPr lang="th-TH" sz="2400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lang="th-TH" sz="2400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lang="th-TH" sz="2400" dirty="0" smtClean="0">
                    <a:solidFill>
                      <a:srgbClr val="000099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ส่ง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ผลการทำลาย </a:t>
                </a:r>
                <a:r>
                  <a:rPr kumimoji="0" 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tOPV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/>
                </a:r>
                <a:b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</a:b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 ไปยัง 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สคร.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endParaRPr lang="th-TH" b="1" dirty="0" smtClean="0">
                  <a:solidFill>
                    <a:srgbClr val="FF0066"/>
                  </a:solidFill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th-TH" b="1" dirty="0" smtClean="0">
                    <a:solidFill>
                      <a:srgbClr val="FF0066"/>
                    </a:solidFill>
                    <a:latin typeface="EucrosiaUPC" pitchFamily="18" charset="-34"/>
                    <a:ea typeface="Angsana New" pitchFamily="18" charset="-34"/>
                    <a:cs typeface="EucrosiaUPC" pitchFamily="18" charset="-34"/>
                  </a:rPr>
                  <a:t>คณะทำงาน/คณะกรรมการฯ</a:t>
                </a:r>
                <a:endParaRPr lang="en-US" sz="2000" b="1" dirty="0" smtClean="0">
                  <a:solidFill>
                    <a:srgbClr val="FF0066"/>
                  </a:solidFill>
                  <a:latin typeface="EucrosiaUPC" pitchFamily="18" charset="-34"/>
                  <a:ea typeface="Angsana New" pitchFamily="18" charset="-34"/>
                  <a:cs typeface="EucrosiaUPC" pitchFamily="18" charset="-34"/>
                </a:endParaRPr>
              </a:p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th-TH" b="1" dirty="0" smtClean="0">
                    <a:solidFill>
                      <a:srgbClr val="FF0066"/>
                    </a:solidFill>
                    <a:latin typeface="BrowalliaUPC" pitchFamily="34" charset="-34"/>
                    <a:cs typeface="BrowalliaUPC" pitchFamily="34" charset="-34"/>
                  </a:rPr>
                  <a:t>ลงพื้นที่สุ่มประเมิน</a:t>
                </a:r>
              </a:p>
              <a:p>
                <a:pPr marL="0" lvl="1" algn="ctr" fontAlgn="base">
                  <a:spcBef>
                    <a:spcPts val="500"/>
                  </a:spcBef>
                  <a:spcAft>
                    <a:spcPts val="500"/>
                  </a:spcAft>
                </a:pPr>
                <a:endParaRPr kumimoji="0" lang="th-TH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91136"/>
            <a:ext cx="9144000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การเก็บกลับและทำลาย </a:t>
            </a:r>
            <a:r>
              <a:rPr lang="en-US" sz="4000" b="1" dirty="0" err="1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40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28565" t="27343" r="26757" b="11133"/>
          <a:stretch>
            <a:fillRect/>
          </a:stretch>
        </p:blipFill>
        <p:spPr bwMode="auto">
          <a:xfrm>
            <a:off x="357190" y="20310"/>
            <a:ext cx="7887218" cy="70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5796136" y="188641"/>
            <a:ext cx="306214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แบบ ผ.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3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  (76 จังหวัด)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40" y="269776"/>
            <a:ext cx="9144000" cy="998984"/>
          </a:xfr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ระยะหลัง</a:t>
            </a:r>
            <a:r>
              <a:rPr lang="th-TH" sz="48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ดำเนินการ</a:t>
            </a:r>
            <a:endParaRPr lang="th-TH" sz="48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60" y="1628800"/>
            <a:ext cx="8507288" cy="396044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บทบาทหน้าที่</a:t>
            </a:r>
          </a:p>
          <a:p>
            <a:pPr marL="400050" lvl="2" indent="0">
              <a:buNone/>
            </a:pP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ขั้นตอนการดำเนินงาน</a:t>
            </a:r>
            <a:endParaRPr lang="en-US" sz="40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สรุปผลการทำลาย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และส่งต่อไปยัง </a:t>
            </a:r>
            <a:r>
              <a:rPr lang="th-TH" sz="3200" b="1" dirty="0" err="1" smtClean="0">
                <a:latin typeface="EucrosiaUPC" pitchFamily="18" charset="-34"/>
                <a:cs typeface="EucrosiaUPC" pitchFamily="18" charset="-34"/>
              </a:rPr>
              <a:t>สคร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.ที่ 1-13 </a:t>
            </a:r>
            <a:br>
              <a:rPr lang="th-TH" sz="32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200" b="1" i="1" dirty="0" smtClean="0">
                <a:latin typeface="EucrosiaUPC" pitchFamily="18" charset="-34"/>
                <a:cs typeface="EucrosiaUPC" pitchFamily="18" charset="-34"/>
              </a:rPr>
              <a:t>ภายในวันที่ </a:t>
            </a:r>
            <a:r>
              <a:rPr lang="en-US" sz="3200" b="1" i="1" dirty="0" smtClean="0">
                <a:latin typeface="EucrosiaUPC" pitchFamily="18" charset="-34"/>
                <a:cs typeface="EucrosiaUPC" pitchFamily="18" charset="-34"/>
              </a:rPr>
              <a:t>6</a:t>
            </a:r>
            <a:r>
              <a:rPr lang="th-TH" sz="3200" b="1" i="1" dirty="0" smtClean="0">
                <a:latin typeface="EucrosiaUPC" pitchFamily="18" charset="-34"/>
                <a:cs typeface="EucrosiaUPC" pitchFamily="18" charset="-34"/>
              </a:rPr>
              <a:t> พฤษภาคม </a:t>
            </a:r>
            <a:r>
              <a:rPr lang="en-US" sz="3200" b="1" i="1" dirty="0" smtClean="0">
                <a:latin typeface="EucrosiaUPC" pitchFamily="18" charset="-34"/>
                <a:cs typeface="EucrosiaUPC" pitchFamily="18" charset="-34"/>
              </a:rPr>
              <a:t>2559</a:t>
            </a:r>
          </a:p>
          <a:p>
            <a:pPr marL="914400" lvl="1" indent="-514350">
              <a:buFont typeface="+mj-lt"/>
              <a:buAutoNum type="arabicPeriod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รวบรวม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หลักฐานและเอกสารที่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เกี่ยวข้องไว้</a:t>
            </a:r>
            <a:r>
              <a:rPr lang="th-TH" sz="3200" b="1" dirty="0">
                <a:latin typeface="EucrosiaUPC" pitchFamily="18" charset="-34"/>
                <a:cs typeface="EucrosiaUPC" pitchFamily="18" charset="-34"/>
              </a:rPr>
              <a:t>ที่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หน่วยงาน</a:t>
            </a:r>
            <a:endParaRPr lang="en-US" sz="3200" b="1" dirty="0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16308" t="26562" r="17773" b="11914"/>
          <a:stretch>
            <a:fillRect/>
          </a:stretch>
        </p:blipFill>
        <p:spPr bwMode="auto">
          <a:xfrm>
            <a:off x="214314" y="714356"/>
            <a:ext cx="8501090" cy="595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48260"/>
            <a:ext cx="9144000" cy="70788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ตัวอย่าง รายงานสรุปผลการทำลายวัคซีน</a:t>
            </a:r>
            <a:endParaRPr lang="th-TH" sz="4000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197768"/>
            <a:ext cx="9144000" cy="1143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ระยะหลัง</a:t>
            </a:r>
            <a:r>
              <a:rPr lang="th-TH" sz="5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ดำเนินการ</a:t>
            </a:r>
            <a:endParaRPr lang="th-TH" sz="54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475656" y="4653136"/>
            <a:ext cx="6336704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โรงพยาบาล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ที่เป็นคลังวัคซีนเป็นผู้ดำเนินการทำลาย </a:t>
            </a:r>
            <a:endParaRPr lang="th-TH" b="1" dirty="0" smtClean="0">
              <a:latin typeface="EucrosiaUPC" pitchFamily="18" charset="-34"/>
              <a:cs typeface="EucrosiaUPC" pitchFamily="18" charset="-34"/>
            </a:endParaRPr>
          </a:p>
          <a:p>
            <a:pPr marL="0" lvl="2" algn="ctr"/>
            <a:r>
              <a:rPr lang="th-TH" b="1" i="1" dirty="0" smtClean="0">
                <a:latin typeface="EucrosiaUPC" pitchFamily="18" charset="-34"/>
                <a:cs typeface="EucrosiaUPC" pitchFamily="18" charset="-34"/>
              </a:rPr>
              <a:t>ภายใน</a:t>
            </a:r>
            <a:r>
              <a:rPr lang="th-TH" b="1" i="1" dirty="0">
                <a:latin typeface="EucrosiaUPC" pitchFamily="18" charset="-34"/>
                <a:cs typeface="EucrosiaUPC" pitchFamily="18" charset="-34"/>
              </a:rPr>
              <a:t>วันที่ 12 พฤษภาคม </a:t>
            </a:r>
            <a:r>
              <a:rPr lang="en-US" b="1" i="1" dirty="0" smtClean="0">
                <a:latin typeface="EucrosiaUPC" pitchFamily="18" charset="-34"/>
                <a:cs typeface="EucrosiaUPC" pitchFamily="18" charset="-34"/>
              </a:rPr>
              <a:t>2559</a:t>
            </a:r>
            <a:endParaRPr lang="th-TH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771800" y="6163319"/>
            <a:ext cx="3528392" cy="578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รายงานผลไป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ยัง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จังหวัด</a:t>
            </a:r>
            <a:endParaRPr lang="th-TH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55576" y="1340768"/>
            <a:ext cx="734481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คณะกรรมการ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ประเมินผลสำเร็จในการเก็บกลับและทำลายวัคซีน 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ลง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พื้นที่สุ่ม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ประเมิน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519772" y="3140968"/>
            <a:ext cx="41764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พบ </a:t>
            </a:r>
            <a:r>
              <a:rPr lang="en-US" b="1" dirty="0">
                <a:latin typeface="EucrosiaUPC" pitchFamily="18" charset="-34"/>
                <a:cs typeface="EucrosiaUPC" pitchFamily="18" charset="-34"/>
              </a:rPr>
              <a:t>trivalent OPV</a:t>
            </a:r>
            <a:r>
              <a:rPr lang="th-TH" b="1" dirty="0">
                <a:latin typeface="EucrosiaUPC" pitchFamily="18" charset="-34"/>
                <a:cs typeface="EucrosiaUPC" pitchFamily="18" charset="-34"/>
              </a:rPr>
              <a:t> หลงเหลืออยู่ 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4147342" y="2564904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139952" y="3933056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103948" y="5517232"/>
            <a:ext cx="540060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3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C:\Documents and Settings\nitchamon\Desktop\Pics\imag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217"/>
            <a:ext cx="8159509" cy="5429783"/>
          </a:xfrm>
          <a:prstGeom prst="rect">
            <a:avLst/>
          </a:prstGeom>
          <a:noFill/>
        </p:spPr>
      </p:pic>
      <p:pic>
        <p:nvPicPr>
          <p:cNvPr id="54278" name="Picture 6" descr="C:\Documents and Settings\nitchamon\Desktop\Pics\ดาวน์โหลด1.jpg"/>
          <p:cNvPicPr>
            <a:picLocks noChangeAspect="1" noChangeArrowheads="1"/>
          </p:cNvPicPr>
          <p:nvPr/>
        </p:nvPicPr>
        <p:blipFill>
          <a:blip r:embed="rId3" cstate="print"/>
          <a:srcRect l="5714" t="5842" r="5714" b="11738"/>
          <a:stretch>
            <a:fillRect/>
          </a:stretch>
        </p:blipFill>
        <p:spPr bwMode="auto">
          <a:xfrm>
            <a:off x="2928926" y="4622730"/>
            <a:ext cx="3049070" cy="2163856"/>
          </a:xfrm>
          <a:prstGeom prst="rect">
            <a:avLst/>
          </a:prstGeom>
          <a:noFill/>
        </p:spPr>
      </p:pic>
      <p:pic>
        <p:nvPicPr>
          <p:cNvPr id="54280" name="Picture 8" descr="C:\Documents and Settings\nitchamon\Desktop\Pics\images1.jpg"/>
          <p:cNvPicPr>
            <a:picLocks noChangeAspect="1" noChangeArrowheads="1"/>
          </p:cNvPicPr>
          <p:nvPr/>
        </p:nvPicPr>
        <p:blipFill>
          <a:blip r:embed="rId4" cstate="print"/>
          <a:srcRect r="5008"/>
          <a:stretch>
            <a:fillRect/>
          </a:stretch>
        </p:blipFill>
        <p:spPr bwMode="auto">
          <a:xfrm>
            <a:off x="-32" y="0"/>
            <a:ext cx="1857356" cy="1928802"/>
          </a:xfrm>
          <a:prstGeom prst="rect">
            <a:avLst/>
          </a:prstGeom>
          <a:noFill/>
        </p:spPr>
      </p:pic>
      <p:pic>
        <p:nvPicPr>
          <p:cNvPr id="54282" name="Picture 10" descr="C:\Documents and Settings\nitchamon\Desktop\Pics\image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2928958" cy="1847850"/>
          </a:xfrm>
          <a:prstGeom prst="rect">
            <a:avLst/>
          </a:prstGeom>
          <a:noFill/>
        </p:spPr>
      </p:pic>
      <p:pic>
        <p:nvPicPr>
          <p:cNvPr id="54281" name="Picture 9" descr="C:\Documents and Settings\nitchamon\Desktop\Pics\image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103" y="4572008"/>
            <a:ext cx="3370805" cy="2243117"/>
          </a:xfrm>
          <a:prstGeom prst="rect">
            <a:avLst/>
          </a:prstGeom>
          <a:noFill/>
        </p:spPr>
      </p:pic>
      <p:pic>
        <p:nvPicPr>
          <p:cNvPr id="54285" name="Picture 13" descr="C:\Documents and Settings\nitchamon\Desktop\Pics\ดาวน์โหลด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80952"/>
            <a:ext cx="2466975" cy="1847850"/>
          </a:xfrm>
          <a:prstGeom prst="rect">
            <a:avLst/>
          </a:prstGeom>
          <a:noFill/>
        </p:spPr>
      </p:pic>
      <p:pic>
        <p:nvPicPr>
          <p:cNvPr id="54287" name="Picture 15" descr="C:\Documents and Settings\nitchamon\Desktop\Pics\images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15" y="71414"/>
            <a:ext cx="2476517" cy="1857388"/>
          </a:xfrm>
          <a:prstGeom prst="rect">
            <a:avLst/>
          </a:prstGeom>
          <a:noFill/>
        </p:spPr>
      </p:pic>
      <p:pic>
        <p:nvPicPr>
          <p:cNvPr id="54286" name="Picture 14" descr="C:\Documents and Settings\nitchamon\Desktop\Pics\images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60423"/>
            <a:ext cx="2500330" cy="186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ระยะเตรียมการ</a:t>
            </a:r>
            <a:endParaRPr lang="th-TH" sz="48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8531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thaiDist">
              <a:buFont typeface="Wingdings" pitchFamily="2" charset="2"/>
              <a:buChar char="§"/>
            </a:pP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แต่งตั้ง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en-US" sz="3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EucrosiaUPC" pitchFamily="18" charset="-34"/>
                <a:cs typeface="EucrosiaUPC" pitchFamily="18" charset="-34"/>
              </a:rPr>
              <a:t>ระดับจังหวัด</a:t>
            </a:r>
          </a:p>
          <a:p>
            <a:pPr lvl="1" algn="thaiDi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เจ้าหน้าที่ผู้รับผิดชอบคลังวัคซีน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ตรวจสอบจำนวนคงคลัง 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ที่ยังไม่ได้เปิดใช้ก่อนวันหมดอายุ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และเสนอหัวหน้าส่วนราชการเพื่อแต่งตั้งคณะกรรมการสอบหาข้อเท็จจริง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เพื่อพิจารณาสั่งให้</a:t>
            </a:r>
            <a:r>
              <a:rPr lang="th-TH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จําหน่าย</a:t>
            </a:r>
            <a:endParaRPr lang="th-TH" sz="36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lvl="1" algn="thaiDist">
              <a:buFont typeface="Wingdings" pitchFamily="2" charset="2"/>
              <a:buChar char="§"/>
            </a:pP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ประชุมชี้แจงสร้างความรู้ความเข้าใจให้ผู้ปฏิบัติที่เกี่ยวข้องทราบเหตุผลความจำเป็นในการเก็บและทำลาย</a:t>
            </a:r>
            <a:r>
              <a:rPr lang="en-US" sz="3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200" b="1" dirty="0" smtClean="0">
                <a:latin typeface="EucrosiaUPC" pitchFamily="18" charset="-34"/>
                <a:cs typeface="EucrosiaUPC" pitchFamily="18" charset="-34"/>
              </a:rPr>
              <a:t> รวมทั้งแนวทางการปฏิบัติงาน</a:t>
            </a:r>
            <a:endParaRPr lang="th-TH" sz="3200" b="1" dirty="0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ระเบียบสํานักนายกรัฐมนตรีว่าด้วยการพัสดุ  พ.ศ. 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2535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แก้ไขเพิ่มเติม (ฉบับที่ 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7)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ปี 2552</a:t>
            </a:r>
            <a:endParaRPr lang="th-TH" sz="3600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397"/>
            <a:ext cx="8985176" cy="452596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ส่วน</a:t>
            </a: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ที่ 3 การ</a:t>
            </a:r>
            <a:r>
              <a:rPr lang="th-TH" sz="4000" b="1" dirty="0" err="1" smtClean="0">
                <a:latin typeface="EucrosiaUPC" pitchFamily="18" charset="-34"/>
                <a:cs typeface="EucrosiaUPC" pitchFamily="18" charset="-34"/>
              </a:rPr>
              <a:t>จําหน่าย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 การ</a:t>
            </a: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ลงจ่ายออกจากบัญชีหรือ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ทะเบียน ข้อ  161</a:t>
            </a:r>
            <a:endParaRPr lang="en-US" sz="4000" b="1" dirty="0" smtClean="0">
              <a:latin typeface="EucrosiaUPC" pitchFamily="18" charset="-34"/>
              <a:cs typeface="EucrosiaUPC" pitchFamily="18" charset="-34"/>
            </a:endParaRPr>
          </a:p>
          <a:p>
            <a:pPr>
              <a:lnSpc>
                <a:spcPct val="150000"/>
              </a:lnSpc>
            </a:pP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ส่วนที่ 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2 การควบคุมการ</a:t>
            </a: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ตรวจสอบพัสดุ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ประจำปี ข้อ  156</a:t>
            </a:r>
          </a:p>
          <a:p>
            <a:pPr>
              <a:lnSpc>
                <a:spcPct val="150000"/>
              </a:lnSpc>
            </a:pP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ส่วนที่ 3 การ</a:t>
            </a:r>
            <a:r>
              <a:rPr lang="th-TH" sz="4000" b="1" dirty="0" err="1" smtClean="0">
                <a:latin typeface="EucrosiaUPC" pitchFamily="18" charset="-34"/>
                <a:cs typeface="EucrosiaUPC" pitchFamily="18" charset="-34"/>
              </a:rPr>
              <a:t>จําหน่าย</a:t>
            </a:r>
            <a:r>
              <a:rPr lang="th-TH" sz="4000" b="1" dirty="0" smtClean="0">
                <a:latin typeface="EucrosiaUPC" pitchFamily="18" charset="-34"/>
                <a:cs typeface="EucrosiaUPC" pitchFamily="18" charset="-34"/>
              </a:rPr>
              <a:t> ข้อ </a:t>
            </a:r>
            <a:r>
              <a:rPr lang="th-TH" sz="4000" b="1" dirty="0">
                <a:latin typeface="EucrosiaUPC" pitchFamily="18" charset="-34"/>
                <a:cs typeface="EucrosiaUPC" pitchFamily="18" charset="-34"/>
              </a:rPr>
              <a:t>157</a:t>
            </a:r>
            <a:endParaRPr lang="th-TH" sz="40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10666"/>
          <a:stretch>
            <a:fillRect/>
          </a:stretch>
        </p:blipFill>
        <p:spPr bwMode="auto">
          <a:xfrm>
            <a:off x="971600" y="0"/>
            <a:ext cx="7215238" cy="6844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484784"/>
          </a:xfr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หนังสือแจ้งจาก 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WHO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ดำเนินการทำลาย </a:t>
            </a: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trivalent </a:t>
            </a:r>
            <a:r>
              <a:rPr lang="en-US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OPV 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ตาม</a:t>
            </a:r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แนวทางการกวาดล้างโรคโปลิโอ</a:t>
            </a:r>
            <a:endParaRPr lang="th-TH" sz="4000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  <a:solidFill>
            <a:srgbClr val="CC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คณะกรรมการขับเคลื่อนการเก็บกลับและทำลาย </a:t>
            </a:r>
            <a:r>
              <a:rPr lang="en-US" sz="40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</a:t>
            </a:r>
            <a:b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ในระดับจังหวัด</a:t>
            </a:r>
            <a:endParaRPr lang="th-TH" sz="4000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8555181"/>
              </p:ext>
            </p:extLst>
          </p:nvPr>
        </p:nvGraphicFramePr>
        <p:xfrm>
          <a:off x="179512" y="1988840"/>
          <a:ext cx="8643998" cy="4176464"/>
        </p:xfrm>
        <a:graphic>
          <a:graphicData uri="http://schemas.openxmlformats.org/drawingml/2006/table">
            <a:tbl>
              <a:tblPr/>
              <a:tblGrid>
                <a:gridCol w="571504"/>
                <a:gridCol w="6000792"/>
                <a:gridCol w="2071702"/>
              </a:tblGrid>
              <a:tr h="10857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1.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นายแพทย์ (เชี่ยวชาญ) ด้านเวชกรรมป้องกัน </a:t>
                      </a:r>
                      <a:r>
                        <a:rPr lang="th-TH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/>
                      </a:r>
                      <a:br>
                        <a:rPr lang="th-TH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</a:br>
                      <a:r>
                        <a:rPr lang="th-TH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สำนักงาน</a:t>
                      </a:r>
                      <a:r>
                        <a:rPr lang="th-TH" sz="2800" b="1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สาธารณสุขจังหวัด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ประธาน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7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2.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หัวหน้ากลุ่มงานอนามัยสิ่งแวดล้อม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และอา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ชีวอนา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มัย สำนักงาน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สาธารณสุขจังหวัด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รองประธาน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7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3.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เภสัชกรที่รับผิดชอบคลังวัคซีน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โรงพยาบาล</a:t>
                      </a:r>
                      <a:r>
                        <a:rPr lang="th-TH" sz="2800" b="1" kern="12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  </a:t>
                      </a:r>
                      <a:br>
                        <a:rPr lang="th-TH" sz="2800" b="1" kern="1200" baseline="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</a:b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ใน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แต่ละอำเภอ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th-TH" sz="2800" b="1" spc="-30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กรรมการ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35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4.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หัวหน้ากลุ่มงานคุ้มครอง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ผู้บริโภค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สำนักงาน</a:t>
                      </a:r>
                      <a:r>
                        <a:rPr lang="th-TH" sz="2800" b="1" kern="1200" dirty="0">
                          <a:solidFill>
                            <a:schemeClr val="tx1"/>
                          </a:solidFill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สาธารณสุขจังหวัด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800" b="1" spc="-60" dirty="0">
                          <a:latin typeface="EucrosiaUPC" pitchFamily="18" charset="-34"/>
                          <a:ea typeface="Cordia New"/>
                          <a:cs typeface="EucrosiaUPC" pitchFamily="18" charset="-34"/>
                        </a:rPr>
                        <a:t>กรรมการและเลขานุการ</a:t>
                      </a:r>
                      <a:endParaRPr lang="en-US" sz="2800" b="1" dirty="0">
                        <a:latin typeface="EucrosiaUPC" pitchFamily="18" charset="-34"/>
                        <a:ea typeface="Cordia New"/>
                        <a:cs typeface="EucrosiaUPC" pitchFamily="18" charset="-34"/>
                      </a:endParaRPr>
                    </a:p>
                  </a:txBody>
                  <a:tcPr marL="67235" marR="67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  <a:solidFill>
            <a:srgbClr val="CC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บทบาท</a:t>
            </a:r>
            <a:r>
              <a:rPr lang="th-TH" b="1" dirty="0" smtClean="0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หน้าที่</a:t>
            </a:r>
            <a:endParaRPr lang="th-TH" b="1" dirty="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87570"/>
            <a:ext cx="8964488" cy="545379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อำนวยการขับเคลื่อน  และ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ประสานงานกับหน่วยงานที่เกี่ยวข้อง 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เพื่อให้มีการ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เก็บกลับและทำลาย </a:t>
            </a:r>
            <a:r>
              <a:rPr lang="en-US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endParaRPr lang="th-TH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กำหนด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วิธีการเก็บกลับและ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ทำลาย ตาม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แนวทาง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ของ </a:t>
            </a:r>
            <a:r>
              <a:rPr lang="th-TH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กสธ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. </a:t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และ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ปรับให้เหมาะสมตาม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บริบท ตาม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กรอบ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เวลาที่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กำหนด</a:t>
            </a:r>
            <a:endParaRPr lang="en-US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รายงาน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ผลการดำเนินการเก็บกลับ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และทำลาย และ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รวบรวมเอกสารสำคัญที่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เกี่ยวข้องส่งให้ </a:t>
            </a:r>
            <a:r>
              <a:rPr lang="th-TH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สคร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.</a:t>
            </a:r>
          </a:p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เตรียม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ความพร้อมเพื่อรับการประเมินผล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ความสำเร็จใน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การเก็บ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กลับ</a:t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และ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ทำลาย </a:t>
            </a:r>
            <a:endParaRPr lang="th-TH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ปฏิบัติงาน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อื่นๆ ตามที่ได้รับมอบหมาย</a:t>
            </a:r>
            <a:endParaRPr lang="en-US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marL="457200" indent="-457200" algn="thaiDist">
              <a:buFont typeface="+mj-lt"/>
              <a:buAutoNum type="arabicPeriod"/>
            </a:pPr>
            <a:endParaRPr lang="en-US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EucrosiaUPC" pitchFamily="18" charset="-34"/>
                <a:ea typeface="Cordia New"/>
                <a:cs typeface="EucrosiaUPC" pitchFamily="18" charset="-34"/>
              </a:rPr>
              <a:t>ระยะดำเนินการ</a:t>
            </a:r>
            <a:endParaRPr lang="th-TH" sz="4800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8"/>
            <a:ext cx="8507288" cy="4732578"/>
          </a:xfrm>
        </p:spPr>
        <p:txBody>
          <a:bodyPr>
            <a:noAutofit/>
          </a:bodyPr>
          <a:lstStyle/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การเก็บรวบรวม </a:t>
            </a:r>
            <a:r>
              <a:rPr lang="en-US" sz="36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tOPV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</a:t>
            </a:r>
          </a:p>
          <a:p>
            <a:pPr marL="971550" lvl="2" indent="-571500"/>
            <a:r>
              <a:rPr lang="th-TH" sz="3600" b="1" i="1" u="sng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หน่วยบริการ  </a:t>
            </a:r>
          </a:p>
          <a:p>
            <a:pPr marL="971550" lvl="2" indent="-571500"/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คลังวัคซีนโรงพยาบาล 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การส่ง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วัคซีนจากหน่วยบริการมาคลังวัคซีนโรงพยาบาล </a:t>
            </a:r>
            <a:endParaRPr lang="th-TH" sz="3600" b="1" dirty="0" smtClean="0">
              <a:latin typeface="EucrosiaUPC" pitchFamily="18" charset="-34"/>
              <a:cs typeface="EucrosiaUPC" pitchFamily="18" charset="-34"/>
            </a:endParaRP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การรับ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วัคซีนจากหน่วย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บริการของคลัง</a:t>
            </a: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วัคซีน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โรงพยาบาล และส่งไป </a:t>
            </a:r>
            <a:r>
              <a:rPr lang="th-TH" sz="3600" b="1" dirty="0" err="1" smtClean="0"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.</a:t>
            </a:r>
          </a:p>
          <a:p>
            <a:pPr lvl="1" indent="-742950">
              <a:buFont typeface="+mj-lt"/>
              <a:buAutoNum type="arabicPeriod"/>
            </a:pP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การทำลายวัคซีนของ </a:t>
            </a:r>
            <a:r>
              <a:rPr lang="th-TH" sz="3600" b="1" dirty="0" err="1" smtClean="0">
                <a:latin typeface="EucrosiaUPC" pitchFamily="18" charset="-34"/>
                <a:cs typeface="EucrosiaUPC" pitchFamily="18" charset="-34"/>
              </a:rPr>
              <a:t>สสจ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925</Words>
  <Application>Microsoft Office PowerPoint</Application>
  <PresentationFormat>นำเสนอทางหน้าจอ (4:3)</PresentationFormat>
  <Paragraphs>196</Paragraphs>
  <Slides>34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Office Theme</vt:lpstr>
      <vt:lpstr>คณะกรรมการขับเคลื่อนการเก็บกลับและทำลาย  Trivalent OPV ในระดับจังหวัด </vt:lpstr>
      <vt:lpstr>ภาพนิ่ง 2</vt:lpstr>
      <vt:lpstr>ภาพนิ่ง 3</vt:lpstr>
      <vt:lpstr>ระยะเตรียมการ</vt:lpstr>
      <vt:lpstr>ระเบียบสํานักนายกรัฐมนตรีว่าด้วยการพัสดุ  พ.ศ. 2535  แก้ไขเพิ่มเติม (ฉบับที่ 7) ปี 2552</vt:lpstr>
      <vt:lpstr>หนังสือแจ้งจาก WHO ให้ดำเนินการทำลาย  trivalent OPV ตามแนวทางการกวาดล้างโรคโปลิโอ</vt:lpstr>
      <vt:lpstr>คณะกรรมการขับเคลื่อนการเก็บกลับและทำลาย tOPV   ในระดับจังหวัด</vt:lpstr>
      <vt:lpstr>บทบาทหน้าที่</vt:lpstr>
      <vt:lpstr>ระยะดำเนินการ</vt:lpstr>
      <vt:lpstr>ภาพนิ่ง 10</vt:lpstr>
      <vt:lpstr>หน่วยบริการ : ขั้นตอนการเก็บรวบรวม tOPV</vt:lpstr>
      <vt:lpstr>ภาพนิ่ง 12</vt:lpstr>
      <vt:lpstr>แบบตัวอย่าง sticker ติดที่ถุงขยะติดเชื้อสีแดง</vt:lpstr>
      <vt:lpstr>ภาพนิ่ง 14</vt:lpstr>
      <vt:lpstr>แบบเก็บรวบรวม tOPV ส่งคลังวัคซีนโรงพยาบาลอำเภอ</vt:lpstr>
      <vt:lpstr>ภาพนิ่ง 16</vt:lpstr>
      <vt:lpstr>ระยะดำเนินการ</vt:lpstr>
      <vt:lpstr>คลัง รพ. รับวัคซีนจากหน่วยบริการเพื่อส่งไป สสจ.</vt:lpstr>
      <vt:lpstr>ภาพนิ่ง 19</vt:lpstr>
      <vt:lpstr>ภาพนิ่ง 20</vt:lpstr>
      <vt:lpstr>ภาพนิ่ง 21</vt:lpstr>
      <vt:lpstr>แบบเก็บรวบรวม tOPV ส่งคลังวัคซีนโรงพยาบาลอำเภอ</vt:lpstr>
      <vt:lpstr>คลัง รพ. รับวัคซีนจากหน่วยบริการเพื่อส่งไป สสจ.</vt:lpstr>
      <vt:lpstr>ภาพนิ่ง 24</vt:lpstr>
      <vt:lpstr>ภาพนิ่ง 25</vt:lpstr>
      <vt:lpstr>ภาพนิ่ง 26</vt:lpstr>
      <vt:lpstr>ขั้นตอนการดำเนินงาน</vt:lpstr>
      <vt:lpstr>ภาพนิ่ง 28</vt:lpstr>
      <vt:lpstr>ภาพนิ่ง 29</vt:lpstr>
      <vt:lpstr>ภาพนิ่ง 30</vt:lpstr>
      <vt:lpstr>ระยะหลังดำเนินการ</vt:lpstr>
      <vt:lpstr>ภาพนิ่ง 32</vt:lpstr>
      <vt:lpstr>ระยะหลังดำเนินการ</vt:lpstr>
      <vt:lpstr>ภาพนิ่ง 34</vt:lpstr>
    </vt:vector>
  </TitlesOfParts>
  <Company>GCD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การเก็บกลับและทำลาย Trivalent OPV</dc:title>
  <dc:creator>nitchamon</dc:creator>
  <cp:lastModifiedBy>ddc</cp:lastModifiedBy>
  <cp:revision>187</cp:revision>
  <dcterms:created xsi:type="dcterms:W3CDTF">2015-10-10T05:17:53Z</dcterms:created>
  <dcterms:modified xsi:type="dcterms:W3CDTF">2015-11-04T15:19:14Z</dcterms:modified>
</cp:coreProperties>
</file>