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gif" ContentType="image/gif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41" r:id="rId2"/>
    <p:sldId id="293" r:id="rId3"/>
    <p:sldId id="353" r:id="rId4"/>
    <p:sldId id="369" r:id="rId5"/>
    <p:sldId id="368" r:id="rId6"/>
    <p:sldId id="371" r:id="rId7"/>
    <p:sldId id="366" r:id="rId8"/>
    <p:sldId id="287" r:id="rId9"/>
    <p:sldId id="354" r:id="rId10"/>
    <p:sldId id="296" r:id="rId11"/>
    <p:sldId id="372" r:id="rId12"/>
    <p:sldId id="373" r:id="rId13"/>
    <p:sldId id="374" r:id="rId14"/>
    <p:sldId id="347" r:id="rId15"/>
    <p:sldId id="325" r:id="rId16"/>
    <p:sldId id="326" r:id="rId17"/>
    <p:sldId id="327" r:id="rId18"/>
    <p:sldId id="363" r:id="rId19"/>
    <p:sldId id="329" r:id="rId20"/>
    <p:sldId id="330" r:id="rId21"/>
    <p:sldId id="364" r:id="rId22"/>
    <p:sldId id="365" r:id="rId23"/>
    <p:sldId id="299" r:id="rId24"/>
    <p:sldId id="359" r:id="rId25"/>
    <p:sldId id="361" r:id="rId26"/>
    <p:sldId id="301" r:id="rId27"/>
    <p:sldId id="362" r:id="rId28"/>
  </p:sldIdLst>
  <p:sldSz cx="9144000" cy="6858000" type="screen4x3"/>
  <p:notesSz cx="9928225" cy="679767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0000CC"/>
    <a:srgbClr val="CC00FF"/>
    <a:srgbClr val="E5FFFF"/>
    <a:srgbClr val="6600CC"/>
    <a:srgbClr val="CC99FF"/>
    <a:srgbClr val="000099"/>
    <a:srgbClr val="FFDDFF"/>
    <a:srgbClr val="FFD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34" autoAdjust="0"/>
  </p:normalViewPr>
  <p:slideViewPr>
    <p:cSldViewPr>
      <p:cViewPr>
        <p:scale>
          <a:sx n="60" d="100"/>
          <a:sy n="60" d="100"/>
        </p:scale>
        <p:origin x="-3000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E87A4-4F94-41EA-BC88-C10126CCFFDE}" type="datetimeFigureOut">
              <a:rPr lang="th-TH" smtClean="0"/>
              <a:pPr/>
              <a:t>28/10/58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31C4E-CF69-400F-AE4A-0955B6EF032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1017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E7AB2-211C-418C-8564-685DC2AA369F}" type="datetimeFigureOut">
              <a:rPr lang="th-TH" smtClean="0"/>
              <a:pPr/>
              <a:t>28/10/58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0C9FA-8816-4FCF-B71D-4A1DAE768E1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5088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EADBD3E-1D70-451D-A12F-8B1087C5952C}" type="slidenum">
              <a:rPr lang="en-US" smtClean="0">
                <a:cs typeface="Angsana New" pitchFamily="18" charset="-34"/>
              </a:rPr>
              <a:pPr>
                <a:defRPr/>
              </a:pPr>
              <a:t>3</a:t>
            </a:fld>
            <a:endParaRPr lang="th-TH" smtClean="0"/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5622594" y="6456378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F23F454E-507F-4FA7-A40C-5E275A4748E4}" type="slidenum">
              <a:rPr lang="en-US" sz="1200">
                <a:latin typeface="Calibri" pitchFamily="34" charset="0"/>
              </a:rPr>
              <a:pPr algn="r"/>
              <a:t>3</a:t>
            </a:fld>
            <a:endParaRPr lang="th-TH" sz="1200">
              <a:latin typeface="Calibri" pitchFamily="34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3900" y="508000"/>
            <a:ext cx="3400425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4678" y="3229277"/>
            <a:ext cx="7938870" cy="305971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3900" y="509588"/>
            <a:ext cx="34004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1600" y="3229277"/>
            <a:ext cx="7285026" cy="305754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smtClean="0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สาเหตุอื่นๆ (ย้ายที่ทำงาน, คนดูแลไม่รู้ว่าต้องพาไปที่ไหน, นึกว่าได้ครบแล้ว, ไม่มีคนพาไป, มาช้ากว่ากำหนดเข็มต่อไปเลยช้า, เข้าใจว่าต้องไปรับที่เดิม, เจ้าหน้าที่นัดวันผิด, บิดาเป็นอเมริกันไม่ยอมให้ฉีด, คลอดที่บ้าน, ไม่ได้รับวัคซีนตอนแรกเกิด, เจ้าหน้าที่บริการไม่ดี พูดไม่สุภาพ เสียเวลาคอยนาน) </a:t>
            </a:r>
          </a:p>
          <a:p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D79B28-C2F9-4583-AD41-D5B3FBE6A8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04AC-9835-4713-AD87-9E5C0C7A6A0F}" type="datetimeFigureOut">
              <a:rPr lang="th-TH" smtClean="0"/>
              <a:pPr/>
              <a:t>28/10/58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2C5F-00FF-4F38-9F5D-C55041F6C10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04AC-9835-4713-AD87-9E5C0C7A6A0F}" type="datetimeFigureOut">
              <a:rPr lang="th-TH" smtClean="0"/>
              <a:pPr/>
              <a:t>28/10/58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2C5F-00FF-4F38-9F5D-C55041F6C10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04AC-9835-4713-AD87-9E5C0C7A6A0F}" type="datetimeFigureOut">
              <a:rPr lang="th-TH" smtClean="0"/>
              <a:pPr/>
              <a:t>28/10/58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2C5F-00FF-4F38-9F5D-C55041F6C10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04AC-9835-4713-AD87-9E5C0C7A6A0F}" type="datetimeFigureOut">
              <a:rPr lang="th-TH" smtClean="0"/>
              <a:pPr/>
              <a:t>28/10/58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2C5F-00FF-4F38-9F5D-C55041F6C10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04AC-9835-4713-AD87-9E5C0C7A6A0F}" type="datetimeFigureOut">
              <a:rPr lang="th-TH" smtClean="0"/>
              <a:pPr/>
              <a:t>28/10/58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2C5F-00FF-4F38-9F5D-C55041F6C10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04AC-9835-4713-AD87-9E5C0C7A6A0F}" type="datetimeFigureOut">
              <a:rPr lang="th-TH" smtClean="0"/>
              <a:pPr/>
              <a:t>28/10/58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2C5F-00FF-4F38-9F5D-C55041F6C10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04AC-9835-4713-AD87-9E5C0C7A6A0F}" type="datetimeFigureOut">
              <a:rPr lang="th-TH" smtClean="0"/>
              <a:pPr/>
              <a:t>28/10/58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2C5F-00FF-4F38-9F5D-C55041F6C10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04AC-9835-4713-AD87-9E5C0C7A6A0F}" type="datetimeFigureOut">
              <a:rPr lang="th-TH" smtClean="0"/>
              <a:pPr/>
              <a:t>28/10/58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2C5F-00FF-4F38-9F5D-C55041F6C10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04AC-9835-4713-AD87-9E5C0C7A6A0F}" type="datetimeFigureOut">
              <a:rPr lang="th-TH" smtClean="0"/>
              <a:pPr/>
              <a:t>28/10/58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2C5F-00FF-4F38-9F5D-C55041F6C10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04AC-9835-4713-AD87-9E5C0C7A6A0F}" type="datetimeFigureOut">
              <a:rPr lang="th-TH" smtClean="0"/>
              <a:pPr/>
              <a:t>28/10/58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2C5F-00FF-4F38-9F5D-C55041F6C10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04AC-9835-4713-AD87-9E5C0C7A6A0F}" type="datetimeFigureOut">
              <a:rPr lang="th-TH" smtClean="0"/>
              <a:pPr/>
              <a:t>28/10/58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2C5F-00FF-4F38-9F5D-C55041F6C10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A04AC-9835-4713-AD87-9E5C0C7A6A0F}" type="datetimeFigureOut">
              <a:rPr lang="th-TH" smtClean="0"/>
              <a:pPr/>
              <a:t>28/10/58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52C5F-00FF-4F38-9F5D-C55041F6C103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1.bin"/><Relationship Id="rId7" Type="http://schemas.openxmlformats.org/officeDocument/2006/relationships/package" Target="../embeddings/Microsoft_PowerPoint_Slide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2.emf"/><Relationship Id="rId4" Type="http://schemas.openxmlformats.org/officeDocument/2006/relationships/package" Target="../embeddings/Microsoft_PowerPoint_Presentation1.ppt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5.emf"/><Relationship Id="rId26" Type="http://schemas.openxmlformats.org/officeDocument/2006/relationships/oleObject" Target="../embeddings/Microsoft_Excel_97-2003_Worksheet8.xls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6.e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.emf"/><Relationship Id="rId17" Type="http://schemas.openxmlformats.org/officeDocument/2006/relationships/oleObject" Target="../embeddings/Microsoft_Excel_97-2003_Worksheet5.xls"/><Relationship Id="rId25" Type="http://schemas.openxmlformats.org/officeDocument/2006/relationships/oleObject" Target="../embeddings/oleObject8.bin"/><Relationship Id="rId33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Microsoft_Excel_97-2003_Worksheet6.xls"/><Relationship Id="rId29" Type="http://schemas.openxmlformats.org/officeDocument/2006/relationships/oleObject" Target="../embeddings/Microsoft_Excel_97-2003_Worksheet9.xls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11" Type="http://schemas.openxmlformats.org/officeDocument/2006/relationships/oleObject" Target="../embeddings/Microsoft_Excel_97-2003_Worksheet3.xls"/><Relationship Id="rId24" Type="http://schemas.openxmlformats.org/officeDocument/2006/relationships/image" Target="../media/image7.png"/><Relationship Id="rId32" Type="http://schemas.openxmlformats.org/officeDocument/2006/relationships/oleObject" Target="../embeddings/Microsoft_Excel_97-2003_Worksheet10.xls"/><Relationship Id="rId5" Type="http://schemas.openxmlformats.org/officeDocument/2006/relationships/oleObject" Target="../embeddings/Microsoft_Excel_97-2003_Worksheet1.xls"/><Relationship Id="rId15" Type="http://schemas.openxmlformats.org/officeDocument/2006/relationships/image" Target="../media/image4.emf"/><Relationship Id="rId23" Type="http://schemas.openxmlformats.org/officeDocument/2006/relationships/oleObject" Target="../embeddings/Microsoft_Excel_97-2003_Worksheet7.xls"/><Relationship Id="rId28" Type="http://schemas.openxmlformats.org/officeDocument/2006/relationships/oleObject" Target="../embeddings/oleObject9.bin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6.bin"/><Relationship Id="rId31" Type="http://schemas.openxmlformats.org/officeDocument/2006/relationships/oleObject" Target="../embeddings/oleObject10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.emf"/><Relationship Id="rId14" Type="http://schemas.openxmlformats.org/officeDocument/2006/relationships/oleObject" Target="../embeddings/Microsoft_Excel_97-2003_Worksheet4.xls"/><Relationship Id="rId22" Type="http://schemas.openxmlformats.org/officeDocument/2006/relationships/oleObject" Target="../embeddings/oleObject7.bin"/><Relationship Id="rId27" Type="http://schemas.openxmlformats.org/officeDocument/2006/relationships/image" Target="../media/image8.emf"/><Relationship Id="rId30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628800"/>
            <a:ext cx="9144000" cy="1944216"/>
          </a:xfrm>
          <a:prstGeom prst="rect">
            <a:avLst/>
          </a:prstGeom>
          <a:gradFill>
            <a:gsLst>
              <a:gs pos="0">
                <a:srgbClr val="DCB9FF"/>
              </a:gs>
              <a:gs pos="35000">
                <a:srgbClr val="FFFFFF"/>
              </a:gs>
              <a:gs pos="100000">
                <a:srgbClr val="DCB9FF"/>
              </a:gs>
            </a:gsLst>
            <a:lin ang="16200000" scaled="1"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50000"/>
              </a:lnSpc>
              <a:defRPr/>
            </a:pPr>
            <a:r>
              <a:rPr lang="th-TH" sz="3200" b="1" cap="all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แนวทางการดำเนินงาน</a:t>
            </a:r>
            <a:r>
              <a:rPr lang="th-TH" sz="3200" b="1" cap="all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สร้างเสริมภูมิคุ้มกัน</a:t>
            </a:r>
            <a:r>
              <a:rPr lang="th-TH" sz="3200" b="1" cap="all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โรค </a:t>
            </a:r>
          </a:p>
          <a:p>
            <a:pPr algn="ctr">
              <a:lnSpc>
                <a:spcPct val="150000"/>
              </a:lnSpc>
              <a:defRPr/>
            </a:pPr>
            <a:r>
              <a:rPr lang="th-TH" sz="3200" b="1" cap="all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2559</a:t>
            </a:r>
            <a:endParaRPr lang="th-TH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680" y="1700808"/>
            <a:ext cx="8334776" cy="3456384"/>
          </a:xfrm>
        </p:spPr>
        <p:txBody>
          <a:bodyPr>
            <a:noAutofit/>
          </a:bodyPr>
          <a:lstStyle/>
          <a:p>
            <a:pPr marL="625475" indent="-625475" algn="thaiDist">
              <a:lnSpc>
                <a:spcPct val="120000"/>
              </a:lnSpc>
              <a:spcBef>
                <a:spcPts val="1800"/>
              </a:spcBef>
              <a:buClr>
                <a:srgbClr val="FF0000"/>
              </a:buClr>
              <a:buSzPct val="120000"/>
              <a:buFont typeface="Wingdings" pitchFamily="2" charset="2"/>
              <a:buChar char=""/>
            </a:pPr>
            <a:r>
              <a:rPr lang="th-TH" sz="27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สำรวจประชากรเป้าหมายกลุ่มเสี่ยง</a:t>
            </a:r>
            <a:endParaRPr lang="en-US" sz="2700" b="1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5475" indent="-625475" algn="thaiDist">
              <a:lnSpc>
                <a:spcPct val="120000"/>
              </a:lnSpc>
              <a:spcBef>
                <a:spcPts val="1800"/>
              </a:spcBef>
              <a:buClr>
                <a:srgbClr val="FF0000"/>
              </a:buClr>
              <a:buSzPct val="120000"/>
              <a:buFont typeface="Wingdings" pitchFamily="2" charset="2"/>
              <a:buChar char=""/>
            </a:pPr>
            <a:r>
              <a:rPr lang="th-TH" sz="27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ส่งเสริมการตรวจสอบประวัติการได้รับวัคซีน</a:t>
            </a:r>
            <a:r>
              <a:rPr lang="en-US" sz="27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7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7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ในนักเรียน โดยสนับสนุนบัตรรับรองการได้รับวัคซีนในนักเรียนชั้น ป.6 เพื่อใช้เป็นหลักฐาน</a:t>
            </a:r>
            <a:r>
              <a:rPr lang="en-US" sz="27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7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7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ในการเข้าเรียนชั้น ม.1</a:t>
            </a:r>
            <a:endParaRPr lang="en-US" sz="2700" b="1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47675" indent="-447675" algn="thaiDist">
              <a:lnSpc>
                <a:spcPct val="120000"/>
              </a:lnSpc>
              <a:spcBef>
                <a:spcPts val="1800"/>
              </a:spcBef>
              <a:buNone/>
            </a:pPr>
            <a:r>
              <a:rPr lang="th-TH" sz="2700" dirty="0" smtClean="0">
                <a:solidFill>
                  <a:srgbClr val="0000CC"/>
                </a:solidFill>
              </a:rPr>
              <a:t> </a:t>
            </a:r>
            <a:endParaRPr lang="th-TH" sz="2700" dirty="0">
              <a:solidFill>
                <a:srgbClr val="0000CC"/>
              </a:solidFill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-17849" y="16420"/>
            <a:ext cx="9143999" cy="114300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CE780"/>
              </a:gs>
              <a:gs pos="50000">
                <a:srgbClr val="FFFFFF"/>
              </a:gs>
              <a:gs pos="100000">
                <a:srgbClr val="FCE780"/>
              </a:gs>
            </a:gsLst>
            <a:lin ang="5400000" scaled="1"/>
          </a:gradFill>
          <a:ln w="2857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. เร่งรัดและคงรักษาระดับ</a:t>
            </a:r>
          </a:p>
          <a:p>
            <a:pPr algn="ctr"/>
            <a:r>
              <a:rPr lang="th-TH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ความครอบคลุมการได้รับวัคซีนทุก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ชนิด</a:t>
            </a:r>
            <a:endParaRPr lang="th-TH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44463" y="-19050"/>
            <a:ext cx="9253538" cy="11445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ผลการสำรวจความครอบคลุมการได้รับวัคซีนภาพรวมของ</a:t>
            </a:r>
            <a:br>
              <a:rPr lang="th-TH" sz="2400" b="1" dirty="0" smtClean="0">
                <a:latin typeface="Tahoma" pitchFamily="34" charset="0"/>
                <a:cs typeface="Tahoma" pitchFamily="34" charset="0"/>
              </a:rPr>
            </a:b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เด็กกลุ่มทั่วไปและเด็กกลุ่มเสี่ยง</a:t>
            </a:r>
            <a:endParaRPr lang="en-US" sz="2400" b="1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0825" y="1196975"/>
          <a:ext cx="8820472" cy="5442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6271"/>
                <a:gridCol w="3142321"/>
                <a:gridCol w="3491880"/>
              </a:tblGrid>
              <a:tr h="870734"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90000"/>
                        </a:lnSpc>
                        <a:buFontTx/>
                        <a:buNone/>
                        <a:tabLst>
                          <a:tab pos="3136900" algn="l"/>
                          <a:tab pos="3319463" algn="l"/>
                          <a:tab pos="5108575" algn="l"/>
                          <a:tab pos="6459538" algn="l"/>
                        </a:tabLst>
                      </a:pPr>
                      <a:r>
                        <a:rPr lang="th-TH" sz="2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วัคซีน  </a:t>
                      </a:r>
                      <a:endParaRPr lang="th-TH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การสำรวจความครอบคลุม                   เด็กกลุ่มเสี่ยง** </a:t>
                      </a:r>
                      <a:endParaRPr lang="th-TH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504473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BCG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97 (50-100)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04473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DTP-HB3/OPV3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89.9 (17.7-100)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04473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MMR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88.1 (14.7-100)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04473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JE2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82.5 </a:t>
                      </a:r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(0-100)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04473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JE3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81.7 </a:t>
                      </a:r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(0-100)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04473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DTP4/OPV4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79.6 </a:t>
                      </a:r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(0-100)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04473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DTP5/OPV5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74.1 </a:t>
                      </a:r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(0-100) 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870734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endParaRPr kumimoji="0" lang="th-TH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algn="l"/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 smtClean="0"/>
                    </a:p>
                    <a:p>
                      <a:pPr marL="0" indent="0"/>
                      <a:endParaRPr lang="th-TH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1989138"/>
            <a:ext cx="91440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140" name="TextBox 13"/>
          <p:cNvSpPr txBox="1">
            <a:spLocks noChangeArrowheads="1"/>
          </p:cNvSpPr>
          <p:nvPr/>
        </p:nvSpPr>
        <p:spPr bwMode="auto">
          <a:xfrm>
            <a:off x="0" y="6054387"/>
            <a:ext cx="89646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1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แหล่งที่มา</a:t>
            </a:r>
            <a:r>
              <a:rPr lang="th-TH" sz="1600" b="1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: </a:t>
            </a:r>
            <a:r>
              <a:rPr lang="th-TH" sz="1600" b="1" dirty="0">
                <a:latin typeface="Tahoma" pitchFamily="34" charset="0"/>
                <a:cs typeface="Tahoma" pitchFamily="34" charset="0"/>
              </a:rPr>
              <a:t>สำนักงานป้องกันควบคุมโรคที่ 1 -12 และ สำนักโรคติดต่อทั่วไป กรมควบคุม</a:t>
            </a:r>
            <a:r>
              <a:rPr lang="th-TH" sz="1600" b="1" dirty="0" smtClean="0">
                <a:latin typeface="Tahoma" pitchFamily="34" charset="0"/>
                <a:cs typeface="Tahoma" pitchFamily="34" charset="0"/>
              </a:rPr>
              <a:t>โรค</a:t>
            </a:r>
          </a:p>
          <a:p>
            <a:r>
              <a:rPr lang="th-TH" sz="1600" b="1" dirty="0" smtClean="0">
                <a:latin typeface="Tahoma" pitchFamily="34" charset="0"/>
                <a:cs typeface="Tahoma" pitchFamily="34" charset="0"/>
              </a:rPr>
              <a:t>                   * สำรวจ ปี 2556  ** สำรวจ ปี 2557</a:t>
            </a:r>
          </a:p>
          <a:p>
            <a:r>
              <a:rPr lang="th-TH" sz="1600" b="1" dirty="0" smtClean="0">
                <a:latin typeface="Tahoma" pitchFamily="34" charset="0"/>
                <a:cs typeface="Tahoma" pitchFamily="34" charset="0"/>
              </a:rPr>
              <a:t> </a:t>
            </a:r>
            <a:endParaRPr lang="th-TH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0" y="5732463"/>
            <a:ext cx="91440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67744" y="1147332"/>
          <a:ext cx="3491880" cy="4934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</a:tblGrid>
              <a:tr h="870734"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การสำรวจความครอบคลุมเด็กกลุ่มทั่วไป*</a:t>
                      </a:r>
                      <a:endParaRPr lang="th-TH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504473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100</a:t>
                      </a:r>
                    </a:p>
                  </a:txBody>
                  <a:tcPr>
                    <a:noFill/>
                  </a:tcPr>
                </a:tc>
              </a:tr>
              <a:tr h="504473">
                <a:tc>
                  <a:txBody>
                    <a:bodyPr/>
                    <a:lstStyle/>
                    <a:p>
                      <a:pPr algn="ctr"/>
                      <a:endParaRPr kumimoji="0" lang="en-US" sz="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uLnTx/>
                        <a:uFillTx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algn="ctr"/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99.4</a:t>
                      </a:r>
                    </a:p>
                    <a:p>
                      <a:pPr algn="ctr"/>
                      <a:endParaRPr lang="th-T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04473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98.7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04473">
                <a:tc>
                  <a:txBody>
                    <a:bodyPr/>
                    <a:lstStyle/>
                    <a:p>
                      <a:pPr algn="ctr"/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96.1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04473">
                <a:tc>
                  <a:txBody>
                    <a:bodyPr/>
                    <a:lstStyle/>
                    <a:p>
                      <a:pPr algn="ctr"/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91.9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04473">
                <a:tc>
                  <a:txBody>
                    <a:bodyPr/>
                    <a:lstStyle/>
                    <a:p>
                      <a:pPr algn="ctr"/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97.8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870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90.3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uLnTx/>
                        <a:uFillTx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68313" y="549275"/>
          <a:ext cx="8280919" cy="6061860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741952"/>
                <a:gridCol w="4695834"/>
                <a:gridCol w="1730641"/>
                <a:gridCol w="1112492"/>
              </a:tblGrid>
              <a:tr h="69023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ลำดับ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7919" marR="1791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ลักษณะกลุ่มเสี่ยง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7919" marR="17919" marT="17919" marB="1791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จำนวนจังหวัด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7919" marR="17919" marT="17919" marB="1791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7919" marR="17919" marT="17919" marB="17919" anchor="ctr">
                    <a:solidFill>
                      <a:schemeClr val="bg1"/>
                    </a:solidFill>
                  </a:tcPr>
                </a:tc>
              </a:tr>
              <a:tr h="69023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7919" marR="1791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ชุมชนพื้นที่ทุรกันดาร ห่างไกล พื้นที่สูง ชนเผ่า และพื้นที่ชายแดน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7919" marR="17919" marT="17919" marB="1791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</a:t>
                      </a:r>
                    </a:p>
                  </a:txBody>
                  <a:tcPr marL="17919" marR="17919" marT="17919" marB="1791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27.3</a:t>
                      </a:r>
                    </a:p>
                  </a:txBody>
                  <a:tcPr marL="17919" marR="17919" marT="17919" marB="17919" anchor="ctr">
                    <a:solidFill>
                      <a:schemeClr val="bg1"/>
                    </a:solidFill>
                  </a:tcPr>
                </a:tc>
              </a:tr>
              <a:tr h="53684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800" b="1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7919" marR="1791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แรงงานเคลื่อนย้ายทั้งชาวไทยและต่างด้าว</a:t>
                      </a:r>
                      <a:endParaRPr lang="en-US" sz="1800" b="1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7919" marR="17919" marT="17919" marB="1791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</a:t>
                      </a:r>
                    </a:p>
                  </a:txBody>
                  <a:tcPr marL="17919" marR="17919" marT="17919" marB="1791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18.2</a:t>
                      </a:r>
                    </a:p>
                  </a:txBody>
                  <a:tcPr marL="17919" marR="17919" marT="17919" marB="17919" anchor="ctr">
                    <a:solidFill>
                      <a:schemeClr val="bg1"/>
                    </a:solidFill>
                  </a:tcPr>
                </a:tc>
              </a:tr>
              <a:tr h="53095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7919" marR="1791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แรงงานเคลื่อนย้ายชาวต่างด้าว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7919" marR="17919" marT="17919" marB="1791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L="17919" marR="17919" marT="17919" marB="1791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13.0</a:t>
                      </a:r>
                    </a:p>
                  </a:txBody>
                  <a:tcPr marL="17919" marR="17919" marT="17919" marB="17919" anchor="ctr">
                    <a:solidFill>
                      <a:schemeClr val="bg1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1800" b="1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7919" marR="1791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ชุมชนแออัด</a:t>
                      </a:r>
                      <a:endParaRPr lang="en-US" sz="1800" b="1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7919" marR="17919" marT="17919" marB="1791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17919" marR="17919" marT="17919" marB="1791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10.4</a:t>
                      </a:r>
                    </a:p>
                  </a:txBody>
                  <a:tcPr marL="17919" marR="17919" marT="17919" marB="17919" anchor="ctr">
                    <a:solidFill>
                      <a:schemeClr val="bg1"/>
                    </a:solidFill>
                  </a:tcPr>
                </a:tc>
              </a:tr>
              <a:tr h="53684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7919" marR="1791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ชุมชน ที่คาดว่า ความครอบคลุมวัคซีนต่ำ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7919" marR="17919" marT="17919" marB="1791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17919" marR="17919" marT="17919" marB="1791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6.5</a:t>
                      </a:r>
                    </a:p>
                  </a:txBody>
                  <a:tcPr marL="17919" marR="17919" marT="17919" marB="17919" anchor="ctr">
                    <a:solidFill>
                      <a:schemeClr val="bg1"/>
                    </a:solidFill>
                  </a:tcPr>
                </a:tc>
              </a:tr>
              <a:tr h="53684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en-US" sz="1800" b="1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7919" marR="1791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ชุมชนที่มีโรคติดต่อที่ป้องกันได้ด้วยวัคซีน</a:t>
                      </a:r>
                      <a:endParaRPr lang="en-US" sz="1800" b="1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7919" marR="17919" marT="17919" marB="1791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17919" marR="17919" marT="17919" marB="1791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5.2</a:t>
                      </a:r>
                    </a:p>
                  </a:txBody>
                  <a:tcPr marL="17919" marR="17919" marT="17919" marB="17919" anchor="ctr">
                    <a:solidFill>
                      <a:schemeClr val="bg1"/>
                    </a:solidFill>
                  </a:tcPr>
                </a:tc>
              </a:tr>
              <a:tr h="46015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7919" marR="1791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แรงงานเคลื่อนย้ายชาวไทย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7919" marR="17919" marT="17919" marB="1791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17919" marR="17919" marT="17919" marB="1791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3.9</a:t>
                      </a:r>
                    </a:p>
                  </a:txBody>
                  <a:tcPr marL="17919" marR="17919" marT="17919" marB="17919" anchor="ctr">
                    <a:solidFill>
                      <a:schemeClr val="bg1"/>
                    </a:solidFill>
                  </a:tcPr>
                </a:tc>
              </a:tr>
              <a:tr h="53684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en-US" sz="1800" b="1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7919" marR="1791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ชุมชนในพื้นที่ไม่สงบ</a:t>
                      </a:r>
                      <a:endParaRPr lang="en-US" sz="1800" b="1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7919" marR="17919" marT="17919" marB="1791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17919" marR="17919" marT="17919" marB="1791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3.9</a:t>
                      </a:r>
                    </a:p>
                  </a:txBody>
                  <a:tcPr marL="17919" marR="17919" marT="17919" marB="17919" anchor="ctr">
                    <a:solidFill>
                      <a:schemeClr val="bg1"/>
                    </a:solidFill>
                  </a:tcPr>
                </a:tc>
              </a:tr>
              <a:tr h="609651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7919" marR="1791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สำรวจมากกว่า</a:t>
                      </a:r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 </a:t>
                      </a: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กลุ่ม เนื่องจากมีเด็ก</a:t>
                      </a:r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br>
                        <a:rPr lang="en-US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&lt; 30</a:t>
                      </a: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ราย ในแต่ละชุมชน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7919" marR="17919" marT="17919" marB="1791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</a:p>
                  </a:txBody>
                  <a:tcPr marL="17919" marR="17919" marT="17919" marB="1791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11.7</a:t>
                      </a:r>
                    </a:p>
                  </a:txBody>
                  <a:tcPr marL="17919" marR="17919" marT="17919" marB="17919" anchor="ctr">
                    <a:solidFill>
                      <a:schemeClr val="bg1"/>
                    </a:solidFill>
                  </a:tcPr>
                </a:tc>
              </a:tr>
              <a:tr h="357174">
                <a:tc grid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รวมทั้งหมด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7919" marR="17919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77</a:t>
                      </a:r>
                    </a:p>
                  </a:txBody>
                  <a:tcPr marL="17919" marR="17919" marT="17919" marB="1791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17919" marR="17919" marT="17919" marB="17919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03288" y="115888"/>
            <a:ext cx="7556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th-TH" sz="2400" b="1" dirty="0">
                <a:latin typeface="Tahoma" pitchFamily="34" charset="0"/>
                <a:ea typeface="+mj-ea"/>
                <a:cs typeface="Tahoma" pitchFamily="34" charset="0"/>
              </a:rPr>
              <a:t>จำนวนจังหวัดที่สำรวจจำแนกตามลักษณะกลุ่มเสี่ยง</a:t>
            </a:r>
            <a:endParaRPr lang="en-US" sz="2800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0825" y="981075"/>
          <a:ext cx="8280918" cy="5400257"/>
        </p:xfrm>
        <a:graphic>
          <a:graphicData uri="http://schemas.openxmlformats.org/drawingml/2006/table">
            <a:tbl>
              <a:tblPr/>
              <a:tblGrid>
                <a:gridCol w="843817"/>
                <a:gridCol w="5060839"/>
                <a:gridCol w="1296144"/>
                <a:gridCol w="1080118"/>
              </a:tblGrid>
              <a:tr h="39714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ลำดับ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สาเหตุที่ไม่ได้รับวัคซีน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จำนวนราย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10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4775" indent="-15875" algn="l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ไม่ว่าง ไม่มีเวลาพาไป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113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23.2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7147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800" b="1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4775" indent="-158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จำวันฉีดไม่ได้</a:t>
                      </a:r>
                      <a:r>
                        <a:rPr lang="en-US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th-TH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พ้นกำหนดฉีดแล้วจึงไม่พาเด็กไป</a:t>
                      </a:r>
                      <a:endParaRPr lang="en-US" sz="1800" b="1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64</a:t>
                      </a:r>
                      <a:endParaRPr lang="en-US" sz="1800" b="1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13.1</a:t>
                      </a:r>
                      <a:endParaRPr lang="en-US" sz="1800" b="1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10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4775" indent="-158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เด็กไม่สบาย จึงไม่พาไปฉีด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8.8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10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1800" b="1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4775" indent="-158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กลัวเด็กไม่สบาย</a:t>
                      </a:r>
                      <a:endParaRPr lang="en-US" sz="1800" b="1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</a:t>
                      </a:r>
                      <a:endParaRPr lang="en-US" sz="1800" b="1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8.4</a:t>
                      </a:r>
                      <a:endParaRPr lang="en-US" sz="1800" b="1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93722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4775" indent="-158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เจ้าหน้าที่ไม่ได้นัด</a:t>
                      </a:r>
                    </a:p>
                    <a:p>
                      <a:pPr marL="104775" indent="-15875" algn="l" defTabSz="914400" rtl="0" eaLnBrk="1" latinLnBrk="0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h-TH" sz="1800" b="1" kern="1200" baseline="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ต่างด้าว (30)</a:t>
                      </a:r>
                    </a:p>
                    <a:p>
                      <a:pPr marL="104775" indent="-15875" algn="l" defTabSz="914400" rtl="0" eaLnBrk="1" latinLnBrk="0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h-TH" sz="1800" b="1" kern="1200" baseline="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ไทย (11)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8.4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10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en-US" sz="1800" b="1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4775" indent="-158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ไม่เห็นประโยชน์ของวัคซีน</a:t>
                      </a:r>
                      <a:endParaRPr lang="en-US" sz="1800" b="1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39</a:t>
                      </a:r>
                      <a:endParaRPr lang="en-US" sz="1800" b="1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8.0</a:t>
                      </a:r>
                      <a:endParaRPr lang="en-US" sz="1800" b="1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100">
                <a:tc>
                  <a:txBody>
                    <a:bodyPr/>
                    <a:lstStyle/>
                    <a:p>
                      <a:pPr marL="104775" indent="-1587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4775" indent="-158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มีการเคลื่อนย้ายเข้าออกระหว่างประเทศ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</a:t>
                      </a: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7.2</a:t>
                      </a:r>
                      <a:endParaRPr lang="en-US" sz="1800" b="1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10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en-US" sz="1800" b="1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4775" indent="-158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ไม่ทราบว่าเด็กต้องได้รับวัคซีน</a:t>
                      </a:r>
                      <a:endParaRPr lang="en-US" sz="1800" b="1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</a:t>
                      </a: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5.7</a:t>
                      </a:r>
                      <a:endParaRPr lang="en-US" sz="1800" b="1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10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4775" indent="-158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สถานบริการอยู่ไกลบ้าน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4.1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7147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en-US" sz="1800" b="1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4775" indent="-158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ไม่มีเงินค่าพาหนะ</a:t>
                      </a:r>
                      <a:endParaRPr lang="en-US" sz="1800" b="1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2.3</a:t>
                      </a:r>
                      <a:endParaRPr lang="en-US" sz="1800" b="1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7147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4775" indent="-158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สาเหตุอื่นๆ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</a:t>
                      </a:r>
                      <a:endParaRPr lang="en-US" sz="1800" b="1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6.0</a:t>
                      </a: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7147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endParaRPr lang="th-TH" sz="1800" b="1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4775" indent="-158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ไม่ระบุสาเหตุ</a:t>
                      </a:r>
                      <a:endParaRPr lang="en-US" sz="1800" b="1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</a:t>
                      </a:r>
                      <a:endParaRPr lang="en-US" sz="1800" b="1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4.7</a:t>
                      </a:r>
                      <a:endParaRPr lang="en-US" sz="1800" b="1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100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487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100.0</a:t>
                      </a:r>
                    </a:p>
                  </a:txBody>
                  <a:tcPr marL="12226" marR="12226" marT="12226" marB="12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itle 7"/>
          <p:cNvSpPr txBox="1">
            <a:spLocks/>
          </p:cNvSpPr>
          <p:nvPr/>
        </p:nvSpPr>
        <p:spPr bwMode="auto">
          <a:xfrm>
            <a:off x="-144463" y="230188"/>
            <a:ext cx="92535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th-TH" sz="2400" b="1" dirty="0">
                <a:latin typeface="Tahoma" pitchFamily="34" charset="0"/>
                <a:ea typeface="+mj-ea"/>
                <a:cs typeface="Tahoma" pitchFamily="34" charset="0"/>
              </a:rPr>
              <a:t>สาเหตุที่เด็กไม่ได้รับ</a:t>
            </a:r>
            <a:r>
              <a:rPr lang="th-TH" sz="2400" b="1" dirty="0" smtClean="0">
                <a:latin typeface="Tahoma" pitchFamily="34" charset="0"/>
                <a:ea typeface="+mj-ea"/>
                <a:cs typeface="Tahoma" pitchFamily="34" charset="0"/>
              </a:rPr>
              <a:t>วัคซีน</a:t>
            </a:r>
            <a:endParaRPr lang="th-TH" sz="2400" b="1" dirty="0">
              <a:solidFill>
                <a:srgbClr val="FF00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2165102"/>
            <a:ext cx="9144000" cy="1692771"/>
          </a:xfrm>
          <a:prstGeom prst="rect">
            <a:avLst/>
          </a:prstGeom>
          <a:gradFill>
            <a:gsLst>
              <a:gs pos="0">
                <a:srgbClr val="DCB9FF"/>
              </a:gs>
              <a:gs pos="35000">
                <a:srgbClr val="FFFFFF"/>
              </a:gs>
              <a:gs pos="100000">
                <a:srgbClr val="DCB9FF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n-US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>
              <a:defRPr/>
            </a:pPr>
            <a:r>
              <a:rPr lang="th-TH" sz="3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การตรวจสอบประวัติการได้รับวัคซีน</a:t>
            </a:r>
          </a:p>
          <a:p>
            <a:pPr algn="ctr" eaLnBrk="0" hangingPunct="0">
              <a:defRPr/>
            </a:pPr>
            <a:r>
              <a:rPr lang="th-TH" sz="3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ในโรงเรียน</a:t>
            </a:r>
            <a:endParaRPr lang="en-US" sz="3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>
              <a:defRPr/>
            </a:pPr>
            <a:endParaRPr lang="en-US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185854" y="2714622"/>
          <a:ext cx="202882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งานนำเสนอ" r:id="rId4" imgW="4570530" imgH="3427653" progId="PowerPoint.Show.12">
                  <p:embed/>
                </p:oleObj>
              </mc:Choice>
              <mc:Fallback>
                <p:oleObj name="งานนำเสนอ" r:id="rId4" imgW="4570530" imgH="3427653" progId="PowerPoint.Show.12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54" y="2714622"/>
                        <a:ext cx="2028825" cy="120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3305180" y="2767016"/>
          <a:ext cx="183832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ภาพนิ่ง" r:id="rId7" imgW="4555088" imgH="3416854" progId="PowerPoint.Slide.12">
                  <p:embed/>
                </p:oleObj>
              </mc:Choice>
              <mc:Fallback>
                <p:oleObj name="ภาพนิ่ง" r:id="rId7" imgW="4555088" imgH="3416854" progId="PowerPoint.Slide.12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180" y="2767016"/>
                        <a:ext cx="1838325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197620" y="2786058"/>
            <a:ext cx="1231900" cy="677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/>
                <a:ea typeface="Cordia New" pitchFamily="34" charset="-34"/>
                <a:cs typeface="DilleniaUPC" pitchFamily="18" charset="-34"/>
              </a:rPr>
              <a:t>เขียนชื่อ</a:t>
            </a: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/>
                <a:ea typeface="Cordia New" pitchFamily="34" charset="-34"/>
                <a:cs typeface="DilleniaUPC" pitchFamily="18" charset="-34"/>
              </a:rPr>
              <a:t>-</a:t>
            </a:r>
            <a:r>
              <a:rPr kumimoji="0" lang="th-T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/>
                <a:ea typeface="Cordia New" pitchFamily="34" charset="-34"/>
                <a:cs typeface="DilleniaUPC" pitchFamily="18" charset="-34"/>
              </a:rPr>
              <a:t>นามสกุลเด็ก</a:t>
            </a: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099" name="AutoShape 3"/>
          <p:cNvSpPr>
            <a:spLocks noChangeShapeType="1"/>
          </p:cNvSpPr>
          <p:nvPr/>
        </p:nvSpPr>
        <p:spPr bwMode="auto">
          <a:xfrm flipV="1">
            <a:off x="5429256" y="2857496"/>
            <a:ext cx="417513" cy="635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21130" y="990574"/>
            <a:ext cx="891536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74625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 2" pitchFamily="18" charset="2"/>
              <a:buChar char=""/>
              <a:tabLst>
                <a:tab pos="719138" algn="l"/>
              </a:tabLst>
            </a:pP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 </a:t>
            </a: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</a:t>
            </a:r>
            <a:r>
              <a:rPr kumimoji="0" lang="th-TH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แจ้งผู้ปกครองให้สำเนาประวัติการรับวัคซีนของเด็ก</a:t>
            </a:r>
            <a:br>
              <a:rPr kumimoji="0" lang="th-TH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th-TH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ในสมุดบันทึกสุขภาพแม่และเด็ก  พร้อมเขียนชื่อเด็กกำกับ </a:t>
            </a:r>
          </a:p>
          <a:p>
            <a:pPr marR="0" lvl="0" indent="623888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มอบให้โรงเรียนเมื่อเข้าเรียน</a:t>
            </a:r>
          </a:p>
          <a:p>
            <a:pPr marR="0" lvl="0" indent="62388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R="0" lvl="0" indent="62388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R="0" lvl="0" indent="62388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9144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19559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405265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42908" y="4420380"/>
            <a:ext cx="86775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74625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 2" pitchFamily="18" charset="2"/>
              <a:buChar char=""/>
              <a:tabLst>
                <a:tab pos="719138" algn="l"/>
              </a:tabLst>
            </a:pP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	</a:t>
            </a: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สถานบริการ</a:t>
            </a:r>
            <a:r>
              <a:rPr kumimoji="0" lang="th-TH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ติดตามให้วัคซีนแก่เด็กที่รับวัคซีนไม่ครบ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kumimoji="0" lang="th-TH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ให้ครบถ้วน</a:t>
            </a:r>
            <a:r>
              <a:rPr lang="en-U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รวมถึงให้ 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MMR </a:t>
            </a:r>
            <a:r>
              <a:rPr kumimoji="0" lang="th-TH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แก่เด็กชั้น ป.</a:t>
            </a:r>
            <a:r>
              <a:rPr kumimoji="0" lang="th-TH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kumimoji="0" lang="th-TH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และบันทึก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kumimoji="0" lang="th-TH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ในสำเนาประวัติการรับวัคซีนของเด็กแผ่นเดิมเก็บไว้ที่โรงเรียน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-1" y="-32455"/>
            <a:ext cx="9144001" cy="928694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35000">
                <a:schemeClr val="bg1"/>
              </a:gs>
              <a:gs pos="100000">
                <a:srgbClr val="FFFF99"/>
              </a:gs>
            </a:gsLst>
            <a:lin ang="16200000" scaled="1"/>
          </a:gradFill>
          <a:ln w="19050" cap="flat" cmpd="sng" algn="ctr">
            <a:solidFill>
              <a:srgbClr val="FFCCCC"/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endParaRPr lang="th-TH" sz="24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การดำเนินการเมื่อเด็กเข้าเรียนชั้น ป. 1 </a:t>
            </a:r>
            <a:endParaRPr lang="th-TH" sz="2400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endParaRPr lang="th-TH" sz="24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1285860"/>
            <a:ext cx="835824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Clr>
                <a:srgbClr val="FF0000"/>
              </a:buClr>
              <a:buFont typeface="Wingdings 2" pitchFamily="18" charset="2"/>
              <a:buChar char=""/>
            </a:pP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สถานบริการติดตามให้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dT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แก่เด็กชั้น ป. 6  และ  </a:t>
            </a:r>
          </a:p>
          <a:p>
            <a:pPr marL="361950" indent="-361950">
              <a:tabLst>
                <a:tab pos="628650" algn="l"/>
              </a:tabLst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บันทึกในสำเนาประวัติการรับวัคซีนของเด็กแผ่นเดิม</a:t>
            </a: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1950" indent="-361950">
              <a:tabLst>
                <a:tab pos="628650" algn="l"/>
              </a:tabLst>
            </a:pPr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2925" lvl="1" indent="-542925" algn="thaiDist">
              <a:buClr>
                <a:srgbClr val="FF0000"/>
              </a:buClr>
              <a:buFont typeface="Wingdings 2" pitchFamily="18" charset="2"/>
              <a:buChar char=""/>
              <a:tabLst>
                <a:tab pos="628650" algn="l"/>
              </a:tabLst>
            </a:pPr>
            <a:r>
              <a:rPr lang="en-US" sz="3600" dirty="0" smtClean="0">
                <a:sym typeface="Wingdings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โรงเรียน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มอบใบสำเนาประวัติการรับวัคซีนแก่เด็กคืนให้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ผู้ปกครองก่อนจบ ป.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เพื่อให้เด็กนำเป็นหลักฐานใน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การศึกษาต่อชั้น ม. 1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421" y="-27384"/>
            <a:ext cx="9144000" cy="928694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35000">
                <a:schemeClr val="bg1"/>
              </a:gs>
              <a:gs pos="100000">
                <a:srgbClr val="FFFF99"/>
              </a:gs>
            </a:gsLst>
            <a:lin ang="16200000" scaled="1"/>
          </a:gradFill>
          <a:ln w="19050" cap="flat" cmpd="sng" algn="ctr">
            <a:solidFill>
              <a:srgbClr val="FFCCCC"/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endParaRPr lang="th-TH" sz="24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การดำเนินการเมื่อเด็กเข้าเรียนชั้น ป. 1 (ต่อ) </a:t>
            </a:r>
            <a:endParaRPr lang="th-TH" sz="2400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endParaRPr lang="th-TH" sz="24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8" descr="https://encrypted-tbn3.gstatic.com/images?q=tbn:ANd9GcS4lIhl5ETFDYZpxNBh6CtVAdCb7Mn5hsCA4qQvjx78C8PfYI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9" y="4551388"/>
            <a:ext cx="2500330" cy="216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19559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405265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55111" y="957469"/>
            <a:ext cx="913179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429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 2" pitchFamily="18" charset="2"/>
              <a:buChar char="u"/>
              <a:tabLst>
                <a:tab pos="1260475" algn="l"/>
              </a:tabLst>
            </a:pP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สถานบริการขอรายชื่อเด็กชั้น ป.6  ที่กำลังจะจบการศึกษา 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indent="54292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 2" pitchFamily="18" charset="2"/>
              <a:buChar char="v"/>
              <a:tabLst>
                <a:tab pos="1260475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สถานบริการบันทึกการได้รับ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MMR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เมื่อเข้าเรียนชั้น ป.1 และ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ป.6                         </a:t>
            </a:r>
          </a:p>
          <a:p>
            <a:pPr lvl="0" indent="54292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ใน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“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บัตรรับรองการได้รับวัคซีนสำหรับนักเรียนประถมศึกษาปีที่ 6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” 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 marR="0" lvl="0" indent="54292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</a:tabLst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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หากไม่สามารถหาข้อมูลได้ ขอให้สอบถามบุคคลที่เกี่ยวข้อง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:-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R="0" lvl="0" indent="54292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8275" algn="l"/>
              </a:tabLst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000" b="1" dirty="0" smtClean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เจ้าหน้าที่ที่ให้บริการวัคซีนนักเรียนในอดีต</a:t>
            </a:r>
          </a:p>
          <a:p>
            <a:pPr marR="0" lvl="0" indent="54292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8275" algn="l"/>
              </a:tabLst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000" b="1" dirty="0" smtClean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ผู้ปกครองเด็ก หรือครู  เพื่อให้ได้ข้อมูลที่ถูกต้องที่สุด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indent="54292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 2" pitchFamily="18" charset="2"/>
              <a:buChar char="w"/>
              <a:tabLst>
                <a:tab pos="1260475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นำ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“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บัตรรับรองฯ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ที่บันทึกการได้รับวัคซีนตาม ข้อ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th-TH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62547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เพื่อมอบให้ผู้ปกครองก่อนเด็กจบ เพื่อให้เด็กนำเป็นหลักฐาน</a:t>
            </a:r>
          </a:p>
          <a:p>
            <a:pPr marR="0" lvl="0" indent="54292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5475" algn="l"/>
              </a:tabLst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เมื่อเข้า ม.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marR="0" lvl="0" indent="9144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</a:tabLst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-24"/>
            <a:ext cx="9144000" cy="928694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35000">
                <a:schemeClr val="bg1"/>
              </a:gs>
              <a:gs pos="100000">
                <a:srgbClr val="FFFF99"/>
              </a:gs>
            </a:gsLst>
            <a:lin ang="16200000" scaled="1"/>
          </a:gradFill>
          <a:ln w="19050" cap="flat" cmpd="sng" algn="ctr">
            <a:solidFill>
              <a:srgbClr val="FFCCCC"/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endParaRPr lang="th-TH" sz="24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การดำเนินการเมื่อเด็กเข้าเรียนชั้น ป. </a:t>
            </a:r>
            <a:r>
              <a:rPr lang="en-US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400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endParaRPr lang="th-TH" sz="24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643702" y="4786322"/>
            <a:ext cx="357190" cy="42862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0" t="26973" r="28794" b="26437"/>
          <a:stretch/>
        </p:blipFill>
        <p:spPr bwMode="auto">
          <a:xfrm>
            <a:off x="4427984" y="3356992"/>
            <a:ext cx="4184381" cy="261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ประวัติการได้รับวัคซีน.jpg"/>
          <p:cNvPicPr/>
          <p:nvPr/>
        </p:nvPicPr>
        <p:blipFill>
          <a:blip r:embed="rId3" cstate="print"/>
          <a:srcRect l="11362" t="11317" r="12352" b="51828"/>
          <a:stretch>
            <a:fillRect/>
          </a:stretch>
        </p:blipFill>
        <p:spPr>
          <a:xfrm>
            <a:off x="171595" y="692696"/>
            <a:ext cx="4176464" cy="29523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8112" y="188640"/>
            <a:ext cx="8028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บัตรรับรองการได้รับวัคซีนในนักเรียนชั้น ป. 6</a:t>
            </a:r>
            <a:endParaRPr lang="th-TH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656" y="357301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ด้านหน้า</a:t>
            </a:r>
            <a:endParaRPr lang="th-TH" b="1" dirty="0">
              <a:solidFill>
                <a:srgbClr val="FF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144" y="261774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ด้านหลัง</a:t>
            </a:r>
            <a:endParaRPr lang="th-TH" b="1" dirty="0">
              <a:solidFill>
                <a:srgbClr val="FF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5301208"/>
            <a:ext cx="4032448" cy="648072"/>
          </a:xfrm>
          <a:prstGeom prst="roundRect">
            <a:avLst/>
          </a:prstGeom>
          <a:noFill/>
          <a:ln w="381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88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3" y="1146653"/>
            <a:ext cx="1150151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 2" pitchFamily="18" charset="2"/>
              <a:buChar char="u"/>
              <a:tabLst>
                <a:tab pos="900113" algn="l"/>
              </a:tabLst>
            </a:pP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โรงเรียนแจ้งผู้ปกครองให้นำ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บัตรรับรองฯ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มอบให้โรงเรียนเมื่อเข้าเรียน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 2" pitchFamily="18" charset="2"/>
              <a:buChar char="v"/>
              <a:tabLst>
                <a:tab pos="900113" algn="l"/>
              </a:tabLst>
            </a:pP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สถานบริการประสานขอหลักฐานประวัติการรับวัคซีนของเด็กแต่ละราย   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ตามข้อ </a:t>
            </a: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เพื่อติดตามให้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MMR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หรือ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แก่เด็กที่ยังได้รับวัคซีนไม่ครบ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 2" pitchFamily="18" charset="2"/>
              <a:buChar char="w"/>
              <a:tabLst>
                <a:tab pos="900113" algn="l"/>
              </a:tabLst>
            </a:pP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บันทึกวันที่ให้วัคซีน ลงใน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บัตรรับรองฯ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หรือ 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สำเนาประวัติการรับวัคซีนของเด็กและให้เด็กเก็บไว้เพื่อเป็นข้อมูลประจำตัว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" y="0"/>
            <a:ext cx="9144001" cy="928694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35000">
                <a:schemeClr val="bg1"/>
              </a:gs>
              <a:gs pos="100000">
                <a:srgbClr val="FFFF99"/>
              </a:gs>
            </a:gsLst>
            <a:lin ang="16200000" scaled="1"/>
          </a:gradFill>
          <a:ln w="19050" cap="flat" cmpd="sng" algn="ctr">
            <a:solidFill>
              <a:srgbClr val="FFCCCC"/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endParaRPr lang="th-TH" sz="24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การดำเนินการเมื่อเด็กเข้าเรียนชั้น ม. 1 </a:t>
            </a:r>
            <a:endParaRPr lang="th-TH" sz="2400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endParaRPr lang="th-TH" sz="24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14480" y="3929066"/>
            <a:ext cx="357190" cy="42862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9144000" cy="981075"/>
          </a:xfr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th-TH" sz="36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36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6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เป้าหมายการลดโรคปี 2559</a:t>
            </a:r>
            <a:br>
              <a:rPr lang="th-TH" sz="36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3600" b="1" dirty="0" smtClean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49113" y="1268760"/>
            <a:ext cx="871537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lnSpc>
                <a:spcPct val="150000"/>
              </a:lnSpc>
            </a:pP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/>
              </a:rPr>
              <a:t> 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ไม่</a:t>
            </a:r>
            <a:r>
              <a:rPr lang="th-TH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พบผู้ป่วยโปลิโอ</a:t>
            </a:r>
          </a:p>
          <a:p>
            <a:pPr marL="450850" indent="-450850">
              <a:lnSpc>
                <a:spcPct val="150000"/>
              </a:lnSpc>
            </a:pP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/>
              </a:rPr>
              <a:t> 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อัตรา</a:t>
            </a:r>
            <a:r>
              <a:rPr lang="th-TH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ป่วยด้วยโรคบาดทะยักในทารกแรกเกิดไม่เกิน 1 ต่อ 1,000 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        เด็ก</a:t>
            </a:r>
            <a:r>
              <a:rPr lang="th-TH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เกิดมีชีพ 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ราย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จังหวัด</a:t>
            </a:r>
            <a:endParaRPr lang="th-TH" sz="2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358775" indent="-358775">
              <a:lnSpc>
                <a:spcPct val="150000"/>
              </a:lnSpc>
            </a:pP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/>
              </a:rPr>
              <a:t> 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อัตรา</a:t>
            </a:r>
            <a:r>
              <a:rPr lang="th-TH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ป่วยด้วยโรคหัด ไม่เกิน 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0.5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ต่อประชากรแสนคน 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325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ราย)</a:t>
            </a:r>
          </a:p>
          <a:p>
            <a:pPr marL="358775" indent="-358775">
              <a:lnSpc>
                <a:spcPct val="150000"/>
              </a:lnSpc>
            </a:pP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/>
              </a:rPr>
              <a:t> 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อัตรา</a:t>
            </a:r>
            <a:r>
              <a:rPr lang="th-TH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ป่วยด้วยโรคคอตีบไม่เกิน 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0.015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ต่อประชากรแสนคน 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10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ราย)</a:t>
            </a:r>
          </a:p>
          <a:p>
            <a:pPr marL="358775" indent="-358775">
              <a:lnSpc>
                <a:spcPct val="150000"/>
              </a:lnSpc>
            </a:pP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/>
              </a:rPr>
              <a:t> 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อัตรา</a:t>
            </a:r>
            <a:r>
              <a:rPr lang="th-TH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ป่วยด้วยโรคไอกรนไม่เกิน 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0.08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ต่อประชากรแสนคน 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50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ราย)</a:t>
            </a:r>
          </a:p>
          <a:p>
            <a:pPr marL="450850" indent="-450850">
              <a:lnSpc>
                <a:spcPct val="150000"/>
              </a:lnSpc>
            </a:pP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/>
              </a:rPr>
              <a:t> 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อัตรา</a:t>
            </a:r>
            <a:r>
              <a:rPr lang="th-TH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ป่วยด้วยโรคไข้สมองอักเสบเจอีไม่เกิน 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0.15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ต่อประชากรแสนคน 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(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90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ราย)</a:t>
            </a:r>
          </a:p>
          <a:p>
            <a:pPr marL="450850" indent="-450850">
              <a:lnSpc>
                <a:spcPct val="150000"/>
              </a:lnSpc>
            </a:pP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/>
              </a:rPr>
              <a:t> 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อัตรา</a:t>
            </a:r>
            <a:r>
              <a:rPr lang="th-TH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การเป็นพาหะของการติดเชื้อ</a:t>
            </a:r>
            <a:r>
              <a:rPr lang="th-TH" sz="2000" b="1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ไวรัส</a:t>
            </a:r>
            <a:r>
              <a:rPr lang="th-TH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ตับอักเสบบี ในเด็ก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อายุ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&lt; 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5 </a:t>
            </a:r>
            <a:r>
              <a:rPr lang="th-TH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ปี 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ไม่</a:t>
            </a:r>
            <a:r>
              <a:rPr lang="th-TH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เกินร้อยละ 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0.12</a:t>
            </a:r>
            <a:endParaRPr lang="th-TH" sz="20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-900608" y="1263091"/>
            <a:ext cx="10126490" cy="648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</a:pP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ประสานการดำเนินงานกับ </a:t>
            </a:r>
            <a:r>
              <a:rPr kumimoji="0" lang="th-TH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สพฐ.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เขตทุกเขต เพื่อเริ่มใช้</a:t>
            </a:r>
          </a:p>
          <a:p>
            <a:pPr lvl="0" indent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ประวัติการได้รับวัคซีนเป็นหลักฐานในการรับเด็กเข้าเรียน </a:t>
            </a:r>
          </a:p>
          <a:p>
            <a:pPr lvl="0" indent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ชั้น ป.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และชั้น</a:t>
            </a:r>
            <a:r>
              <a:rPr kumimoji="0" lang="th-TH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ม.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kumimoji="0" lang="th-TH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ตั้งแต่ปีการศึกษา 2557</a:t>
            </a:r>
            <a:endParaRPr kumimoji="0" lang="en-US" sz="2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R="0" lvl="0" indent="1428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indent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r>
              <a:rPr kumimoji="0" lang="th-TH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แจ้งหน่วยงานสาธารณสุขที่เกี่ยวข้องและสถานบริการ</a:t>
            </a:r>
          </a:p>
          <a:p>
            <a:pPr lvl="0" indent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ที่มีโรงเรียนสังกัด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สพฐ. ได้ปฏิบัติตามแนวทางของกระทรวงฯ</a:t>
            </a:r>
          </a:p>
          <a:p>
            <a:pPr lvl="0" indent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th-TH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indent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ติดตามการใช้ประวัติการได้รับวัคซีนเป็นหลักฐานในการรับเด็ก</a:t>
            </a:r>
          </a:p>
          <a:p>
            <a:pPr lvl="0" indent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   เข้าเรียนชั้น ป. 1 และชั้น ม. 1 </a:t>
            </a:r>
            <a:endParaRPr kumimoji="0" lang="th-TH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indent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th-TH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9144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69988" algn="l"/>
              </a:tabLst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lvl="0" indent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gradFill>
            <a:gsLst>
              <a:gs pos="0">
                <a:srgbClr val="FFCCCC"/>
              </a:gs>
              <a:gs pos="35000">
                <a:srgbClr val="FFFFFF"/>
              </a:gs>
              <a:gs pos="100000">
                <a:srgbClr val="FFCCCC"/>
              </a:gs>
            </a:gsLst>
            <a:lin ang="16200000" scaled="1"/>
          </a:gra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ประเด็นขอความ</a:t>
            </a:r>
            <a:r>
              <a:rPr lang="th-TH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ร่วมมือ </a:t>
            </a:r>
            <a:r>
              <a:rPr lang="th-TH" sz="3200" b="1" dirty="0" err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endParaRPr lang="th-TH" sz="32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1" t="22554" r="17463" b="1482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t="21492" r="17632" b="1555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1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24826"/>
            <a:ext cx="9144000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endParaRPr lang="th-TH" b="1" dirty="0" smtClean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b="1" dirty="0" smtClean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th-TH" dirty="0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" y="44624"/>
            <a:ext cx="9143999" cy="114300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CE780"/>
              </a:gs>
              <a:gs pos="50000">
                <a:srgbClr val="FFFFFF"/>
              </a:gs>
              <a:gs pos="100000">
                <a:srgbClr val="FCE780"/>
              </a:gs>
            </a:gsLst>
            <a:lin ang="5400000" scaled="1"/>
          </a:gradFill>
          <a:ln w="2857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. ยกระดับคุณภาพการให้บริการวัคซีนและ</a:t>
            </a:r>
          </a:p>
          <a:p>
            <a:pPr algn="ctr"/>
            <a:r>
              <a:rPr lang="th-TH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    การดำเนินงานสร้างเสริมภูมิคุ้มกันโรค</a:t>
            </a:r>
            <a:endParaRPr lang="th-TH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05628" y="3645024"/>
            <a:ext cx="8460432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SzPct val="120000"/>
              <a:buFont typeface="Wingdings 2" pitchFamily="18" charset="2"/>
              <a:buChar char=""/>
            </a:pP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FF0000"/>
              </a:buClr>
              <a:buSzPct val="120000"/>
              <a:buFont typeface="Wingdings 2" pitchFamily="18" charset="2"/>
              <a:buChar char=""/>
            </a:pP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FF0000"/>
              </a:buClr>
              <a:buSzPct val="120000"/>
              <a:buFont typeface="Wingdings 2" pitchFamily="18" charset="2"/>
              <a:buChar char=""/>
            </a:pP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3712" y="1700810"/>
            <a:ext cx="8686800" cy="4525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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สุ่มประเมินมาตรฐานการดำเนินงานสร้างเสริมภูมิคุ้มกันโรค</a:t>
            </a:r>
          </a:p>
          <a:p>
            <a:pPr>
              <a:lnSpc>
                <a:spcPct val="200000"/>
              </a:lnSpc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การบริหารจัดการวัคซีนและระบบลูกโซ่ความเย็น</a:t>
            </a:r>
          </a:p>
          <a:p>
            <a:pPr>
              <a:lnSpc>
                <a:spcPct val="200000"/>
              </a:lnSpc>
              <a:buNone/>
            </a:pP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		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คุณภาพการให้บริการวัคซีน</a:t>
            </a:r>
          </a:p>
          <a:p>
            <a:pPr>
              <a:lnSpc>
                <a:spcPct val="200000"/>
              </a:lnSpc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		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การบริหารจัดการข้อมูล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1" y="9940"/>
            <a:ext cx="9143999" cy="114300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CE780"/>
              </a:gs>
              <a:gs pos="50000">
                <a:srgbClr val="FFFFFF"/>
              </a:gs>
              <a:gs pos="100000">
                <a:srgbClr val="FCE780"/>
              </a:gs>
            </a:gsLst>
            <a:lin ang="5400000" scaled="1"/>
          </a:gradFill>
          <a:ln w="2857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th-TH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th-TH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. การกำจัดกวาดล้างโรคตามพันธะสัญญานานาชาติ</a:t>
            </a:r>
            <a:endParaRPr lang="th-TH" dirty="0" smtClean="0"/>
          </a:p>
          <a:p>
            <a:endParaRPr lang="th-TH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99792" y="1772816"/>
            <a:ext cx="6444208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1338" indent="-268288" algn="thaiDist">
              <a:lnSpc>
                <a:spcPts val="3360"/>
              </a:lnSpc>
              <a:spcBef>
                <a:spcPts val="2400"/>
              </a:spcBef>
              <a:buClr>
                <a:srgbClr val="FF0000"/>
              </a:buClr>
              <a:buNone/>
              <a:tabLst>
                <a:tab pos="804863" algn="l"/>
              </a:tabLst>
            </a:pP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</a:t>
            </a:r>
            <a:r>
              <a:rPr lang="th-TH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ปรับเปลี่ยนการใช้วัคซีนโปลิโอ</a:t>
            </a:r>
          </a:p>
          <a:p>
            <a:pPr marL="941388" lvl="1" indent="-541338">
              <a:lnSpc>
                <a:spcPts val="3360"/>
              </a:lnSpc>
              <a:spcBef>
                <a:spcPts val="2400"/>
              </a:spcBef>
              <a:buClr>
                <a:srgbClr val="FF0000"/>
              </a:buClr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th-TH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การใช้ </a:t>
            </a: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IPV  </a:t>
            </a:r>
            <a:r>
              <a:rPr lang="th-TH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เสริมกับ </a:t>
            </a: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OPV  </a:t>
            </a:r>
            <a:endParaRPr lang="th-TH" sz="2000" b="1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  <a:p>
            <a:pPr marL="804863" lvl="1" indent="-404813">
              <a:lnSpc>
                <a:spcPts val="3360"/>
              </a:lnSpc>
              <a:spcBef>
                <a:spcPts val="2400"/>
              </a:spcBef>
              <a:buClr>
                <a:srgbClr val="FF0000"/>
              </a:buClr>
              <a:buNone/>
            </a:pPr>
            <a:r>
              <a:rPr lang="th-TH" sz="20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การใช้ </a:t>
            </a:r>
            <a:r>
              <a:rPr lang="en-US" sz="2400" b="1" dirty="0" err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bOPV</a:t>
            </a:r>
            <a:r>
              <a:rPr lang="en-US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แทน </a:t>
            </a:r>
            <a:r>
              <a:rPr lang="en-US" sz="2400" b="1" dirty="0" err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tOPV</a:t>
            </a:r>
            <a:endParaRPr lang="en-US" sz="2400" b="1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  <a:p>
            <a:pPr marL="804863" lvl="1" indent="-404813" algn="thaiDist">
              <a:lnSpc>
                <a:spcPts val="3360"/>
              </a:lnSpc>
              <a:spcBef>
                <a:spcPts val="2400"/>
              </a:spcBef>
              <a:buClr>
                <a:srgbClr val="FF0000"/>
              </a:buClr>
              <a:buNone/>
            </a:pPr>
            <a:r>
              <a:rPr lang="th-TH" sz="2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การเก็บกลับและการทำลาย </a:t>
            </a:r>
            <a:r>
              <a:rPr lang="en-US" sz="2400" b="1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tOPV</a:t>
            </a:r>
            <a:endParaRPr lang="th-TH" sz="2400" b="1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  <a:p>
            <a:pPr marL="531813" lvl="1" indent="-258763" algn="thaiDist">
              <a:lnSpc>
                <a:spcPts val="3360"/>
              </a:lnSpc>
              <a:spcBef>
                <a:spcPts val="2400"/>
              </a:spcBef>
              <a:buClr>
                <a:srgbClr val="FF0000"/>
              </a:buClr>
              <a:buNone/>
            </a:pP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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ดำเนินการตาม 4 มาตรการกวาดล้างโปลิโอให้ได้ตามเกณฑ์ มาตรฐานสากล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  <a:p>
            <a:pPr marL="804863" lvl="1" indent="-804863" algn="thaiDist">
              <a:lnSpc>
                <a:spcPts val="3360"/>
              </a:lnSpc>
              <a:spcBef>
                <a:spcPts val="2400"/>
              </a:spcBef>
              <a:buClr>
                <a:srgbClr val="FF0000"/>
              </a:buClr>
              <a:buNone/>
            </a:pPr>
            <a:endParaRPr lang="th-TH" b="1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1338" indent="-541338">
              <a:lnSpc>
                <a:spcPts val="3360"/>
              </a:lnSpc>
              <a:spcBef>
                <a:spcPts val="2400"/>
              </a:spcBef>
              <a:buClr>
                <a:srgbClr val="FF0000"/>
              </a:buClr>
              <a:buFont typeface="Wingdings" pitchFamily="2" charset="2"/>
              <a:buChar char=""/>
            </a:pP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1338" indent="-541338">
              <a:lnSpc>
                <a:spcPts val="3360"/>
              </a:lnSpc>
              <a:spcBef>
                <a:spcPts val="2400"/>
              </a:spcBef>
              <a:buClr>
                <a:srgbClr val="FF0000"/>
              </a:buClr>
              <a:buFont typeface="Wingdings" pitchFamily="2" charset="2"/>
              <a:buChar char=""/>
            </a:pP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4" descr="เด็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67423"/>
            <a:ext cx="2232248" cy="367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1" y="9940"/>
            <a:ext cx="9143999" cy="114300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CE780"/>
              </a:gs>
              <a:gs pos="50000">
                <a:srgbClr val="FFFFFF"/>
              </a:gs>
              <a:gs pos="100000">
                <a:srgbClr val="FCE780"/>
              </a:gs>
            </a:gsLst>
            <a:lin ang="5400000" scaled="1"/>
          </a:gradFill>
          <a:ln w="2857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th-TH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th-TH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. การกำจัดกวาดล้างโรคตามพันธะสัญญานานาชาติ (ต่อ)</a:t>
            </a:r>
            <a:endParaRPr lang="th-TH" dirty="0" smtClean="0"/>
          </a:p>
          <a:p>
            <a:endParaRPr lang="th-TH" dirty="0"/>
          </a:p>
        </p:txBody>
      </p:sp>
      <p:sp>
        <p:nvSpPr>
          <p:cNvPr id="8" name="Rectangle 7"/>
          <p:cNvSpPr/>
          <p:nvPr/>
        </p:nvSpPr>
        <p:spPr>
          <a:xfrm>
            <a:off x="2555776" y="1488841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</a:t>
            </a:r>
            <a:r>
              <a:rPr lang="th-TH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  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เพิ่มและรักษาระดับความครอบคลุม</a:t>
            </a:r>
          </a:p>
          <a:p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การได้รับวัคซีนหัดเข็มที่ 1 และเข็มที่ 2 </a:t>
            </a:r>
          </a:p>
          <a:p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2400" b="1" u="sng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95 </a:t>
            </a:r>
            <a:r>
              <a:rPr lang="en-US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ในทุกพื้นที่</a:t>
            </a:r>
          </a:p>
          <a:p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sz="2400" b="1" dirty="0" smtClean="0">
                <a:solidFill>
                  <a:srgbClr val="CC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(ผลรณรงค์ </a:t>
            </a:r>
            <a:r>
              <a:rPr lang="en-US" sz="2400" b="1" dirty="0" smtClean="0">
                <a:solidFill>
                  <a:srgbClr val="CC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MR </a:t>
            </a:r>
            <a:r>
              <a:rPr lang="th-TH" sz="2400" b="1" dirty="0" smtClean="0">
                <a:solidFill>
                  <a:srgbClr val="CC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อายุ 2 ปี ครึ่ง – 7 ปี)</a:t>
            </a:r>
          </a:p>
          <a:p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</a:p>
          <a:p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 </a:t>
            </a:r>
            <a:r>
              <a:rPr lang="th-TH" sz="2400" b="1" dirty="0" smtClean="0">
                <a:solidFill>
                  <a:srgbClr val="66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รายงานผู้ป่วยไข้ออกผื่น หรือผู้ป่วยที่แพทย์</a:t>
            </a:r>
          </a:p>
          <a:p>
            <a:r>
              <a:rPr lang="th-TH" sz="2400" b="1" dirty="0" smtClean="0">
                <a:solidFill>
                  <a:srgbClr val="66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สงสัยว่าเป็นโรคหัด หรือหัดเยอรมัน </a:t>
            </a:r>
          </a:p>
          <a:p>
            <a:r>
              <a:rPr lang="th-TH" sz="2400" b="1" dirty="0" smtClean="0">
                <a:solidFill>
                  <a:srgbClr val="66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ไม่ต่ำกว่า</a:t>
            </a:r>
            <a:r>
              <a:rPr lang="en-US" sz="2400" b="1" dirty="0" smtClean="0">
                <a:solidFill>
                  <a:srgbClr val="66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 </a:t>
            </a:r>
            <a:r>
              <a:rPr lang="th-TH" sz="2400" b="1" dirty="0" smtClean="0">
                <a:solidFill>
                  <a:srgbClr val="66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ต่อแสนประชากร</a:t>
            </a:r>
          </a:p>
          <a:p>
            <a:endParaRPr lang="th-TH" sz="2400" b="1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</a:t>
            </a:r>
            <a:r>
              <a:rPr lang="th-TH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สอบสวนผู้ป่วยเฉพาะราย และตรวจยืนยัน</a:t>
            </a:r>
          </a:p>
          <a:p>
            <a:r>
              <a:rPr lang="th-TH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ทางห้อง</a:t>
            </a: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Lab</a:t>
            </a:r>
            <a:r>
              <a:rPr lang="th-TH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b="1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IgM</a:t>
            </a: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2400" b="1" u="sng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80 </a:t>
            </a: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2400" b="1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ในทุกพื้นที่ และตรวจยืนยันสายพันธุ์โรคหัด </a:t>
            </a:r>
          </a:p>
          <a:p>
            <a:r>
              <a:rPr lang="th-TH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en-US" sz="2400" b="1" u="sng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lang="th-TH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80 </a:t>
            </a: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r>
              <a:rPr lang="th-TH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ของเหตุการณ์ระบาด</a:t>
            </a:r>
          </a:p>
          <a:p>
            <a:endParaRPr lang="th-TH" sz="2400" b="1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dirty="0"/>
          </a:p>
        </p:txBody>
      </p:sp>
      <p:pic>
        <p:nvPicPr>
          <p:cNvPr id="10" name="Picture 11" descr="meas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254398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1" y="9940"/>
            <a:ext cx="9143999" cy="114300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CE780"/>
              </a:gs>
              <a:gs pos="50000">
                <a:srgbClr val="FFFFFF"/>
              </a:gs>
              <a:gs pos="100000">
                <a:srgbClr val="FCE780"/>
              </a:gs>
            </a:gsLst>
            <a:lin ang="5400000" scaled="1"/>
          </a:gradFill>
          <a:ln w="2857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th-TH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4. ให้วัคซีนที่จำเป็นและวัคซีนใหม่แก่ประชากรกลุ่มเสี่ยง </a:t>
            </a:r>
            <a:endParaRPr lang="th-TH" dirty="0" smtClean="0"/>
          </a:p>
          <a:p>
            <a:endParaRPr lang="th-TH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1340768"/>
            <a:ext cx="8424936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1338" indent="-541338">
              <a:spcBef>
                <a:spcPts val="2400"/>
              </a:spcBef>
              <a:buClr>
                <a:srgbClr val="FF0000"/>
              </a:buClr>
              <a:buFont typeface="Wingdings" pitchFamily="2" charset="2"/>
              <a:buChar char=""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ขยาย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พื้นที่การให้บริการวัคซีนไข้สมองอักเสบเจอีชนิดเชื้อเป็นอ่อน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ฤทธิ์ให้ครอบคลุมทั่วประเทศ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1338" indent="-541338">
              <a:spcBef>
                <a:spcPts val="2400"/>
              </a:spcBef>
              <a:buClr>
                <a:srgbClr val="FF0000"/>
              </a:buClr>
              <a:buFont typeface="Wingdings" pitchFamily="2" charset="2"/>
              <a:buChar char=""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สนับสนุน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วัคซีนป้องกันโรคไข้หวัดใหญ่สำหรับบุคลากรทางการแพทย์และสาธารณสุข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1338" indent="-541338">
              <a:spcBef>
                <a:spcPts val="2400"/>
              </a:spcBef>
              <a:buClr>
                <a:srgbClr val="FF0000"/>
              </a:buClr>
              <a:buFont typeface="Wingdings" pitchFamily="2" charset="2"/>
              <a:buChar char=""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จัดบริการวัคซีน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HPV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แก่เด็กนักเรียนหญิงในจังหวัดโครงการ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นำ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ร่องเขต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พื้นที่จังหวัด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พระนครศรีอยุธยา</a:t>
            </a:r>
          </a:p>
          <a:p>
            <a:pPr marL="541338" indent="-541338">
              <a:spcBef>
                <a:spcPts val="2400"/>
              </a:spcBef>
              <a:buClr>
                <a:srgbClr val="FF0000"/>
              </a:buClr>
              <a:buFont typeface="Wingdings" pitchFamily="2" charset="2"/>
              <a:buChar char=""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จัดบริการวัคซีน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Rota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ในจังหวัดที่เป็นพื้นที่ศึกษา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สุโขทัย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&amp;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เพชรบูรณ์</a:t>
            </a:r>
          </a:p>
          <a:p>
            <a:pPr marL="541338" indent="-541338">
              <a:spcBef>
                <a:spcPts val="2400"/>
              </a:spcBef>
              <a:buClr>
                <a:srgbClr val="FF0000"/>
              </a:buClr>
              <a:buFont typeface="Wingdings" pitchFamily="2" charset="2"/>
              <a:buChar char=""/>
            </a:pP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cer\Pictures\ขอบคุณค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43"/>
          <p:cNvGraphicFramePr>
            <a:graphicFrameLocks/>
          </p:cNvGraphicFramePr>
          <p:nvPr/>
        </p:nvGraphicFramePr>
        <p:xfrm>
          <a:off x="6012160" y="908720"/>
          <a:ext cx="2520280" cy="1886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name="Worksheet" r:id="rId5" imgW="1476307" imgH="962043" progId="Excel.Sheet.8">
                  <p:embed/>
                </p:oleObj>
              </mc:Choice>
              <mc:Fallback>
                <p:oleObj name="Worksheet" r:id="rId5" imgW="1476307" imgH="962043" progId="Excel.Sheet.8">
                  <p:embed/>
                  <p:pic>
                    <p:nvPicPr>
                      <p:cNvPr id="0" name="Picture 2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908720"/>
                        <a:ext cx="2520280" cy="18862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Text Box 2"/>
          <p:cNvSpPr txBox="1">
            <a:spLocks noChangeArrowheads="1"/>
          </p:cNvSpPr>
          <p:nvPr/>
        </p:nvSpPr>
        <p:spPr bwMode="auto">
          <a:xfrm>
            <a:off x="0" y="-26988"/>
            <a:ext cx="9144000" cy="708026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2000" b="1">
                <a:solidFill>
                  <a:srgbClr val="800000"/>
                </a:solidFill>
                <a:latin typeface="Comic Sans MS" pitchFamily="66" charset="0"/>
                <a:cs typeface="Tahoma" pitchFamily="34" charset="0"/>
              </a:rPr>
              <a:t>อัตราความครอบคลุมของการได้รับวัคซีนในเด็กอายุ 1 ปี                                และโรคติดต่อที่ป้องกันได้ด้วยวัคซีน ประเทศไทย</a:t>
            </a:r>
            <a:r>
              <a:rPr lang="en-US" sz="2000" b="1">
                <a:solidFill>
                  <a:srgbClr val="800000"/>
                </a:solidFill>
                <a:latin typeface="Comic Sans MS" pitchFamily="66" charset="0"/>
                <a:cs typeface="Tahoma" pitchFamily="34" charset="0"/>
              </a:rPr>
              <a:t>: </a:t>
            </a:r>
            <a:r>
              <a:rPr lang="th-TH" sz="2000" b="1">
                <a:solidFill>
                  <a:srgbClr val="800000"/>
                </a:solidFill>
                <a:latin typeface="Comic Sans MS" pitchFamily="66" charset="0"/>
                <a:cs typeface="Tahoma" pitchFamily="34" charset="0"/>
              </a:rPr>
              <a:t>ปี </a:t>
            </a:r>
            <a:r>
              <a:rPr lang="en-US" sz="2000" b="1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2520-2558</a:t>
            </a: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0" y="692790"/>
            <a:ext cx="9144618" cy="6165209"/>
            <a:chOff x="0" y="692797"/>
            <a:chExt cx="9144000" cy="6165431"/>
          </a:xfrm>
        </p:grpSpPr>
        <p:sp>
          <p:nvSpPr>
            <p:cNvPr id="1043" name="Text Box 18"/>
            <p:cNvSpPr txBox="1">
              <a:spLocks noChangeArrowheads="1"/>
            </p:cNvSpPr>
            <p:nvPr/>
          </p:nvSpPr>
          <p:spPr bwMode="auto">
            <a:xfrm>
              <a:off x="4862513" y="6342062"/>
              <a:ext cx="4281487" cy="515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1100" b="1">
                  <a:solidFill>
                    <a:srgbClr val="660066"/>
                  </a:solidFill>
                  <a:latin typeface="Tahoma" pitchFamily="34" charset="0"/>
                  <a:cs typeface="Tahoma" pitchFamily="34" charset="0"/>
                </a:rPr>
                <a:t>ที่มา</a:t>
              </a:r>
              <a:r>
                <a:rPr lang="en-US" sz="1100" b="1">
                  <a:solidFill>
                    <a:srgbClr val="660066"/>
                  </a:solidFill>
                  <a:latin typeface="Tahoma" pitchFamily="34" charset="0"/>
                  <a:cs typeface="Tahoma" pitchFamily="34" charset="0"/>
                </a:rPr>
                <a:t>: </a:t>
              </a:r>
              <a:r>
                <a:rPr lang="th-TH" sz="1100" b="1">
                  <a:solidFill>
                    <a:srgbClr val="660066"/>
                  </a:solidFill>
                  <a:latin typeface="Tahoma" pitchFamily="34" charset="0"/>
                  <a:cs typeface="Tahoma" pitchFamily="34" charset="0"/>
                </a:rPr>
                <a:t>กลุ่มโรคติดต่อที่ป้องกันได้ด้วยวัคซีน</a:t>
              </a:r>
              <a:r>
                <a:rPr lang="en-US" sz="1100" b="1">
                  <a:solidFill>
                    <a:srgbClr val="660066"/>
                  </a:solidFill>
                  <a:latin typeface="Tahoma" pitchFamily="34" charset="0"/>
                  <a:cs typeface="Tahoma" pitchFamily="34" charset="0"/>
                </a:rPr>
                <a:t>,</a:t>
              </a:r>
              <a:r>
                <a:rPr lang="th-TH" sz="1100" b="1">
                  <a:solidFill>
                    <a:srgbClr val="660066"/>
                  </a:solidFill>
                  <a:latin typeface="Tahoma" pitchFamily="34" charset="0"/>
                  <a:cs typeface="Tahoma" pitchFamily="34" charset="0"/>
                </a:rPr>
                <a:t> สำนักโรคติดต่อทั่วไป</a:t>
              </a:r>
              <a:r>
                <a:rPr lang="en-US" sz="1100" b="1">
                  <a:solidFill>
                    <a:srgbClr val="660066"/>
                  </a:solidFill>
                  <a:latin typeface="Tahoma" pitchFamily="34" charset="0"/>
                  <a:cs typeface="Tahoma" pitchFamily="34" charset="0"/>
                </a:rPr>
                <a:t>               </a:t>
              </a:r>
            </a:p>
            <a:p>
              <a:pPr>
                <a:spcBef>
                  <a:spcPct val="50000"/>
                </a:spcBef>
              </a:pPr>
              <a:r>
                <a:rPr lang="en-US" sz="1100" b="1">
                  <a:solidFill>
                    <a:srgbClr val="660066"/>
                  </a:solidFill>
                  <a:latin typeface="Tahoma" pitchFamily="34" charset="0"/>
                  <a:cs typeface="Tahoma" pitchFamily="34" charset="0"/>
                </a:rPr>
                <a:t>          </a:t>
              </a:r>
              <a:r>
                <a:rPr lang="th-TH" sz="1100" b="1">
                  <a:solidFill>
                    <a:srgbClr val="660066"/>
                  </a:solidFill>
                  <a:latin typeface="Tahoma" pitchFamily="34" charset="0"/>
                  <a:cs typeface="Tahoma" pitchFamily="34" charset="0"/>
                </a:rPr>
                <a:t>กรมควบคุมโรค  กระทรวงสาธารณสุข</a:t>
              </a:r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0" y="5000397"/>
              <a:ext cx="4562571" cy="1857831"/>
              <a:chOff x="1334" y="788"/>
              <a:chExt cx="4355" cy="1628"/>
            </a:xfrm>
          </p:grpSpPr>
          <p:sp>
            <p:nvSpPr>
              <p:cNvPr id="1062" name="Text Box 8"/>
              <p:cNvSpPr txBox="1">
                <a:spLocks noChangeArrowheads="1"/>
              </p:cNvSpPr>
              <p:nvPr/>
            </p:nvSpPr>
            <p:spPr bwMode="auto">
              <a:xfrm>
                <a:off x="1675" y="788"/>
                <a:ext cx="1320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th-TH" sz="1200" b="1">
                    <a:solidFill>
                      <a:srgbClr val="000000"/>
                    </a:solidFill>
                    <a:latin typeface="Tahoma" pitchFamily="34" charset="0"/>
                    <a:cs typeface="Tahoma" pitchFamily="34" charset="0"/>
                  </a:rPr>
                  <a:t>บาดทะยัก</a:t>
                </a:r>
                <a:br>
                  <a:rPr lang="th-TH" sz="1200" b="1">
                    <a:solidFill>
                      <a:srgbClr val="000000"/>
                    </a:solidFill>
                    <a:latin typeface="Tahoma" pitchFamily="34" charset="0"/>
                    <a:cs typeface="Tahoma" pitchFamily="34" charset="0"/>
                  </a:rPr>
                </a:br>
                <a:r>
                  <a:rPr lang="th-TH" sz="1200" b="1">
                    <a:solidFill>
                      <a:srgbClr val="000000"/>
                    </a:solidFill>
                    <a:latin typeface="Tahoma" pitchFamily="34" charset="0"/>
                    <a:cs typeface="Tahoma" pitchFamily="34" charset="0"/>
                  </a:rPr>
                  <a:t>ในเด็กแรกเกิด</a:t>
                </a:r>
                <a:endParaRPr lang="en-US" sz="12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graphicFrame>
            <p:nvGraphicFramePr>
              <p:cNvPr id="1035" name="Object 5"/>
              <p:cNvGraphicFramePr>
                <a:graphicFrameLocks/>
              </p:cNvGraphicFramePr>
              <p:nvPr/>
            </p:nvGraphicFramePr>
            <p:xfrm>
              <a:off x="1334" y="926"/>
              <a:ext cx="4355" cy="14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897" name="Worksheet" r:id="rId8" imgW="4562541" imgH="1371533" progId="Excel.Sheet.8">
                      <p:embed/>
                    </p:oleObj>
                  </mc:Choice>
                  <mc:Fallback>
                    <p:oleObj name="Worksheet" r:id="rId8" imgW="4562541" imgH="1371533" progId="Excel.Sheet.8">
                      <p:embed/>
                      <p:pic>
                        <p:nvPicPr>
                          <p:cNvPr id="0" name="Picture 23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34" y="926"/>
                            <a:ext cx="4355" cy="149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4302596" y="692797"/>
              <a:ext cx="4839739" cy="2448221"/>
              <a:chOff x="2804" y="515"/>
              <a:chExt cx="2907" cy="1316"/>
            </a:xfrm>
          </p:grpSpPr>
          <p:graphicFrame>
            <p:nvGraphicFramePr>
              <p:cNvPr id="1034" name="Object 10"/>
              <p:cNvGraphicFramePr>
                <a:graphicFrameLocks/>
              </p:cNvGraphicFramePr>
              <p:nvPr/>
            </p:nvGraphicFramePr>
            <p:xfrm>
              <a:off x="2804" y="515"/>
              <a:ext cx="2907" cy="13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898" name="Worksheet" r:id="rId11" imgW="4838690" imgH="2448028" progId="Excel.Sheet.8">
                      <p:embed/>
                    </p:oleObj>
                  </mc:Choice>
                  <mc:Fallback>
                    <p:oleObj name="Worksheet" r:id="rId11" imgW="4838690" imgH="2448028" progId="Excel.Sheet.8">
                      <p:embed/>
                      <p:pic>
                        <p:nvPicPr>
                          <p:cNvPr id="0" name="Picture 24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04" y="515"/>
                            <a:ext cx="2907" cy="13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61" name="Text Box 7"/>
              <p:cNvSpPr txBox="1">
                <a:spLocks noChangeArrowheads="1"/>
              </p:cNvSpPr>
              <p:nvPr/>
            </p:nvSpPr>
            <p:spPr bwMode="auto">
              <a:xfrm>
                <a:off x="3180" y="603"/>
                <a:ext cx="706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th-TH" sz="1400" b="1">
                    <a:latin typeface="Tahoma" pitchFamily="34" charset="0"/>
                    <a:cs typeface="Tahoma" pitchFamily="34" charset="0"/>
                  </a:rPr>
                  <a:t>ไอกรน</a:t>
                </a:r>
                <a:endParaRPr lang="en-US" sz="1400" b="1"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5000625" y="5286375"/>
              <a:ext cx="4143375" cy="908050"/>
              <a:chOff x="4500562" y="5429264"/>
              <a:chExt cx="4214842" cy="908050"/>
            </a:xfrm>
          </p:grpSpPr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4500563" y="5429264"/>
                <a:ext cx="3568703" cy="908050"/>
                <a:chOff x="3334" y="3469"/>
                <a:chExt cx="2248" cy="572"/>
              </a:xfrm>
            </p:grpSpPr>
            <p:sp>
              <p:nvSpPr>
                <p:cNvPr id="1057" name="Rectangle 11"/>
                <p:cNvSpPr>
                  <a:spLocks noChangeArrowheads="1"/>
                </p:cNvSpPr>
                <p:nvPr/>
              </p:nvSpPr>
              <p:spPr bwMode="auto">
                <a:xfrm>
                  <a:off x="3336" y="3532"/>
                  <a:ext cx="136" cy="91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 sz="6600" b="1"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5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515" y="3469"/>
                  <a:ext cx="1652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th-TH" sz="1400" b="1">
                      <a:solidFill>
                        <a:srgbClr val="000000"/>
                      </a:solidFill>
                      <a:latin typeface="Tahoma" pitchFamily="34" charset="0"/>
                      <a:cs typeface="Tahoma" pitchFamily="34" charset="0"/>
                    </a:rPr>
                    <a:t>อัตราป่วยต่อประชากรแสนคน</a:t>
                  </a:r>
                  <a:r>
                    <a:rPr lang="en-US" sz="1400" b="1">
                      <a:solidFill>
                        <a:srgbClr val="000000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  <p:sp>
              <p:nvSpPr>
                <p:cNvPr id="1059" name="Line 13"/>
                <p:cNvSpPr>
                  <a:spLocks noChangeShapeType="1"/>
                </p:cNvSpPr>
                <p:nvPr/>
              </p:nvSpPr>
              <p:spPr bwMode="auto">
                <a:xfrm>
                  <a:off x="3334" y="3964"/>
                  <a:ext cx="22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06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606" y="3847"/>
                  <a:ext cx="1976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th-TH" sz="1400" b="1">
                      <a:solidFill>
                        <a:srgbClr val="000000"/>
                      </a:solidFill>
                      <a:latin typeface="Tahoma" pitchFamily="34" charset="0"/>
                      <a:cs typeface="Tahoma" pitchFamily="34" charset="0"/>
                    </a:rPr>
                    <a:t>ความครอบคลุมการได้รับวัคซีน (</a:t>
                  </a:r>
                  <a:r>
                    <a:rPr lang="en-US" sz="1400" b="1">
                      <a:solidFill>
                        <a:srgbClr val="000000"/>
                      </a:solidFill>
                      <a:latin typeface="Tahoma" pitchFamily="34" charset="0"/>
                      <a:cs typeface="Tahoma" pitchFamily="34" charset="0"/>
                    </a:rPr>
                    <a:t>%</a:t>
                  </a:r>
                  <a:r>
                    <a:rPr lang="th-TH" sz="1400" b="1">
                      <a:solidFill>
                        <a:srgbClr val="000000"/>
                      </a:solidFill>
                      <a:latin typeface="Tahoma" pitchFamily="34" charset="0"/>
                      <a:cs typeface="Tahoma" pitchFamily="34" charset="0"/>
                    </a:rPr>
                    <a:t>)</a:t>
                  </a:r>
                  <a:endParaRPr lang="en-US" sz="1400" b="1">
                    <a:solidFill>
                      <a:srgbClr val="000000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055" name="Rectangle 30"/>
              <p:cNvSpPr>
                <a:spLocks noChangeArrowheads="1"/>
              </p:cNvSpPr>
              <p:nvPr/>
            </p:nvSpPr>
            <p:spPr bwMode="auto">
              <a:xfrm>
                <a:off x="4786314" y="5715017"/>
                <a:ext cx="392909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th-TH" sz="1400" b="1">
                    <a:solidFill>
                      <a:srgbClr val="000000"/>
                    </a:solidFill>
                    <a:latin typeface="Tahoma" pitchFamily="34" charset="0"/>
                    <a:cs typeface="Tahoma" pitchFamily="34" charset="0"/>
                  </a:rPr>
                  <a:t>อัตราป่วยต่อเด็กเกิดมีชีพแสนคน</a:t>
                </a:r>
                <a:endParaRPr lang="en-US" sz="14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56" name="Rectangle 11"/>
              <p:cNvSpPr>
                <a:spLocks noChangeArrowheads="1"/>
              </p:cNvSpPr>
              <p:nvPr/>
            </p:nvSpPr>
            <p:spPr bwMode="auto">
              <a:xfrm>
                <a:off x="4500562" y="5811335"/>
                <a:ext cx="215900" cy="144463"/>
              </a:xfrm>
              <a:prstGeom prst="rect">
                <a:avLst/>
              </a:prstGeom>
              <a:solidFill>
                <a:srgbClr val="2C09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 sz="6600" b="1"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7" name="Group 68"/>
            <p:cNvGrpSpPr>
              <a:grpSpLocks/>
            </p:cNvGrpSpPr>
            <p:nvPr/>
          </p:nvGrpSpPr>
          <p:grpSpPr bwMode="auto">
            <a:xfrm>
              <a:off x="42219" y="3017916"/>
              <a:ext cx="4601849" cy="2211350"/>
              <a:chOff x="42219" y="3017916"/>
              <a:chExt cx="4601849" cy="2211350"/>
            </a:xfrm>
          </p:grpSpPr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42219" y="3017916"/>
                <a:ext cx="4601849" cy="2211350"/>
                <a:chOff x="208" y="475"/>
                <a:chExt cx="5452" cy="3317"/>
              </a:xfrm>
            </p:grpSpPr>
            <p:graphicFrame>
              <p:nvGraphicFramePr>
                <p:cNvPr id="1033" name="Object 4"/>
                <p:cNvGraphicFramePr>
                  <a:graphicFrameLocks/>
                </p:cNvGraphicFramePr>
                <p:nvPr/>
              </p:nvGraphicFramePr>
              <p:xfrm>
                <a:off x="208" y="475"/>
                <a:ext cx="5452" cy="331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6899" name="Worksheet" r:id="rId14" imgW="4257777" imgH="1571553" progId="Excel.Sheet.8">
                        <p:embed/>
                      </p:oleObj>
                    </mc:Choice>
                    <mc:Fallback>
                      <p:oleObj name="Worksheet" r:id="rId14" imgW="4257777" imgH="1571553" progId="Excel.Sheet.8">
                        <p:embed/>
                        <p:pic>
                          <p:nvPicPr>
                            <p:cNvPr id="0" name="Picture 25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8" y="475"/>
                              <a:ext cx="5452" cy="331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5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27" y="1092"/>
                  <a:ext cx="1386" cy="4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th-TH" sz="1400" b="1">
                      <a:solidFill>
                        <a:srgbClr val="000000"/>
                      </a:solidFill>
                      <a:latin typeface="Tahoma" pitchFamily="34" charset="0"/>
                      <a:cs typeface="Tahoma" pitchFamily="34" charset="0"/>
                    </a:rPr>
                    <a:t>หัด</a:t>
                  </a:r>
                  <a:endParaRPr lang="en-US" sz="1400" b="1">
                    <a:solidFill>
                      <a:srgbClr val="000000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8" name="Oval 67"/>
              <p:cNvSpPr/>
              <p:nvPr/>
            </p:nvSpPr>
            <p:spPr>
              <a:xfrm>
                <a:off x="3492264" y="4437254"/>
                <a:ext cx="719411" cy="28804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" name="Group 50"/>
            <p:cNvGrpSpPr>
              <a:grpSpLocks/>
            </p:cNvGrpSpPr>
            <p:nvPr/>
          </p:nvGrpSpPr>
          <p:grpSpPr bwMode="auto">
            <a:xfrm>
              <a:off x="3714713" y="1342971"/>
              <a:ext cx="2286019" cy="2693749"/>
              <a:chOff x="3571868" y="1214422"/>
              <a:chExt cx="2286019" cy="2693749"/>
            </a:xfrm>
          </p:grpSpPr>
          <p:sp>
            <p:nvSpPr>
              <p:cNvPr id="1049" name="TextBox 64"/>
              <p:cNvSpPr txBox="1">
                <a:spLocks noChangeArrowheads="1"/>
              </p:cNvSpPr>
              <p:nvPr/>
            </p:nvSpPr>
            <p:spPr bwMode="auto">
              <a:xfrm>
                <a:off x="4816082" y="1214422"/>
                <a:ext cx="104180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th-TH" sz="1600" b="1">
                  <a:solidFill>
                    <a:srgbClr val="000099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50" name="TextBox 52"/>
              <p:cNvSpPr txBox="1">
                <a:spLocks noChangeArrowheads="1"/>
              </p:cNvSpPr>
              <p:nvPr/>
            </p:nvSpPr>
            <p:spPr bwMode="auto">
              <a:xfrm>
                <a:off x="3571868" y="3631172"/>
                <a:ext cx="114300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th-TH" sz="1200" b="1"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aphicFrame>
        <p:nvGraphicFramePr>
          <p:cNvPr id="1028" name="Object 3"/>
          <p:cNvGraphicFramePr>
            <a:graphicFrameLocks/>
          </p:cNvGraphicFramePr>
          <p:nvPr/>
        </p:nvGraphicFramePr>
        <p:xfrm>
          <a:off x="4283075" y="2997200"/>
          <a:ext cx="4619625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0" name="Worksheet" r:id="rId17" imgW="4619498" imgH="1571553" progId="Excel.Sheet.8">
                  <p:embed/>
                </p:oleObj>
              </mc:Choice>
              <mc:Fallback>
                <p:oleObj name="Worksheet" r:id="rId17" imgW="4619498" imgH="1571553" progId="Excel.Sheet.8">
                  <p:embed/>
                  <p:pic>
                    <p:nvPicPr>
                      <p:cNvPr id="0" name="Picture 26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075" y="2997200"/>
                        <a:ext cx="4619625" cy="230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Text Box 9"/>
          <p:cNvSpPr txBox="1">
            <a:spLocks noChangeArrowheads="1"/>
          </p:cNvSpPr>
          <p:nvPr/>
        </p:nvSpPr>
        <p:spPr bwMode="auto">
          <a:xfrm>
            <a:off x="5072063" y="3214690"/>
            <a:ext cx="1169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โปลิโอ</a:t>
            </a:r>
            <a:endParaRPr lang="en-US" sz="14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029" name="Object 42"/>
          <p:cNvGraphicFramePr>
            <a:graphicFrameLocks/>
          </p:cNvGraphicFramePr>
          <p:nvPr/>
        </p:nvGraphicFramePr>
        <p:xfrm>
          <a:off x="2411414" y="5300663"/>
          <a:ext cx="14684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1" name="Worksheet" r:id="rId20" imgW="1466859" imgH="914535" progId="Excel.Sheet.8">
                  <p:embed/>
                </p:oleObj>
              </mc:Choice>
              <mc:Fallback>
                <p:oleObj name="Worksheet" r:id="rId20" imgW="1466859" imgH="914535" progId="Excel.Sheet.8">
                  <p:embed/>
                  <p:pic>
                    <p:nvPicPr>
                      <p:cNvPr id="0" name="Picture 27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4" y="5300663"/>
                        <a:ext cx="146843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3"/>
          <p:cNvGraphicFramePr>
            <a:graphicFrameLocks/>
          </p:cNvGraphicFramePr>
          <p:nvPr/>
        </p:nvGraphicFramePr>
        <p:xfrm>
          <a:off x="-50799" y="569914"/>
          <a:ext cx="4386263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2" r:id="rId23" imgW="4383404" imgH="2554445" progId="Excel.Sheet.8">
                  <p:embed/>
                </p:oleObj>
              </mc:Choice>
              <mc:Fallback>
                <p:oleObj r:id="rId23" imgW="4383404" imgH="2554445" progId="Excel.Sheet.8">
                  <p:embed/>
                  <p:pic>
                    <p:nvPicPr>
                      <p:cNvPr id="0" name="Picture 28"/>
                      <p:cNvPicPr>
                        <a:picLocks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799" y="569914"/>
                        <a:ext cx="4386263" cy="254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Oval 63"/>
          <p:cNvSpPr/>
          <p:nvPr/>
        </p:nvSpPr>
        <p:spPr>
          <a:xfrm>
            <a:off x="3203576" y="2349500"/>
            <a:ext cx="720725" cy="4318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031" name="Chart 64"/>
          <p:cNvGraphicFramePr>
            <a:graphicFrameLocks/>
          </p:cNvGraphicFramePr>
          <p:nvPr/>
        </p:nvGraphicFramePr>
        <p:xfrm>
          <a:off x="1691680" y="589156"/>
          <a:ext cx="2300288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3" name="Worksheet" r:id="rId26" imgW="2305025" imgH="1762126" progId="Excel.Sheet.8">
                  <p:embed/>
                </p:oleObj>
              </mc:Choice>
              <mc:Fallback>
                <p:oleObj name="Worksheet" r:id="rId26" imgW="2305025" imgH="1762126" progId="Excel.Sheet.8">
                  <p:embed/>
                  <p:pic>
                    <p:nvPicPr>
                      <p:cNvPr id="0" name="Picture 29"/>
                      <p:cNvPicPr>
                        <a:picLocks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589156"/>
                        <a:ext cx="2300288" cy="176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Up Arrow 65"/>
          <p:cNvSpPr/>
          <p:nvPr/>
        </p:nvSpPr>
        <p:spPr>
          <a:xfrm>
            <a:off x="3492501" y="2171700"/>
            <a:ext cx="163513" cy="24923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1" name="TextBox 92"/>
          <p:cNvSpPr txBox="1">
            <a:spLocks noChangeArrowheads="1"/>
          </p:cNvSpPr>
          <p:nvPr/>
        </p:nvSpPr>
        <p:spPr bwMode="auto">
          <a:xfrm>
            <a:off x="1042988" y="692152"/>
            <a:ext cx="6671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400" b="1">
                <a:latin typeface="Tahoma" pitchFamily="34" charset="0"/>
                <a:cs typeface="Tahoma" pitchFamily="34" charset="0"/>
              </a:rPr>
              <a:t>คอตีบ</a:t>
            </a:r>
          </a:p>
        </p:txBody>
      </p:sp>
      <p:sp>
        <p:nvSpPr>
          <p:cNvPr id="43" name="Down Arrow 42"/>
          <p:cNvSpPr/>
          <p:nvPr/>
        </p:nvSpPr>
        <p:spPr>
          <a:xfrm>
            <a:off x="395288" y="1125538"/>
            <a:ext cx="73025" cy="2159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aphicFrame>
        <p:nvGraphicFramePr>
          <p:cNvPr id="1032" name="Object 44"/>
          <p:cNvGraphicFramePr>
            <a:graphicFrameLocks/>
          </p:cNvGraphicFramePr>
          <p:nvPr/>
        </p:nvGraphicFramePr>
        <p:xfrm>
          <a:off x="5940426" y="2997200"/>
          <a:ext cx="2174875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4" r:id="rId29" imgW="2176461" imgH="1786283" progId="Excel.Sheet.8">
                  <p:embed/>
                </p:oleObj>
              </mc:Choice>
              <mc:Fallback>
                <p:oleObj r:id="rId29" imgW="2176461" imgH="1786283" progId="Excel.Sheet.8">
                  <p:embed/>
                  <p:pic>
                    <p:nvPicPr>
                      <p:cNvPr id="0" name="Picture 30"/>
                      <p:cNvPicPr>
                        <a:picLocks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6" y="2997200"/>
                        <a:ext cx="2174875" cy="178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" name="Chart 56"/>
          <p:cNvGraphicFramePr>
            <a:graphicFrameLocks/>
          </p:cNvGraphicFramePr>
          <p:nvPr/>
        </p:nvGraphicFramePr>
        <p:xfrm>
          <a:off x="2267744" y="3068960"/>
          <a:ext cx="2016224" cy="1479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5" name="Worksheet" r:id="rId32" imgW="1714394" imgH="1142899" progId="Excel.Sheet.8">
                  <p:embed/>
                </p:oleObj>
              </mc:Choice>
              <mc:Fallback>
                <p:oleObj name="Worksheet" r:id="rId32" imgW="1714394" imgH="1142899" progId="Excel.Sheet.8">
                  <p:embed/>
                  <p:pic>
                    <p:nvPicPr>
                      <p:cNvPr id="0" name="Picture 31"/>
                      <p:cNvPicPr>
                        <a:picLocks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068960"/>
                        <a:ext cx="2016224" cy="14798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HP\Desktop\diphther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82334"/>
            <a:ext cx="3816424" cy="6431042"/>
          </a:xfrm>
          <a:prstGeom prst="rect">
            <a:avLst/>
          </a:prstGeom>
          <a:noFill/>
        </p:spPr>
      </p:pic>
      <p:grpSp>
        <p:nvGrpSpPr>
          <p:cNvPr id="5" name="Group 10"/>
          <p:cNvGrpSpPr/>
          <p:nvPr/>
        </p:nvGrpSpPr>
        <p:grpSpPr>
          <a:xfrm>
            <a:off x="5652120" y="4653136"/>
            <a:ext cx="2846492" cy="1728192"/>
            <a:chOff x="3131840" y="4365104"/>
            <a:chExt cx="2846492" cy="1224136"/>
          </a:xfrm>
        </p:grpSpPr>
        <p:sp>
          <p:nvSpPr>
            <p:cNvPr id="6" name="Rectangle 5"/>
            <p:cNvSpPr/>
            <p:nvPr/>
          </p:nvSpPr>
          <p:spPr>
            <a:xfrm>
              <a:off x="3131840" y="4365104"/>
              <a:ext cx="288032" cy="288032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31840" y="4797152"/>
              <a:ext cx="288032" cy="2880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31840" y="5229200"/>
              <a:ext cx="288032" cy="288032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63888" y="4365104"/>
              <a:ext cx="21403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 Black" pitchFamily="34" charset="0"/>
                </a:rPr>
                <a:t>Indigenous cases</a:t>
              </a:r>
              <a:endParaRPr lang="th-TH" sz="1600" dirty="0">
                <a:latin typeface="Arial Black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63888" y="4797152"/>
              <a:ext cx="24144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 Black" pitchFamily="34" charset="0"/>
                </a:rPr>
                <a:t>Indigenous cases + </a:t>
              </a:r>
            </a:p>
            <a:p>
              <a:r>
                <a:rPr lang="en-US" sz="1600" dirty="0" smtClean="0">
                  <a:latin typeface="Arial Black" pitchFamily="34" charset="0"/>
                </a:rPr>
                <a:t>Imported cases </a:t>
              </a:r>
              <a:endParaRPr lang="th-TH" sz="1600" dirty="0">
                <a:latin typeface="Arial Black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63888" y="5250686"/>
              <a:ext cx="19357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 Black" pitchFamily="34" charset="0"/>
                </a:rPr>
                <a:t>Imported cases</a:t>
              </a:r>
              <a:endParaRPr lang="th-TH" sz="1600" dirty="0">
                <a:latin typeface="Arial Black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627784" y="-27384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สถานการณ์โรคคอตีบปี 2558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152717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ตาก</a:t>
            </a:r>
            <a:r>
              <a:rPr lang="en-US" sz="1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C3+P1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4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5936" y="1772816"/>
            <a:ext cx="2367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มุกดาหาร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P1</a:t>
            </a:r>
            <a:endParaRPr lang="th-TH" sz="24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08520" y="278092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กาญจนบุรี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P1</a:t>
            </a:r>
            <a:endParaRPr lang="th-TH" sz="24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5856" y="339938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จันทบุรี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C1</a:t>
            </a:r>
            <a:endParaRPr lang="th-TH" sz="24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08520" y="314096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นนทบุรี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C1</a:t>
            </a:r>
            <a:endParaRPr lang="th-TH" sz="20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3848" y="292494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ฉะเชิงเทรา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P1</a:t>
            </a:r>
            <a:endParaRPr lang="th-TH" sz="24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544522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ภูเก็ต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P1</a:t>
            </a:r>
            <a:endParaRPr lang="th-TH" sz="20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504" y="501317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พังงา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C2</a:t>
            </a:r>
            <a:endParaRPr lang="th-TH" sz="24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80528" y="350100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กทม.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C1</a:t>
            </a:r>
            <a:endParaRPr lang="th-TH" sz="24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7584" y="645333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ยะลา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C2+P1</a:t>
            </a:r>
            <a:endParaRPr lang="th-TH" sz="20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95936" y="1311151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นครพนม 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0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39752" y="518913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นครศรีธรรมราช </a:t>
            </a:r>
            <a:r>
              <a:rPr lang="en-US" sz="1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P1</a:t>
            </a:r>
            <a:endParaRPr lang="th-TH" sz="20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5816" y="879103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ขอนแก่น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C1</a:t>
            </a:r>
            <a:endParaRPr lang="th-TH" sz="24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496" y="591966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สงขลา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C1P1</a:t>
            </a:r>
            <a:endParaRPr lang="th-TH" sz="20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99792" y="573325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ปัตตานี 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0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143000"/>
          </a:xfrm>
        </p:spPr>
        <p:txBody>
          <a:bodyPr>
            <a:norm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จำนวนผู้ป่วยโรคคอตีบปี 2558</a:t>
            </a:r>
            <a:b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รายงาน 506 </a:t>
            </a:r>
            <a:r>
              <a:rPr lang="en-US" sz="2400" b="1" dirty="0" smtClean="0">
                <a:solidFill>
                  <a:srgbClr val="CC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VS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ผู้ป่วยยืนยันหรือเข้าข่าย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764704"/>
          <a:ext cx="9144000" cy="6039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712"/>
                <a:gridCol w="1800200"/>
                <a:gridCol w="1706488"/>
                <a:gridCol w="1828800"/>
                <a:gridCol w="1828800"/>
              </a:tblGrid>
              <a:tr h="3600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จังหวัด</a:t>
                      </a:r>
                      <a:endParaRPr lang="th-TH" sz="200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รง. </a:t>
                      </a:r>
                      <a:r>
                        <a:rPr lang="th-TH" sz="20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506</a:t>
                      </a:r>
                      <a:endParaRPr lang="th-TH" sz="240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ผู้ป่วยยืนยัน/เข้าข่าย</a:t>
                      </a:r>
                      <a:endParaRPr lang="th-TH" sz="240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97495">
                <a:tc vMerge="1">
                  <a:txBody>
                    <a:bodyPr/>
                    <a:lstStyle/>
                    <a:p>
                      <a:pPr algn="ctr"/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ป่วย</a:t>
                      </a:r>
                      <a:endParaRPr lang="th-TH" sz="20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ตาย</a:t>
                      </a:r>
                      <a:endParaRPr lang="th-TH" sz="20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ป่วย</a:t>
                      </a:r>
                      <a:endParaRPr lang="th-TH" sz="20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ตาย</a:t>
                      </a:r>
                      <a:endParaRPr lang="th-TH" sz="20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69441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ตาก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3241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ยะลา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5033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นนทบุรี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849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จันทบุรี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6649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ขอนแก่น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6649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พังงา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6649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กทม.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6649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ภูเก็ต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6649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กาญจนบุรี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6649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ฉะเชิงเทรา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6649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นครศรีธรรมราช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6649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สงขลา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6649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ปัตตานี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6649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37022"/>
            <a:ext cx="9144000" cy="1261884"/>
          </a:xfrm>
          <a:prstGeom prst="rect">
            <a:avLst/>
          </a:prstGeom>
          <a:solidFill>
            <a:srgbClr val="FFFFCC"/>
          </a:solidFill>
        </p:spPr>
        <p:txBody>
          <a:bodyPr wrap="square" rtlCol="0" anchor="ctr">
            <a:spAutoFit/>
          </a:bodyPr>
          <a:lstStyle/>
          <a:p>
            <a:pPr algn="ctr"/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การดำเนินการภายหลังพบผู้ป่วยสงสัยโรคคอตีบ</a:t>
            </a:r>
          </a:p>
          <a:p>
            <a:pPr algn="ctr"/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066673"/>
              </p:ext>
            </p:extLst>
          </p:nvPr>
        </p:nvGraphicFramePr>
        <p:xfrm>
          <a:off x="0" y="1131565"/>
          <a:ext cx="9144000" cy="5804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872"/>
                <a:gridCol w="1800200"/>
                <a:gridCol w="2160240"/>
                <a:gridCol w="1763688"/>
              </a:tblGrid>
              <a:tr h="83470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กิจกรรม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ดำเนินการ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ไม่ได้ดำเนินการ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</a:tr>
              <a:tr h="8346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การเก็บ</a:t>
                      </a:r>
                      <a:r>
                        <a:rPr lang="th-TH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throat swab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th-TH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th-TH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th-TH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5577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การให้ยาปฏิชีวนะแก่ผู้สัมผัส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th-TH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th-TH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th-TH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13852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h-TH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การตรวจสอบประวัติการได้รับวัคซีนในเด็กอายุ</a:t>
                      </a:r>
                      <a:r>
                        <a:rPr lang="th-TH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2000" b="1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u="sng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&lt;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12 </a:t>
                      </a:r>
                      <a:r>
                        <a:rPr lang="th-TH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th-TH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th-TH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th-TH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159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h-TH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การขยายกลุ่มอายุเพื่อ</a:t>
                      </a:r>
                      <a:r>
                        <a:rPr lang="th-TH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Mop up </a:t>
                      </a:r>
                      <a:r>
                        <a:rPr lang="th-TH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กลุ่มอายุ 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&gt; 12 </a:t>
                      </a:r>
                      <a:r>
                        <a:rPr lang="th-TH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กรณีมีผล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Lab </a:t>
                      </a:r>
                      <a:r>
                        <a:rPr lang="th-TH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ยืนยัน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th-TH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th-TH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th-TH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22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223546"/>
              </p:ext>
            </p:extLst>
          </p:nvPr>
        </p:nvGraphicFramePr>
        <p:xfrm>
          <a:off x="1" y="15765"/>
          <a:ext cx="9143998" cy="683029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87623"/>
                <a:gridCol w="1287264"/>
                <a:gridCol w="728850"/>
                <a:gridCol w="672784"/>
                <a:gridCol w="672784"/>
                <a:gridCol w="790256"/>
                <a:gridCol w="907725"/>
                <a:gridCol w="1110629"/>
                <a:gridCol w="1113299"/>
                <a:gridCol w="672784"/>
              </a:tblGrid>
              <a:tr h="655138">
                <a:tc gridSpan="10"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CC00FF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01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กลุ่มอายุ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ctr"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เกณฑ์การได้รับวัคซีน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ctr"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จำนวนเด็ก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ctr"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การได้รับ</a:t>
                      </a:r>
                      <a:r>
                        <a:rPr lang="th-TH" sz="16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วัคซีน        คอ</a:t>
                      </a:r>
                      <a:r>
                        <a:rPr lang="th-TH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ตีบตาม</a:t>
                      </a:r>
                      <a:r>
                        <a:rPr lang="th-TH" sz="16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เกณฑ์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 marL="7573" marR="7573" marT="7573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 marL="7573" marR="7573" marT="7573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ผลการได้รับวัคซีนคอ</a:t>
                      </a:r>
                      <a:r>
                        <a:rPr lang="th-TH" sz="16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ตีบ</a:t>
                      </a:r>
                    </a:p>
                    <a:p>
                      <a:pPr algn="ctr" fontAlgn="ctr"/>
                      <a:r>
                        <a:rPr lang="th-TH" sz="16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ช่วง</a:t>
                      </a:r>
                      <a:r>
                        <a:rPr lang="th-TH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ระบาด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หมายเหตุ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ctr">
                    <a:solidFill>
                      <a:srgbClr val="FFFFCC"/>
                    </a:solidFill>
                  </a:tcPr>
                </a:tc>
              </a:tr>
              <a:tr h="1053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ครบ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ไม่ครบ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ไม่ทราบ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จำนวนเด็ก</a:t>
                      </a:r>
                      <a:br>
                        <a:rPr lang="th-TH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ที่ต้องได้รับ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จำนวนเด็ก</a:t>
                      </a:r>
                      <a:br>
                        <a:rPr lang="th-TH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ที่ได้รับวัคซีน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จำนวนเด็ก</a:t>
                      </a:r>
                      <a:r>
                        <a:rPr lang="th-TH" sz="16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ที่ต้อง</a:t>
                      </a:r>
                      <a:br>
                        <a:rPr lang="th-TH" sz="16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6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ตาม</a:t>
                      </a:r>
                      <a:r>
                        <a:rPr lang="th-TH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ให้วัคซีน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ctr"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122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&lt; 2 เดือน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ยังไม่ได้รับ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122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2-3 เดือน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ครั้ง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bg2"/>
                    </a:solidFill>
                  </a:tcPr>
                </a:tc>
              </a:tr>
              <a:tr h="47122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4-5 เดือน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ครั้ง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017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 เดือน </a:t>
                      </a:r>
                      <a:endParaRPr lang="th-TH" sz="1600" b="1" u="none" strike="noStrike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"/>
                      <a:r>
                        <a:rPr lang="th-TH" sz="16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- 1 ปี </a:t>
                      </a:r>
                      <a:r>
                        <a:rPr lang="en-US" sz="16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lang="th-TH" sz="16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เดือน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ครั้ง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bg2"/>
                    </a:solidFill>
                  </a:tcPr>
                </a:tc>
              </a:tr>
              <a:tr h="47122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th-TH" sz="1600" b="1" u="none" strike="noStrike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ปี 6 เดือน</a:t>
                      </a:r>
                      <a:r>
                        <a:rPr lang="th-TH" sz="16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- 3 ปี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 ครั้ง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122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 </a:t>
                      </a:r>
                      <a:r>
                        <a:rPr lang="th-TH" sz="16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- 6 </a:t>
                      </a:r>
                      <a:r>
                        <a:rPr lang="th-TH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 ครั้ง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bg2"/>
                    </a:solidFill>
                  </a:tcPr>
                </a:tc>
              </a:tr>
              <a:tr h="53017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7 - 12 </a:t>
                      </a:r>
                      <a:r>
                        <a:rPr lang="th-TH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sng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&gt;</a:t>
                      </a:r>
                      <a:r>
                        <a:rPr lang="en-US" sz="16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 </a:t>
                      </a:r>
                      <a:r>
                        <a:rPr lang="th-TH" sz="16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ครั้ง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122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ไม่ทราบ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chemeClr val="bg2"/>
                    </a:solidFill>
                  </a:tcPr>
                </a:tc>
              </a:tr>
              <a:tr h="4712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573" marR="7573" marT="7573" marB="0" anchor="b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667577"/>
            <a:ext cx="9144000" cy="1323439"/>
          </a:xfrm>
          <a:prstGeom prst="rect">
            <a:avLst/>
          </a:prstGeom>
          <a:solidFill>
            <a:srgbClr val="E5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endParaRPr lang="en-US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>
              <a:defRPr/>
            </a:pPr>
            <a:r>
              <a:rPr lang="th-TH" sz="2200" b="1" dirty="0" smtClean="0">
                <a:solidFill>
                  <a:srgbClr val="CC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ตัวอย่าง</a:t>
            </a:r>
          </a:p>
          <a:p>
            <a:pPr algn="ctr" eaLnBrk="0" hangingPunct="0">
              <a:defRPr/>
            </a:pPr>
            <a:r>
              <a:rPr lang="th-TH" sz="2200" b="1" dirty="0" smtClean="0">
                <a:solidFill>
                  <a:srgbClr val="CC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สรุปประวัติวัคซีนป้องกันโรคคอตีบของเด็กในพื้นที่</a:t>
            </a:r>
          </a:p>
          <a:p>
            <a:pPr algn="ctr" eaLnBrk="0" hangingPunct="0">
              <a:defRPr/>
            </a:pPr>
            <a:endParaRPr lang="en-US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6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306404"/>
          </a:xfrm>
          <a:prstGeom prst="plaque">
            <a:avLst/>
          </a:prstGeom>
          <a:solidFill>
            <a:srgbClr val="CCFFFF"/>
          </a:solidFill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3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มาตรการสำคัญ</a:t>
            </a:r>
            <a:br>
              <a:rPr lang="th-TH" sz="3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3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107506" y="1268761"/>
            <a:ext cx="9182100" cy="40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068513" indent="-2068513">
              <a:lnSpc>
                <a:spcPct val="200000"/>
              </a:lnSpc>
              <a:spcBef>
                <a:spcPts val="600"/>
              </a:spcBef>
              <a:buSzPct val="80000"/>
            </a:pP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มาตรการที่ 1 </a:t>
            </a:r>
            <a:r>
              <a:rPr lang="en-US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เร่งรัดและคงรักษาระดับความครอบคลุม              การได้รับวัคซีนทุกชนิด</a:t>
            </a:r>
          </a:p>
          <a:p>
            <a:pPr marL="2068513" indent="-2068513">
              <a:lnSpc>
                <a:spcPct val="200000"/>
              </a:lnSpc>
              <a:spcBef>
                <a:spcPts val="600"/>
              </a:spcBef>
              <a:buSzPct val="80000"/>
            </a:pP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มาตรการที่ 2 </a:t>
            </a:r>
            <a:r>
              <a:rPr lang="en-US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th-TH" sz="24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ยกระดับคุณภาพการให้บริการวัคซีนและ            การดำเนินงานสร้างเสริมภูมิคุ้มกัน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โรค</a:t>
            </a:r>
          </a:p>
          <a:p>
            <a:pPr marL="2068513" indent="-2068513">
              <a:lnSpc>
                <a:spcPct val="200000"/>
              </a:lnSpc>
              <a:spcBef>
                <a:spcPts val="600"/>
              </a:spcBef>
              <a:buSzPct val="80000"/>
            </a:pP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มาตรการที่ 3 </a:t>
            </a:r>
            <a:r>
              <a:rPr lang="en-US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การกำจัด/กวาดล้างตามพันธะสัญญานานาชาติ</a:t>
            </a:r>
          </a:p>
          <a:p>
            <a:pPr marL="2068513" indent="-2068513">
              <a:lnSpc>
                <a:spcPct val="200000"/>
              </a:lnSpc>
              <a:spcBef>
                <a:spcPts val="600"/>
              </a:spcBef>
              <a:buSzPct val="80000"/>
            </a:pP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มาตรการที่ 4 </a:t>
            </a:r>
            <a:r>
              <a:rPr lang="en-US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	ให้</a:t>
            </a:r>
            <a:r>
              <a:rPr lang="th-TH" sz="24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วัคซีนที่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จำเป็นและวัคซีนใหม่แก่ประชากร</a:t>
            </a:r>
            <a:br>
              <a:rPr lang="th-TH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กลุ่มเสี่ยง</a:t>
            </a:r>
          </a:p>
          <a:p>
            <a:pPr marL="2068513" indent="-2068513">
              <a:lnSpc>
                <a:spcPct val="200000"/>
              </a:lnSpc>
              <a:spcBef>
                <a:spcPts val="600"/>
              </a:spcBef>
              <a:buSzPct val="80000"/>
            </a:pP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386" name="Group 2"/>
          <p:cNvGraphicFramePr>
            <a:graphicFrameLocks noGrp="1"/>
          </p:cNvGraphicFramePr>
          <p:nvPr/>
        </p:nvGraphicFramePr>
        <p:xfrm>
          <a:off x="0" y="500063"/>
          <a:ext cx="9144000" cy="6357940"/>
        </p:xfrm>
        <a:graphic>
          <a:graphicData uri="http://schemas.openxmlformats.org/drawingml/2006/table">
            <a:tbl>
              <a:tblPr/>
              <a:tblGrid>
                <a:gridCol w="3437217"/>
                <a:gridCol w="5706783"/>
              </a:tblGrid>
              <a:tr h="53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อายุ</a:t>
                      </a:r>
                    </a:p>
                  </a:txBody>
                  <a:tcPr marL="91435" marR="9143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ชนิดวัคซีน</a:t>
                      </a:r>
                    </a:p>
                  </a:txBody>
                  <a:tcPr marL="91435" marR="9143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42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แรกเกิด</a:t>
                      </a:r>
                    </a:p>
                  </a:txBody>
                  <a:tcPr marL="91435" marR="9143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BCG,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HB1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</a:tr>
              <a:tr h="442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2 เดือน</a:t>
                      </a:r>
                    </a:p>
                  </a:txBody>
                  <a:tcPr marL="91435" marR="9143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OPV1,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DTP-HB1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</a:tr>
              <a:tr h="442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4 เดือน</a:t>
                      </a:r>
                    </a:p>
                  </a:txBody>
                  <a:tcPr marL="91435" marR="9143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IPV1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 OPV2,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DTP-HB2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</a:tr>
              <a:tr h="442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6 เดือน</a:t>
                      </a:r>
                    </a:p>
                  </a:txBody>
                  <a:tcPr marL="91435" marR="9143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OPV3,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DTP-HB3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</a:tr>
              <a:tr h="443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9 เดือน</a:t>
                      </a:r>
                    </a:p>
                  </a:txBody>
                  <a:tcPr marL="91435" marR="9143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MMR1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</a:tr>
              <a:tr h="46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 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</a:p>
                  </a:txBody>
                  <a:tcPr marL="91435" marR="9143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JE1-2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(เชื้อตาย) หรือ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LAJE1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(เชื้อเป็น) </a:t>
                      </a:r>
                    </a:p>
                  </a:txBody>
                  <a:tcPr marL="91435" marR="9143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FF"/>
                    </a:solidFill>
                  </a:tcPr>
                </a:tc>
              </a:tr>
              <a:tr h="46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18 เดือน</a:t>
                      </a:r>
                    </a:p>
                  </a:txBody>
                  <a:tcPr marL="91435" marR="9143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OPV4,  DTP4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FF"/>
                    </a:solidFill>
                  </a:tcPr>
                </a:tc>
              </a:tr>
              <a:tr h="46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6 เดือน </a:t>
                      </a:r>
                    </a:p>
                  </a:txBody>
                  <a:tcPr marL="91435" marR="9143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MMR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JE3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(เชื้อตาย) หรือ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LAJE2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(เชื้อเป็น) 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FF"/>
                    </a:solidFill>
                  </a:tcPr>
                </a:tc>
              </a:tr>
              <a:tr h="442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4 ปี </a:t>
                      </a:r>
                    </a:p>
                  </a:txBody>
                  <a:tcPr marL="91435" marR="9143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OPV5,  DTP5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FF"/>
                    </a:solidFill>
                  </a:tcPr>
                </a:tc>
              </a:tr>
              <a:tr h="442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7 ปี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           (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นร.ป.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1)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91435" marR="9143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BCG,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OPV, MR  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เฉพาะรายที่รับไม่ครบ</a:t>
                      </a:r>
                    </a:p>
                  </a:txBody>
                  <a:tcPr marL="91435" marR="9143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2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12 ปี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        (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นร.ป.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6)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91435" marR="9143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dT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2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หญิงตั้งครรภ์</a:t>
                      </a:r>
                    </a:p>
                  </a:txBody>
                  <a:tcPr marL="91435" marR="9143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ตามประวัติการได้รับวัคซีนในอดีต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42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เจ้าหน้าที่, กลุ่มเสี่ยง</a:t>
                      </a:r>
                    </a:p>
                  </a:txBody>
                  <a:tcPr marL="91435" marR="9143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Influenza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 (ประจำฤดูกาล, ประจำปี) </a:t>
                      </a:r>
                    </a:p>
                  </a:txBody>
                  <a:tcPr marL="91435" marR="9143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566772" name="Rectangle 52"/>
          <p:cNvSpPr>
            <a:spLocks noChangeArrowheads="1"/>
          </p:cNvSpPr>
          <p:nvPr/>
        </p:nvSpPr>
        <p:spPr bwMode="auto">
          <a:xfrm>
            <a:off x="323851" y="-71437"/>
            <a:ext cx="8569325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ตารางสร้างเสริมภูมิคุ้มกันโรคของประเทศไทย</a:t>
            </a:r>
            <a:endParaRPr lang="en-US" sz="24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2280</TotalTime>
  <Words>1718</Words>
  <Application>Microsoft Office PowerPoint</Application>
  <PresentationFormat>On-screen Show (4:3)</PresentationFormat>
  <Paragraphs>439</Paragraphs>
  <Slides>27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Office Theme</vt:lpstr>
      <vt:lpstr>Worksheet</vt:lpstr>
      <vt:lpstr>แผ่นงาน Microsoft Excel 97-2003</vt:lpstr>
      <vt:lpstr>งานนำเสนอ</vt:lpstr>
      <vt:lpstr>ภาพนิ่ง</vt:lpstr>
      <vt:lpstr>PowerPoint Presentation</vt:lpstr>
      <vt:lpstr> เป้าหมายการลดโรคปี 2559 </vt:lpstr>
      <vt:lpstr>PowerPoint Presentation</vt:lpstr>
      <vt:lpstr>PowerPoint Presentation</vt:lpstr>
      <vt:lpstr>จำนวนผู้ป่วยโรคคอตีบปี 2558 รายงาน 506 VS ผู้ป่วยยืนยันหรือเข้าข่าย</vt:lpstr>
      <vt:lpstr>PowerPoint Presentation</vt:lpstr>
      <vt:lpstr>PowerPoint Presentation</vt:lpstr>
      <vt:lpstr> มาตรการสำคัญ </vt:lpstr>
      <vt:lpstr>PowerPoint Presentation</vt:lpstr>
      <vt:lpstr>PowerPoint Presentation</vt:lpstr>
      <vt:lpstr>ผลการสำรวจความครอบคลุมการได้รับวัคซีนภาพรวมของ เด็กกลุ่มทั่วไปและเด็กกลุ่มเสี่ยง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 ภายใต้แผนบูรณาการยุทธศาสตร์ กระทรวงสาธารณสุข ปี 2558 ด้านการพัฒนาสุขภาพ กลุ่มสตรีและเด็กปฐมวัย</dc:title>
  <dc:creator>acer</dc:creator>
  <cp:lastModifiedBy>newuser</cp:lastModifiedBy>
  <cp:revision>79</cp:revision>
  <dcterms:created xsi:type="dcterms:W3CDTF">2014-07-27T23:35:52Z</dcterms:created>
  <dcterms:modified xsi:type="dcterms:W3CDTF">2015-10-28T05:57:41Z</dcterms:modified>
</cp:coreProperties>
</file>