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28"/>
  </p:notesMasterIdLst>
  <p:sldIdLst>
    <p:sldId id="256" r:id="rId2"/>
    <p:sldId id="259" r:id="rId3"/>
    <p:sldId id="261" r:id="rId4"/>
    <p:sldId id="257" r:id="rId5"/>
    <p:sldId id="303" r:id="rId6"/>
    <p:sldId id="300" r:id="rId7"/>
    <p:sldId id="291" r:id="rId8"/>
    <p:sldId id="293" r:id="rId9"/>
    <p:sldId id="292" r:id="rId10"/>
    <p:sldId id="312" r:id="rId11"/>
    <p:sldId id="269" r:id="rId12"/>
    <p:sldId id="268" r:id="rId13"/>
    <p:sldId id="284" r:id="rId14"/>
    <p:sldId id="309" r:id="rId15"/>
    <p:sldId id="325" r:id="rId16"/>
    <p:sldId id="326" r:id="rId17"/>
    <p:sldId id="327" r:id="rId18"/>
    <p:sldId id="334" r:id="rId19"/>
    <p:sldId id="347" r:id="rId20"/>
    <p:sldId id="305" r:id="rId21"/>
    <p:sldId id="307" r:id="rId22"/>
    <p:sldId id="308" r:id="rId23"/>
    <p:sldId id="336" r:id="rId24"/>
    <p:sldId id="280" r:id="rId25"/>
    <p:sldId id="317" r:id="rId26"/>
    <p:sldId id="289" r:id="rId27"/>
  </p:sldIdLst>
  <p:sldSz cx="9144000" cy="6858000" type="screen4x3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000099"/>
    <a:srgbClr val="CCFFFF"/>
    <a:srgbClr val="212911"/>
    <a:srgbClr val="642F04"/>
    <a:srgbClr val="FFCCFF"/>
    <a:srgbClr val="CCFFCC"/>
    <a:srgbClr val="FFFFCC"/>
    <a:srgbClr val="CC0066"/>
    <a:srgbClr val="99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01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L:\Rubell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plotArea>
      <c:layout>
        <c:manualLayout>
          <c:layoutTarget val="inner"/>
          <c:xMode val="edge"/>
          <c:yMode val="edge"/>
          <c:x val="6.4514620650331936E-2"/>
          <c:y val="9.8693628473500591E-2"/>
          <c:w val="0.75424790461830304"/>
          <c:h val="0.64214211693064904"/>
        </c:manualLayout>
      </c:layout>
      <c:barChart>
        <c:barDir val="col"/>
        <c:grouping val="clustered"/>
        <c:ser>
          <c:idx val="0"/>
          <c:order val="0"/>
          <c:tx>
            <c:strRef>
              <c:f>Sheet1!$H$1</c:f>
              <c:strCache>
                <c:ptCount val="1"/>
                <c:pt idx="0">
                  <c:v>ไทย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b="1">
                    <a:latin typeface="Calibri" pitchFamily="34" charset="0"/>
                    <a:cs typeface="Calibri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Sheet1!$G$2:$G$7</c:f>
              <c:strCache>
                <c:ptCount val="6"/>
                <c:pt idx="0">
                  <c:v> 0-4</c:v>
                </c:pt>
                <c:pt idx="1">
                  <c:v> 5-9</c:v>
                </c:pt>
                <c:pt idx="2">
                  <c:v> 10-14</c:v>
                </c:pt>
                <c:pt idx="3">
                  <c:v> 15-24</c:v>
                </c:pt>
                <c:pt idx="4">
                  <c:v> 25-34</c:v>
                </c:pt>
                <c:pt idx="5">
                  <c:v> มากกว่า 35 </c:v>
                </c:pt>
              </c:strCache>
            </c:strRef>
          </c:cat>
          <c:val>
            <c:numRef>
              <c:f>Sheet1!$H$2:$H$7</c:f>
              <c:numCache>
                <c:formatCode>General</c:formatCode>
                <c:ptCount val="6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9</c:v>
                </c:pt>
                <c:pt idx="4">
                  <c:v>21</c:v>
                </c:pt>
                <c:pt idx="5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กัมพูชา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b="1">
                    <a:latin typeface="Calibri" pitchFamily="34" charset="0"/>
                    <a:cs typeface="Calibri" pitchFamily="34" charset="0"/>
                  </a:defRPr>
                </a:pPr>
                <a:endParaRPr lang="th-TH"/>
              </a:p>
            </c:txPr>
            <c:showVal val="1"/>
          </c:dLbls>
          <c:cat>
            <c:strRef>
              <c:f>Sheet1!$G$2:$G$7</c:f>
              <c:strCache>
                <c:ptCount val="6"/>
                <c:pt idx="0">
                  <c:v> 0-4</c:v>
                </c:pt>
                <c:pt idx="1">
                  <c:v> 5-9</c:v>
                </c:pt>
                <c:pt idx="2">
                  <c:v> 10-14</c:v>
                </c:pt>
                <c:pt idx="3">
                  <c:v> 15-24</c:v>
                </c:pt>
                <c:pt idx="4">
                  <c:v> 25-34</c:v>
                </c:pt>
                <c:pt idx="5">
                  <c:v> มากกว่า 35 </c:v>
                </c:pt>
              </c:strCache>
            </c:strRef>
          </c:cat>
          <c:val>
            <c:numRef>
              <c:f>Sheet1!$I$2:$I$7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22</c:v>
                </c:pt>
                <c:pt idx="4">
                  <c:v>10</c:v>
                </c:pt>
                <c:pt idx="5">
                  <c:v>0</c:v>
                </c:pt>
              </c:numCache>
            </c:numRef>
          </c:val>
        </c:ser>
        <c:dLbls/>
        <c:axId val="81409920"/>
        <c:axId val="81411456"/>
      </c:barChart>
      <c:catAx>
        <c:axId val="81409920"/>
        <c:scaling>
          <c:orientation val="minMax"/>
        </c:scaling>
        <c:axPos val="b"/>
        <c:numFmt formatCode="\$#,##0_);\(\$#,##0\)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baseline="0">
                <a:latin typeface="Calibri" pitchFamily="34" charset="0"/>
                <a:cs typeface="Calibri" pitchFamily="34" charset="0"/>
              </a:defRPr>
            </a:pPr>
            <a:endParaRPr lang="th-TH"/>
          </a:p>
        </c:txPr>
        <c:crossAx val="81411456"/>
        <c:crosses val="autoZero"/>
        <c:auto val="1"/>
        <c:lblAlgn val="ctr"/>
        <c:lblOffset val="100"/>
        <c:tickLblSkip val="1"/>
        <c:tickMarkSkip val="1"/>
      </c:catAx>
      <c:valAx>
        <c:axId val="8141145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>
                <a:latin typeface="Calibri" pitchFamily="34" charset="0"/>
                <a:cs typeface="Calibri" pitchFamily="34" charset="0"/>
              </a:defRPr>
            </a:pPr>
            <a:endParaRPr lang="th-TH"/>
          </a:p>
        </c:txPr>
        <c:crossAx val="81409920"/>
        <c:crosses val="autoZero"/>
        <c:crossBetween val="between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334693999253889"/>
          <c:y val="0.39949142034296564"/>
          <c:w val="9.7981033983189025E-2"/>
          <c:h val="0.28522750338076946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/>
          </a:pPr>
          <a:endParaRPr lang="th-TH"/>
        </a:p>
      </c:txPr>
    </c:legend>
    <c:plotVisOnly val="1"/>
    <c:dispBlanksAs val="gap"/>
  </c:chart>
  <c:spPr>
    <a:solidFill>
      <a:schemeClr val="bg1"/>
    </a:solidFill>
    <a:ln w="3175">
      <a:solidFill>
        <a:srgbClr val="00000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th-TH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59" cy="496411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77B47666-41D5-413C-A887-69A237459BC7}" type="datetimeFigureOut">
              <a:rPr lang="th-TH" smtClean="0"/>
              <a:pPr/>
              <a:t>20/09/58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2428" tIns="46214" rIns="92428" bIns="462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30091"/>
            <a:ext cx="2945659" cy="496411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F7D226D2-37AE-4B85-A016-970D41526E7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7521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EA7DD2-FBA2-483E-83C3-B09E17EDEF72}" type="slidenum">
              <a:rPr lang="en-US" altLang="th-TH" smtClean="0"/>
              <a:pPr/>
              <a:t>17</a:t>
            </a:fld>
            <a:endParaRPr lang="en-US" altLang="th-TH" smtClean="0"/>
          </a:p>
        </p:txBody>
      </p:sp>
      <p:sp>
        <p:nvSpPr>
          <p:cNvPr id="149507" name="Rectangle 7"/>
          <p:cNvSpPr txBox="1">
            <a:spLocks noGrp="1" noChangeArrowheads="1"/>
          </p:cNvSpPr>
          <p:nvPr/>
        </p:nvSpPr>
        <p:spPr bwMode="auto">
          <a:xfrm>
            <a:off x="3851401" y="9429780"/>
            <a:ext cx="2944736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99" tIns="45350" rIns="90699" bIns="45350" anchor="b"/>
          <a:lstStyle/>
          <a:p>
            <a:pPr algn="r"/>
            <a:fld id="{B112AFAD-174F-4ED7-ABF2-2B256D762632}" type="slidenum">
              <a:rPr lang="en-US" altLang="th-TH" sz="1200"/>
              <a:pPr algn="r"/>
              <a:t>17</a:t>
            </a:fld>
            <a:endParaRPr lang="th-TH" altLang="th-TH" sz="1200" dirty="0"/>
          </a:p>
        </p:txBody>
      </p:sp>
      <p:sp>
        <p:nvSpPr>
          <p:cNvPr id="149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406394A-F500-4B93-A810-399BB4DF686C}" type="slidenum">
              <a:rPr lang="en-US" smtClean="0"/>
              <a:pPr>
                <a:defRPr/>
              </a:pPr>
              <a:t>24</a:t>
            </a:fld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1D6A-2E89-4340-937D-CAB000735FC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20/09/58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AF8E-885E-4B3B-8728-BE60701852B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8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1D6A-2E89-4340-937D-CAB000735FC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20/09/58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AF8E-885E-4B3B-8728-BE60701852B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2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1D6A-2E89-4340-937D-CAB000735FC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20/09/58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AF8E-885E-4B3B-8728-BE60701852B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624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8CFDF3-69F6-489A-963F-CBDE8D938762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1D6A-2E89-4340-937D-CAB000735FC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20/09/58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AF8E-885E-4B3B-8728-BE60701852B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94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1D6A-2E89-4340-937D-CAB000735FC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20/09/58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AF8E-885E-4B3B-8728-BE60701852B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10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1D6A-2E89-4340-937D-CAB000735FC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20/09/58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AF8E-885E-4B3B-8728-BE60701852B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05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1D6A-2E89-4340-937D-CAB000735FC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20/09/58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AF8E-885E-4B3B-8728-BE60701852B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27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1D6A-2E89-4340-937D-CAB000735FC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20/09/58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AF8E-885E-4B3B-8728-BE60701852B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68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1D6A-2E89-4340-937D-CAB000735FC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20/09/58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AF8E-885E-4B3B-8728-BE60701852B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72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1D6A-2E89-4340-937D-CAB000735FC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20/09/58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AF8E-885E-4B3B-8728-BE60701852B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9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01D6A-2E89-4340-937D-CAB000735FC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20/09/58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AF8E-885E-4B3B-8728-BE60701852B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37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01D6A-2E89-4340-937D-CAB000735FC2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20/09/58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5AF8E-885E-4B3B-8728-BE60701852B2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956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23574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2" y="458777"/>
            <a:ext cx="906976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Direction of EPI vaccine                                in AEC era</a:t>
            </a:r>
            <a:endParaRPr lang="th-TH" sz="60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118" y="2571744"/>
            <a:ext cx="8280920" cy="1752600"/>
          </a:xfrm>
        </p:spPr>
        <p:txBody>
          <a:bodyPr>
            <a:normAutofit/>
          </a:bodyPr>
          <a:lstStyle/>
          <a:p>
            <a:pPr algn="r">
              <a:lnSpc>
                <a:spcPct val="170000"/>
              </a:lnSpc>
            </a:pPr>
            <a:r>
              <a:rPr lang="th-TH" sz="2800" b="1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ศ.</a:t>
            </a:r>
            <a:r>
              <a:rPr lang="th-TH" sz="2800" b="1" dirty="0" err="1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พญ.</a:t>
            </a:r>
            <a:r>
              <a:rPr lang="th-TH" sz="2800" b="1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 กุลกัญญา โชคไพบูลย์กิจ </a:t>
            </a:r>
            <a:r>
              <a:rPr lang="en-US" sz="2800" b="1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: </a:t>
            </a:r>
            <a:r>
              <a:rPr lang="th-TH" sz="2800" b="1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คณะ</a:t>
            </a:r>
            <a:r>
              <a:rPr lang="th-TH" sz="2800" b="1" dirty="0" err="1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แพทยศาสตร์ศิ</a:t>
            </a:r>
            <a:r>
              <a:rPr lang="th-TH" sz="2800" b="1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ริราชพยาบาล</a:t>
            </a:r>
          </a:p>
          <a:p>
            <a:pPr algn="r">
              <a:lnSpc>
                <a:spcPct val="170000"/>
              </a:lnSpc>
            </a:pPr>
            <a:r>
              <a:rPr lang="th-TH" sz="2800" b="1" dirty="0" err="1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พญ.</a:t>
            </a:r>
            <a:r>
              <a:rPr lang="th-TH" sz="2800" b="1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 ปิยนิตย์ </a:t>
            </a:r>
            <a:r>
              <a:rPr lang="th-TH" sz="2800" b="1" dirty="0" err="1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ธรร</a:t>
            </a:r>
            <a:r>
              <a:rPr lang="th-TH" sz="2800" b="1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มา</a:t>
            </a:r>
            <a:r>
              <a:rPr lang="th-TH" sz="2800" b="1" dirty="0" err="1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ภรณ์</a:t>
            </a:r>
            <a:r>
              <a:rPr lang="th-TH" sz="2800" b="1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พิลาศ</a:t>
            </a:r>
            <a:r>
              <a:rPr lang="en-US" sz="2800" b="1" dirty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: </a:t>
            </a:r>
            <a:r>
              <a:rPr lang="th-TH" sz="2800" b="1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กรมควบคุมโรค กระทรวงสาธารณสุข </a:t>
            </a:r>
            <a:r>
              <a:rPr lang="en-US" sz="2800" b="1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 </a:t>
            </a:r>
            <a:endParaRPr lang="th-TH" sz="2800" b="1" dirty="0">
              <a:solidFill>
                <a:srgbClr val="7030A0"/>
              </a:solidFill>
              <a:latin typeface="EucrosiaUPC" pitchFamily="18" charset="-34"/>
              <a:cs typeface="EucrosiaUPC" pitchFamily="18" charset="-34"/>
            </a:endParaRPr>
          </a:p>
        </p:txBody>
      </p:sp>
      <p:pic>
        <p:nvPicPr>
          <p:cNvPr id="24578" name="Picture 2" descr="http://teen.mthai.com/wp-content/uploads/2014/06/sl0003442.jpg"/>
          <p:cNvPicPr>
            <a:picLocks noChangeAspect="1" noChangeArrowheads="1"/>
          </p:cNvPicPr>
          <p:nvPr/>
        </p:nvPicPr>
        <p:blipFill>
          <a:blip r:embed="rId2" cstate="print"/>
          <a:srcRect t="10256"/>
          <a:stretch>
            <a:fillRect/>
          </a:stretch>
        </p:blipFill>
        <p:spPr bwMode="auto">
          <a:xfrm>
            <a:off x="-1" y="4357694"/>
            <a:ext cx="9144001" cy="2500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le 6"/>
          <p:cNvSpPr/>
          <p:nvPr/>
        </p:nvSpPr>
        <p:spPr>
          <a:xfrm>
            <a:off x="298420" y="357166"/>
            <a:ext cx="8572560" cy="621510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42910" y="2459041"/>
            <a:ext cx="7772400" cy="1470025"/>
          </a:xfrm>
        </p:spPr>
        <p:txBody>
          <a:bodyPr>
            <a:noAutofit/>
          </a:bodyPr>
          <a:lstStyle/>
          <a:p>
            <a:r>
              <a:rPr lang="th-TH" sz="11500" b="1" dirty="0" smtClean="0">
                <a:solidFill>
                  <a:srgbClr val="642F04"/>
                </a:solidFill>
                <a:latin typeface="Calibri" pitchFamily="34" charset="0"/>
                <a:cs typeface="Calibri" pitchFamily="34" charset="0"/>
              </a:rPr>
              <a:t>ชีวิตจริง</a:t>
            </a:r>
            <a:endParaRPr lang="th-TH" sz="11500" b="1" dirty="0">
              <a:solidFill>
                <a:srgbClr val="642F04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583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14488"/>
          </a:xfrm>
          <a:solidFill>
            <a:srgbClr val="CCFFF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27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ตัวอย่างรายงานการ</a:t>
            </a:r>
            <a:r>
              <a:rPr lang="th-TH" sz="27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ระบาดผู้ป่วยยืนยันโรค</a:t>
            </a:r>
            <a:r>
              <a:rPr lang="th-TH" sz="27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หัด </a:t>
            </a:r>
            <a:r>
              <a:rPr lang="en-US" sz="27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700" b="1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IgM</a:t>
            </a:r>
            <a:r>
              <a:rPr lang="en-US" sz="27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positive)</a:t>
            </a:r>
            <a:r>
              <a:rPr lang="th-TH" sz="27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, </a:t>
            </a:r>
            <a:br>
              <a:rPr lang="th-TH" sz="27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</a:br>
            <a:r>
              <a:rPr lang="th-TH" sz="27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ประเทศ</a:t>
            </a:r>
            <a:r>
              <a:rPr lang="th-TH" sz="27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ไทย , </a:t>
            </a:r>
            <a:r>
              <a:rPr lang="en-US" sz="27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2556</a:t>
            </a:r>
            <a:endParaRPr lang="th-TH" sz="27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9846" name="Group 15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1366994672"/>
              </p:ext>
            </p:extLst>
          </p:nvPr>
        </p:nvGraphicFramePr>
        <p:xfrm>
          <a:off x="142844" y="1857364"/>
          <a:ext cx="8873233" cy="4809793"/>
        </p:xfrm>
        <a:graphic>
          <a:graphicData uri="http://schemas.openxmlformats.org/drawingml/2006/table">
            <a:tbl>
              <a:tblPr/>
              <a:tblGrid>
                <a:gridCol w="792480"/>
                <a:gridCol w="1351280"/>
                <a:gridCol w="1249924"/>
                <a:gridCol w="908368"/>
                <a:gridCol w="949020"/>
                <a:gridCol w="1657668"/>
                <a:gridCol w="1964493"/>
              </a:tblGrid>
              <a:tr h="1022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ลำดับ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จังหวัด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สถานที่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จำนวน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(คน)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อายุ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วันเริ่มป่วย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ลักษณะประชากร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879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2F04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ราชบุรี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kumimoji="0" lang="th-TH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642F04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ศูนย์พักพิงบ้านถ้ำหิน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2F04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 </a:t>
                      </a:r>
                      <a:r>
                        <a:rPr kumimoji="0" lang="th-TH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เดือน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-</a:t>
                      </a:r>
                      <a:r>
                        <a:rPr kumimoji="0" lang="th-TH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38</a:t>
                      </a:r>
                      <a:r>
                        <a:rPr kumimoji="0" lang="th-TH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ปี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 </a:t>
                      </a:r>
                      <a:r>
                        <a:rPr kumimoji="0" lang="th-TH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มค.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-12 </a:t>
                      </a:r>
                      <a:r>
                        <a:rPr kumimoji="0" lang="th-TH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กพ.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2F04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กระเหรี่ยง โรคระบาดจากพม่า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7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2F04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ตาก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โรงเรียนรวมไทยพัฒนา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2F04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1-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 ปี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 </a:t>
                      </a:r>
                      <a:r>
                        <a:rPr kumimoji="0" lang="th-TH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มีค.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-14 </a:t>
                      </a:r>
                      <a:r>
                        <a:rPr kumimoji="0" lang="th-TH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เมย.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2F04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ชายแดนพม่า,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Low vaccine coverage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2F04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1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2F04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แม่ฮ่องสอน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ศูนย์พักพิง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แม่ลามาหลวง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2F04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 เดือน -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kumimoji="0" lang="th-TH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44 ปี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 </a:t>
                      </a:r>
                      <a:r>
                        <a:rPr kumimoji="0" lang="th-TH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มีค.</a:t>
                      </a: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-24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th-TH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เมย.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2F04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2F04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กระเหรี่ยง โรคระบาดจากพม่า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rgbClr val="CC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2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ตัวอย่างการระบาดโรคหัด และ หัดเยอรมัน                                                              ในแรงงานต่างด้าว 2554-2556</a:t>
            </a:r>
            <a:endParaRPr lang="th-TH" sz="3200" b="1" dirty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357298"/>
            <a:ext cx="8970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th-TH" sz="2400" b="1" dirty="0" smtClean="0">
                <a:latin typeface="EucrosiaUPC" pitchFamily="18" charset="-34"/>
                <a:cs typeface="EucrosiaUPC" pitchFamily="18" charset="-34"/>
              </a:rPr>
              <a:t> หัดระบาดทั่วจังหวัดสมุทรสาครนานหลายเดือน ทั้งเด็กและผู้ใหญ่ ทั้งไทยและพม่า 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th-TH" sz="2400" b="1" dirty="0"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400" b="1" dirty="0" smtClean="0">
                <a:latin typeface="EucrosiaUPC" pitchFamily="18" charset="-34"/>
                <a:cs typeface="EucrosiaUPC" pitchFamily="18" charset="-34"/>
              </a:rPr>
              <a:t>หัดระบาดใน 2 โรงงาน ของจังหวัดเพชรบูรณ์  พบเป็นแรงงานพม่า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th-TH" sz="24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24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หัดเยอรมันระบาด  ในหลายโรงงาน ในภาคตะวันออก พบเป็นแรงงานเขมร / ลาว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th-TH" sz="2400" b="1" dirty="0" smtClean="0">
                <a:latin typeface="EucrosiaUPC" pitchFamily="18" charset="-34"/>
                <a:cs typeface="EucrosiaUPC" pitchFamily="18" charset="-34"/>
              </a:rPr>
              <a:t> หัดระบาดในจังหวัดภูเก็ต ในแหล่งขายของ ขายบริการ นานกว่าปี พบเป็นแรงงาน</a:t>
            </a:r>
          </a:p>
          <a:p>
            <a:pPr>
              <a:buClr>
                <a:srgbClr val="FF0000"/>
              </a:buClr>
            </a:pPr>
            <a:r>
              <a:rPr lang="th-TH" sz="2400" b="1" dirty="0" smtClean="0">
                <a:latin typeface="EucrosiaUPC" pitchFamily="18" charset="-34"/>
                <a:cs typeface="EucrosiaUPC" pitchFamily="18" charset="-34"/>
              </a:rPr>
              <a:t>   ไทย / พม่า</a:t>
            </a:r>
            <a:endParaRPr lang="th-TH" sz="2400" b="1" dirty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-26161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Chart 1"/>
          <p:cNvGraphicFramePr>
            <a:graphicFrameLocks/>
          </p:cNvGraphicFramePr>
          <p:nvPr/>
        </p:nvGraphicFramePr>
        <p:xfrm>
          <a:off x="214282" y="4143380"/>
          <a:ext cx="8715436" cy="2714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3571876"/>
            <a:ext cx="9144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ผู้ป่วยหัดเยอรมันที่มีผลยืนยันทางห้องปฏิบัติการ ปี </a:t>
            </a:r>
            <a: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2554 จำนวนเขมรเกือบเท่าไทย </a:t>
            </a:r>
            <a:endParaRPr lang="th-TH" b="1" dirty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00720" y="4509120"/>
            <a:ext cx="8712968" cy="21602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CCFFFF"/>
          </a:solidFill>
        </p:spPr>
        <p:txBody>
          <a:bodyPr>
            <a:noAutofit/>
          </a:bodyPr>
          <a:lstStyle/>
          <a:p>
            <a: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การปฏิบัติในเรื่อง </a:t>
            </a:r>
            <a:r>
              <a:rPr lang="en-US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MMR2</a:t>
            </a:r>
            <a:endParaRPr lang="th-TH" b="1" dirty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980728"/>
            <a:ext cx="8929718" cy="388843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th-TH" sz="2800" b="1" dirty="0" smtClean="0">
                <a:latin typeface="EucrosiaUPC" pitchFamily="18" charset="-34"/>
                <a:cs typeface="EucrosiaUPC" pitchFamily="18" charset="-34"/>
              </a:rPr>
              <a:t>ในเดือนมกราคม 2556 คณะอนุกรรมการสร้างเสริมภูมิคุ้มกันโรค ได้พิจารณาแล้ว มีมติปรับกำหนดการให้วัคซีน </a:t>
            </a:r>
            <a:r>
              <a:rPr lang="en-US" sz="2800" b="1" dirty="0" smtClean="0">
                <a:latin typeface="EucrosiaUPC" pitchFamily="18" charset="-34"/>
                <a:cs typeface="EucrosiaUPC" pitchFamily="18" charset="-34"/>
              </a:rPr>
              <a:t>MMR2 </a:t>
            </a:r>
            <a:r>
              <a:rPr lang="th-TH" sz="2800" b="1" dirty="0" smtClean="0">
                <a:latin typeface="EucrosiaUPC" pitchFamily="18" charset="-34"/>
                <a:cs typeface="EucrosiaUPC" pitchFamily="18" charset="-34"/>
              </a:rPr>
              <a:t>จากเดิมอายุ 7 ปี เป็น 2.5 ปี เพื่อปิดช่องว่างของภูมิคุ้มกันในช่วงอายุดังกล่าว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th-TH" sz="2800" b="1" dirty="0" err="1" smtClean="0">
                <a:latin typeface="EucrosiaUPC" pitchFamily="18" charset="-34"/>
                <a:cs typeface="EucrosiaUPC" pitchFamily="18" charset="-34"/>
              </a:rPr>
              <a:t>สปสช</a:t>
            </a:r>
            <a:r>
              <a:rPr lang="th-TH" sz="2800" b="1" dirty="0" smtClean="0">
                <a:latin typeface="EucrosiaUPC" pitchFamily="18" charset="-34"/>
                <a:cs typeface="EucrosiaUPC" pitchFamily="18" charset="-34"/>
              </a:rPr>
              <a:t> ได้จัดหาวัคซีนเพิ่ม และดำเนินการตามมติดังกล่าว ได้ตั้งแต่ สิงหาคม 2557</a:t>
            </a:r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th-TH" sz="2800" b="1" dirty="0" smtClean="0">
                <a:latin typeface="EucrosiaUPC" pitchFamily="18" charset="-34"/>
                <a:cs typeface="EucrosiaUPC" pitchFamily="18" charset="-34"/>
              </a:rPr>
              <a:t>นอกจากนี้ เพื่อประโยชน์สูงสุดต่อเด็กกลุ่มนี้ กรมควบคุมโรคจะจัดหาวัคซีน เพื่อปิด </a:t>
            </a:r>
            <a:r>
              <a:rPr lang="en-US" sz="2800" b="1" dirty="0" smtClean="0">
                <a:latin typeface="EucrosiaUPC" pitchFamily="18" charset="-34"/>
                <a:cs typeface="EucrosiaUPC" pitchFamily="18" charset="-34"/>
              </a:rPr>
              <a:t>gap immunity </a:t>
            </a:r>
            <a:r>
              <a:rPr lang="th-TH" sz="2800" b="1" dirty="0" smtClean="0">
                <a:latin typeface="EucrosiaUPC" pitchFamily="18" charset="-34"/>
                <a:cs typeface="EucrosiaUPC" pitchFamily="18" charset="-34"/>
              </a:rPr>
              <a:t>แก่เด็กอายุระหว่าง 2.5 -7 ปีพร้อมกันครั้งเดียวในปี 2558</a:t>
            </a:r>
            <a:endParaRPr lang="th-TH" sz="2800" b="1" dirty="0">
              <a:latin typeface="EucrosiaUPC" pitchFamily="18" charset="-34"/>
              <a:cs typeface="EucrosiaUPC" pitchFamily="18" charset="-34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04776" y="5373216"/>
            <a:ext cx="777686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36824" y="4941168"/>
            <a:ext cx="0" cy="432048"/>
          </a:xfrm>
          <a:prstGeom prst="line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44936" y="4941168"/>
            <a:ext cx="0" cy="432048"/>
          </a:xfrm>
          <a:prstGeom prst="line">
            <a:avLst/>
          </a:prstGeom>
          <a:ln w="381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761560" y="4941168"/>
            <a:ext cx="0" cy="432048"/>
          </a:xfrm>
          <a:prstGeom prst="line">
            <a:avLst/>
          </a:prstGeom>
          <a:ln w="381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7544" y="5393190"/>
            <a:ext cx="1119217" cy="86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 smtClean="0">
                <a:latin typeface="Calibri" pitchFamily="34" charset="0"/>
                <a:cs typeface="Calibri" pitchFamily="34" charset="0"/>
              </a:rPr>
              <a:t>9 เดือน</a:t>
            </a:r>
          </a:p>
          <a:p>
            <a:pPr algn="ctr"/>
            <a:r>
              <a:rPr lang="th-TH" sz="1800" b="1" dirty="0" smtClean="0">
                <a:latin typeface="Calibri" pitchFamily="34" charset="0"/>
                <a:cs typeface="Calibri" pitchFamily="34" charset="0"/>
              </a:rPr>
              <a:t>(เข็มหนึ่ง)</a:t>
            </a:r>
            <a:endParaRPr lang="th-TH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9041" y="5389602"/>
            <a:ext cx="1606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2.5 ปี</a:t>
            </a:r>
          </a:p>
          <a:p>
            <a:pPr algn="ctr"/>
            <a:r>
              <a:rPr lang="th-TH" sz="1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(เริ่ม </a:t>
            </a:r>
            <a:r>
              <a:rPr lang="th-TH" sz="1800" b="1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สค</a:t>
            </a:r>
            <a:r>
              <a:rPr lang="th-TH" sz="1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. 2557)</a:t>
            </a:r>
            <a:endParaRPr lang="th-TH" sz="18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1628" y="5383946"/>
            <a:ext cx="1499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7 ปี</a:t>
            </a:r>
          </a:p>
          <a:p>
            <a:pPr algn="ctr"/>
            <a:r>
              <a:rPr lang="th-TH" sz="1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(ยกเลิก 2559)</a:t>
            </a:r>
            <a:endParaRPr lang="th-TH" sz="1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216944" y="5085184"/>
            <a:ext cx="5472608" cy="0"/>
          </a:xfrm>
          <a:prstGeom prst="line">
            <a:avLst/>
          </a:prstGeom>
          <a:ln w="38100">
            <a:solidFill>
              <a:srgbClr val="642F0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70247" y="4534114"/>
            <a:ext cx="3258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642F04"/>
                </a:solidFill>
                <a:latin typeface="Calibri" pitchFamily="34" charset="0"/>
                <a:cs typeface="Calibri" pitchFamily="34" charset="0"/>
              </a:rPr>
              <a:t>ปิด </a:t>
            </a:r>
            <a:r>
              <a:rPr lang="en-US" sz="2400" b="1" dirty="0" smtClean="0">
                <a:solidFill>
                  <a:srgbClr val="642F04"/>
                </a:solidFill>
                <a:latin typeface="Calibri" pitchFamily="34" charset="0"/>
                <a:cs typeface="Calibri" pitchFamily="34" charset="0"/>
              </a:rPr>
              <a:t>gap </a:t>
            </a:r>
            <a:r>
              <a:rPr lang="th-TH" sz="2000" b="1" dirty="0" smtClean="0">
                <a:solidFill>
                  <a:srgbClr val="642F04"/>
                </a:solidFill>
                <a:latin typeface="Calibri" pitchFamily="34" charset="0"/>
                <a:cs typeface="Calibri" pitchFamily="34" charset="0"/>
              </a:rPr>
              <a:t>(เริ่ม </a:t>
            </a:r>
            <a:r>
              <a:rPr lang="th-TH" sz="2000" b="1" dirty="0" err="1" smtClean="0">
                <a:solidFill>
                  <a:srgbClr val="642F04"/>
                </a:solidFill>
                <a:latin typeface="Calibri" pitchFamily="34" charset="0"/>
                <a:cs typeface="Calibri" pitchFamily="34" charset="0"/>
              </a:rPr>
              <a:t>พค</a:t>
            </a:r>
            <a:r>
              <a:rPr lang="th-TH" sz="2000" b="1" dirty="0" smtClean="0">
                <a:solidFill>
                  <a:srgbClr val="642F04"/>
                </a:solidFill>
                <a:latin typeface="Calibri" pitchFamily="34" charset="0"/>
                <a:cs typeface="Calibri" pitchFamily="34" charset="0"/>
              </a:rPr>
              <a:t>.-</a:t>
            </a:r>
            <a:r>
              <a:rPr lang="th-TH" sz="2000" b="1" dirty="0" err="1" smtClean="0">
                <a:solidFill>
                  <a:srgbClr val="642F04"/>
                </a:solidFill>
                <a:latin typeface="Calibri" pitchFamily="34" charset="0"/>
                <a:cs typeface="Calibri" pitchFamily="34" charset="0"/>
              </a:rPr>
              <a:t>กย</a:t>
            </a:r>
            <a:r>
              <a:rPr lang="th-TH" sz="2000" b="1" dirty="0" smtClean="0">
                <a:solidFill>
                  <a:srgbClr val="642F04"/>
                </a:solidFill>
                <a:latin typeface="Calibri" pitchFamily="34" charset="0"/>
                <a:cs typeface="Calibri" pitchFamily="34" charset="0"/>
              </a:rPr>
              <a:t>. 2558)</a:t>
            </a:r>
            <a:endParaRPr lang="th-TH" sz="2000" b="1" dirty="0">
              <a:solidFill>
                <a:srgbClr val="642F04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Rounded Rectangle 4"/>
          <p:cNvSpPr/>
          <p:nvPr/>
        </p:nvSpPr>
        <p:spPr>
          <a:xfrm>
            <a:off x="251520" y="357166"/>
            <a:ext cx="8572560" cy="621510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Challenges</a:t>
            </a:r>
            <a:endParaRPr lang="th-TH" dirty="0"/>
          </a:p>
        </p:txBody>
      </p:sp>
      <p:sp>
        <p:nvSpPr>
          <p:cNvPr id="2" name="Rectangle 1"/>
          <p:cNvSpPr/>
          <p:nvPr/>
        </p:nvSpPr>
        <p:spPr>
          <a:xfrm>
            <a:off x="481706" y="928670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th-TH" altLang="th-TH" sz="36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หัดเยอรมันวินิจฉัยยาก แต่ยัง</a:t>
            </a:r>
            <a:r>
              <a:rPr lang="th-TH" alt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พบได้เสมอ </a:t>
            </a:r>
            <a:br>
              <a:rPr lang="th-TH" alt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alt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เกิดปัญหาโดยเฉพาะ </a:t>
            </a:r>
            <a:r>
              <a:rPr lang="en-US" altLang="th-TH" sz="36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congenital rubella </a:t>
            </a:r>
            <a:r>
              <a:rPr lang="th-TH" alt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/>
            </a:r>
            <a:br>
              <a:rPr lang="th-TH" alt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alt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จึง</a:t>
            </a:r>
            <a:r>
              <a:rPr lang="th-TH" altLang="th-TH" sz="36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จำเป็นต้องกำจัดไปพร้อมหัด ด้วยวัคซีนตัว</a:t>
            </a:r>
            <a:r>
              <a:rPr lang="th-TH" alt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เดียวกัน</a:t>
            </a:r>
            <a:endParaRPr lang="th-TH" altLang="th-TH" sz="3600" b="1" dirty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96020" y="3284984"/>
            <a:ext cx="7772400" cy="1470025"/>
          </a:xfrm>
        </p:spPr>
        <p:txBody>
          <a:bodyPr>
            <a:noAutofit/>
          </a:bodyPr>
          <a:lstStyle/>
          <a:p>
            <a:r>
              <a:rPr lang="th-TH" sz="60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เมื่อกำจัดหัดได้     </a:t>
            </a:r>
            <a:br>
              <a:rPr lang="th-TH" sz="60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sz="60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หัดเยอรมันก็จะหายไปเอง</a:t>
            </a:r>
            <a:endParaRPr lang="th-TH" sz="6000" b="1" dirty="0">
              <a:solidFill>
                <a:srgbClr val="FF0000"/>
              </a:solidFill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354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404663"/>
            <a:ext cx="9144000" cy="1481067"/>
          </a:xfrm>
          <a:solidFill>
            <a:srgbClr val="CCFFFF"/>
          </a:solidFill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ปัญหาในการกำจัดหัด และควบคุมหัดเยอรมัน และคางทูม</a:t>
            </a:r>
            <a:endParaRPr lang="th-TH" sz="3600" b="1" dirty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7504" y="2420888"/>
            <a:ext cx="8928992" cy="2400672"/>
          </a:xfrm>
        </p:spPr>
        <p:txBody>
          <a:bodyPr>
            <a:noAutofit/>
          </a:bodyPr>
          <a:lstStyle/>
          <a:p>
            <a:pPr marL="457200" indent="-4572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th-TH" sz="36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ทำอย่างไรให้ผู้ใหญ่อายุ </a:t>
            </a:r>
            <a:r>
              <a:rPr lang="en-US" sz="36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&lt; 35 </a:t>
            </a:r>
            <a:r>
              <a:rPr lang="th-TH" sz="36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ปี ได้ฉีด </a:t>
            </a:r>
            <a:r>
              <a:rPr lang="en-US" sz="36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MMR</a:t>
            </a:r>
            <a:r>
              <a:rPr lang="th-TH" sz="36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อย่างน้อย </a:t>
            </a:r>
            <a:r>
              <a:rPr lang="en-US" sz="36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1 </a:t>
            </a:r>
            <a:r>
              <a:rPr lang="th-TH" sz="36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เข็ม</a:t>
            </a:r>
          </a:p>
          <a:p>
            <a:pPr marL="457200" indent="-4572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th-TH" sz="36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อาจมีการขาดแคลน </a:t>
            </a:r>
            <a:r>
              <a:rPr lang="en-US" sz="36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MMR </a:t>
            </a:r>
            <a:r>
              <a:rPr lang="th-TH" sz="36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(มีการผลิตจำหน่ายน้อยลง)</a:t>
            </a:r>
          </a:p>
          <a:p>
            <a:pPr marL="914400" lvl="1" indent="-457200" algn="l">
              <a:buClr>
                <a:srgbClr val="FF0000"/>
              </a:buClr>
            </a:pPr>
            <a:r>
              <a:rPr lang="th-TH" sz="3600" b="1" i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- ต้องใช้ </a:t>
            </a:r>
            <a:r>
              <a:rPr lang="en-US" sz="3600" b="1" i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MR </a:t>
            </a:r>
            <a:r>
              <a:rPr lang="th-TH" sz="3600" b="1" i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แทนชั่วคราว โดยเฉพาะช่วงรณรงค์</a:t>
            </a:r>
            <a:endParaRPr lang="th-TH" sz="3600" b="1" i="1" dirty="0">
              <a:solidFill>
                <a:srgbClr val="FF0000"/>
              </a:solidFill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381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le 6"/>
          <p:cNvSpPr/>
          <p:nvPr/>
        </p:nvSpPr>
        <p:spPr>
          <a:xfrm>
            <a:off x="298420" y="357166"/>
            <a:ext cx="8572560" cy="621510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9600" b="1" dirty="0" smtClean="0">
                <a:solidFill>
                  <a:srgbClr val="642F04"/>
                </a:solidFill>
              </a:rPr>
              <a:t>The Challenges</a:t>
            </a:r>
            <a:endParaRPr lang="th-TH" sz="9600" b="1" dirty="0">
              <a:solidFill>
                <a:srgbClr val="642F04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952527"/>
            <a:ext cx="6400800" cy="17526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642F04"/>
                </a:solidFill>
              </a:rPr>
              <a:t>Diphtheria-Tetanus-Pertussis</a:t>
            </a:r>
            <a:endParaRPr lang="th-TH" sz="7200" b="1" dirty="0">
              <a:solidFill>
                <a:srgbClr val="642F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961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9082"/>
            <a:ext cx="9144000" cy="1357298"/>
          </a:xfrm>
          <a:solidFill>
            <a:srgbClr val="CCFFFF"/>
          </a:solidFill>
        </p:spPr>
        <p:txBody>
          <a:bodyPr>
            <a:normAutofit/>
          </a:bodyPr>
          <a:lstStyle/>
          <a:p>
            <a:pPr eaLnBrk="1" hangingPunct="1"/>
            <a:r>
              <a:rPr lang="th-TH" alt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ปัญหา</a:t>
            </a:r>
            <a:r>
              <a:rPr lang="en-US" altLang="th-TH" sz="3600" b="1" dirty="0" err="1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คอตีบ</a:t>
            </a:r>
            <a:r>
              <a:rPr lang="en-US" alt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 </a:t>
            </a:r>
            <a:r>
              <a:rPr lang="en-US" altLang="th-TH" sz="3600" b="1" dirty="0" err="1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บาดทะยัก</a:t>
            </a:r>
            <a:r>
              <a:rPr lang="en-US" alt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 </a:t>
            </a:r>
            <a:r>
              <a:rPr lang="en-US" altLang="th-TH" sz="3600" b="1" dirty="0" err="1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ไอกรน</a:t>
            </a:r>
            <a:r>
              <a:rPr lang="en-US" alt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alt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ในประเทศไทย</a:t>
            </a:r>
            <a:endParaRPr lang="en-US" altLang="th-TH" sz="3600" b="1" dirty="0" smtClean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46083" name="Rectangle 1029"/>
          <p:cNvSpPr>
            <a:spLocks noGrp="1" noChangeArrowheads="1"/>
          </p:cNvSpPr>
          <p:nvPr>
            <p:ph type="body" idx="4294967295"/>
          </p:nvPr>
        </p:nvSpPr>
        <p:spPr>
          <a:xfrm>
            <a:off x="201582" y="1487007"/>
            <a:ext cx="8763000" cy="525436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th-TH" sz="2800" b="1" dirty="0" err="1" smtClean="0">
                <a:latin typeface="EucrosiaUPC" pitchFamily="18" charset="-34"/>
                <a:cs typeface="EucrosiaUPC" pitchFamily="18" charset="-34"/>
              </a:rPr>
              <a:t>คอตีบและบาดทะยักพบน้อยลง</a:t>
            </a:r>
            <a:r>
              <a:rPr lang="th-TH" altLang="th-TH" sz="2800" b="1" dirty="0" smtClean="0">
                <a:latin typeface="EucrosiaUPC" pitchFamily="18" charset="-34"/>
                <a:cs typeface="EucrosiaUPC" pitchFamily="18" charset="-34"/>
              </a:rPr>
              <a:t>มาก</a:t>
            </a:r>
            <a:r>
              <a:rPr lang="en-US" altLang="th-TH" sz="2800" b="1" dirty="0" smtClean="0">
                <a:latin typeface="EucrosiaUPC" pitchFamily="18" charset="-34"/>
                <a:cs typeface="EucrosiaUPC" pitchFamily="18" charset="-34"/>
              </a:rPr>
              <a:t>  </a:t>
            </a:r>
            <a:r>
              <a:rPr lang="th-TH" altLang="th-TH" sz="2800" b="1" dirty="0" smtClean="0">
                <a:latin typeface="EucrosiaUPC" pitchFamily="18" charset="-34"/>
                <a:cs typeface="EucrosiaUPC" pitchFamily="18" charset="-34"/>
              </a:rPr>
              <a:t>แต่ยังมีการระบาดของคอตีบในบางพื้นที่</a:t>
            </a: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th-TH" altLang="th-TH" sz="28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มี</a:t>
            </a:r>
            <a:r>
              <a:rPr lang="th-TH" altLang="th-TH" sz="28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ความครอบคลุมในการใช้วัคซีนบาดทะยักสูงในผู้ที่มีบาดแผลและหญิงตั้งครรภ์ แต่ไม่ค่อยมีการใช้วัคซีนคอ</a:t>
            </a:r>
            <a:r>
              <a:rPr lang="th-TH" altLang="th-TH" sz="28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ตีบ</a:t>
            </a:r>
          </a:p>
          <a:p>
            <a:pPr lvl="1">
              <a:lnSpc>
                <a:spcPct val="130000"/>
              </a:lnSpc>
              <a:buClr>
                <a:srgbClr val="FF0000"/>
              </a:buClr>
            </a:pPr>
            <a:r>
              <a:rPr lang="th-TH" alt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บาดทะยักเป็นโรคของผู้ใหญ่และผู้สูงอายุ ที่ไม่ค่อยมีโอกาสรับวัคซีนกระตุ้น</a:t>
            </a:r>
          </a:p>
          <a:p>
            <a:pPr lvl="1">
              <a:lnSpc>
                <a:spcPct val="130000"/>
              </a:lnSpc>
              <a:buClr>
                <a:srgbClr val="FF0000"/>
              </a:buClr>
            </a:pPr>
            <a:r>
              <a:rPr lang="th-TH" alt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คอตีบระบาด เพราะคอยมีต่างชาตินำเข้า และภูมิคุ้มกันในประชากรต่ำ</a:t>
            </a:r>
            <a:endParaRPr lang="en-US" altLang="th-TH" b="1" dirty="0" smtClean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th-TH" sz="2800" b="1" dirty="0" err="1" smtClean="0">
                <a:latin typeface="EucrosiaUPC" pitchFamily="18" charset="-34"/>
                <a:cs typeface="EucrosiaUPC" pitchFamily="18" charset="-34"/>
              </a:rPr>
              <a:t>ใช้</a:t>
            </a:r>
            <a:r>
              <a:rPr lang="en-US" altLang="th-TH" sz="2800" b="1" dirty="0" err="1">
                <a:latin typeface="EucrosiaUPC" pitchFamily="18" charset="-34"/>
                <a:cs typeface="EucrosiaUPC" pitchFamily="18" charset="-34"/>
              </a:rPr>
              <a:t>วัคซีน</a:t>
            </a:r>
            <a:r>
              <a:rPr lang="en-US" altLang="th-TH" sz="2800" b="1" dirty="0"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altLang="th-TH" sz="2800" b="1" dirty="0" err="1">
                <a:latin typeface="EucrosiaUPC" pitchFamily="18" charset="-34"/>
                <a:cs typeface="EucrosiaUPC" pitchFamily="18" charset="-34"/>
              </a:rPr>
              <a:t>DTwP</a:t>
            </a:r>
            <a:r>
              <a:rPr lang="en-US" altLang="th-TH" sz="2800" b="1" dirty="0">
                <a:latin typeface="EucrosiaUPC" pitchFamily="18" charset="-34"/>
                <a:cs typeface="EucrosiaUPC" pitchFamily="18" charset="-34"/>
              </a:rPr>
              <a:t>-HB </a:t>
            </a:r>
            <a:r>
              <a:rPr lang="th-TH" altLang="th-TH" sz="2800" b="1" dirty="0">
                <a:latin typeface="EucrosiaUPC" pitchFamily="18" charset="-34"/>
                <a:cs typeface="EucrosiaUPC" pitchFamily="18" charset="-34"/>
              </a:rPr>
              <a:t>ใน </a:t>
            </a:r>
            <a:r>
              <a:rPr lang="en-US" altLang="th-TH" sz="2800" b="1" dirty="0">
                <a:latin typeface="EucrosiaUPC" pitchFamily="18" charset="-34"/>
                <a:cs typeface="EucrosiaUPC" pitchFamily="18" charset="-34"/>
              </a:rPr>
              <a:t>EPI </a:t>
            </a:r>
            <a:r>
              <a:rPr lang="th-TH" altLang="th-TH" sz="2800" b="1" dirty="0">
                <a:latin typeface="EucrosiaUPC" pitchFamily="18" charset="-34"/>
                <a:cs typeface="EucrosiaUPC" pitchFamily="18" charset="-34"/>
              </a:rPr>
              <a:t>มีความครอบคลุมสูง ทำให้โรคในเด็กลดลง </a:t>
            </a:r>
            <a:r>
              <a:rPr lang="th-TH" altLang="th-TH" sz="2800" b="1" dirty="0" smtClean="0">
                <a:latin typeface="EucrosiaUPC" pitchFamily="18" charset="-34"/>
                <a:cs typeface="EucrosiaUPC" pitchFamily="18" charset="-34"/>
              </a:rPr>
              <a:t/>
            </a:r>
            <a:br>
              <a:rPr lang="th-TH" altLang="th-TH" sz="28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altLang="th-TH" sz="2800" b="1" dirty="0" smtClean="0">
                <a:latin typeface="EucrosiaUPC" pitchFamily="18" charset="-34"/>
                <a:cs typeface="EucrosiaUPC" pitchFamily="18" charset="-34"/>
              </a:rPr>
              <a:t>แต่</a:t>
            </a:r>
            <a:r>
              <a:rPr lang="th-TH" altLang="th-TH" sz="2800" b="1" dirty="0">
                <a:latin typeface="EucrosiaUPC" pitchFamily="18" charset="-34"/>
                <a:cs typeface="EucrosiaUPC" pitchFamily="18" charset="-34"/>
              </a:rPr>
              <a:t>ภูมิคุ้มกันจาก</a:t>
            </a:r>
            <a:r>
              <a:rPr lang="th-TH" altLang="th-TH" sz="2800" b="1" dirty="0" smtClean="0">
                <a:latin typeface="EucrosiaUPC" pitchFamily="18" charset="-34"/>
                <a:cs typeface="EucrosiaUPC" pitchFamily="18" charset="-34"/>
              </a:rPr>
              <a:t>วัคซีนไม่</a:t>
            </a:r>
            <a:r>
              <a:rPr lang="th-TH" altLang="th-TH" sz="2800" b="1" dirty="0">
                <a:latin typeface="EucrosiaUPC" pitchFamily="18" charset="-34"/>
                <a:cs typeface="EucrosiaUPC" pitchFamily="18" charset="-34"/>
              </a:rPr>
              <a:t>อยู่นานตลอดชีวิต</a:t>
            </a: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th-TH" sz="2800" b="1" dirty="0" err="1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ไอ</a:t>
            </a:r>
            <a:r>
              <a:rPr lang="en-US" altLang="th-TH" sz="2800" b="1" dirty="0" err="1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กรนยังพบมาก</a:t>
            </a:r>
            <a:r>
              <a:rPr lang="en-US" altLang="th-TH" sz="28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altLang="th-TH" sz="28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โดยเฉพาะ</a:t>
            </a:r>
            <a:r>
              <a:rPr lang="en-US" altLang="th-TH" sz="2800" b="1" dirty="0" err="1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ในวัยรุ่นและผู้ใหญ่</a:t>
            </a:r>
            <a:r>
              <a:rPr lang="en-US" altLang="th-TH" sz="28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altLang="th-TH" sz="2800" b="1" dirty="0" err="1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ซึ่งวินิจฉัย</a:t>
            </a:r>
            <a:r>
              <a:rPr lang="en-US" altLang="th-TH" sz="2800" b="1" dirty="0" err="1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ยาก</a:t>
            </a:r>
            <a:endParaRPr lang="en-US" altLang="th-TH" sz="2800" b="1" dirty="0" smtClean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14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61656" y="1071554"/>
            <a:ext cx="4762872" cy="1143000"/>
          </a:xfrm>
        </p:spPr>
        <p:txBody>
          <a:bodyPr>
            <a:noAutofit/>
          </a:bodyPr>
          <a:lstStyle/>
          <a:p>
            <a:r>
              <a:rPr lang="en-US" altLang="th-TH" sz="2400" b="1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Seroprotection</a:t>
            </a:r>
            <a:r>
              <a:rPr lang="en-US" altLang="th-TH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to                Diphtheria at </a:t>
            </a:r>
            <a:r>
              <a:rPr lang="en-US" altLang="th-TH" sz="2400" b="1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Dansai</a:t>
            </a:r>
            <a:r>
              <a:rPr lang="en-US" altLang="th-TH" sz="24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2012</a:t>
            </a:r>
            <a:endParaRPr lang="th-TH" altLang="th-TH" sz="2400" b="1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03" t="22015" r="20386" b="6250"/>
          <a:stretch>
            <a:fillRect/>
          </a:stretch>
        </p:blipFill>
        <p:spPr bwMode="auto">
          <a:xfrm>
            <a:off x="4716016" y="2357430"/>
            <a:ext cx="4285140" cy="409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37" y="2358312"/>
            <a:ext cx="4608512" cy="24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7376" y="2348880"/>
            <a:ext cx="1080120" cy="23874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2136" y="1196752"/>
            <a:ext cx="4365847" cy="91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14338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14338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14338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14338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14338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GB" altLang="th-TH" sz="2400" b="1" dirty="0">
                <a:latin typeface="Calibri" pitchFamily="34" charset="0"/>
                <a:ea typeface="msgothic"/>
                <a:cs typeface="Calibri" pitchFamily="34" charset="0"/>
              </a:rPr>
              <a:t>Diphtheria antibody levels among 446 subjects—</a:t>
            </a:r>
            <a:r>
              <a:rPr lang="en-GB" altLang="th-TH" sz="2400" b="1" dirty="0" err="1">
                <a:latin typeface="Calibri" pitchFamily="34" charset="0"/>
                <a:ea typeface="msgothic"/>
                <a:cs typeface="Calibri" pitchFamily="34" charset="0"/>
              </a:rPr>
              <a:t>Mukdahan</a:t>
            </a:r>
            <a:r>
              <a:rPr lang="en-GB" altLang="th-TH" sz="2400" b="1" dirty="0">
                <a:latin typeface="Calibri" pitchFamily="34" charset="0"/>
                <a:ea typeface="msgothic"/>
                <a:cs typeface="Calibri" pitchFamily="34" charset="0"/>
              </a:rPr>
              <a:t> Province, Thailand, 1996–1997.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14290"/>
            <a:ext cx="9144000" cy="70788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มากกว่าครึ่งของผู้ใหญ่ไทย  ไม่มีภูมิคุ้มกันโรคคอตีบ</a:t>
            </a:r>
            <a:endParaRPr lang="th-TH" sz="4000" b="1" dirty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4282" y="4965875"/>
            <a:ext cx="4510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14338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14338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14338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14338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14338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en-GB" altLang="th-TH" sz="1400" i="1" dirty="0" err="1">
                <a:latin typeface="Calibri" pitchFamily="34" charset="0"/>
                <a:ea typeface="msgothic"/>
                <a:cs typeface="Calibri" pitchFamily="34" charset="0"/>
              </a:rPr>
              <a:t>Tharmaphornpilas</a:t>
            </a:r>
            <a:r>
              <a:rPr lang="en-GB" altLang="th-TH" sz="1400" i="1" dirty="0">
                <a:latin typeface="Calibri" pitchFamily="34" charset="0"/>
                <a:ea typeface="msgothic"/>
                <a:cs typeface="Calibri" pitchFamily="34" charset="0"/>
              </a:rPr>
              <a:t> P et al. J Infect Dis. 2001;184:1035-1040</a:t>
            </a:r>
          </a:p>
        </p:txBody>
      </p:sp>
    </p:spTree>
    <p:extLst>
      <p:ext uri="{BB962C8B-B14F-4D97-AF65-F5344CB8AC3E}">
        <p14:creationId xmlns:p14="http://schemas.microsoft.com/office/powerpoint/2010/main" xmlns="" val="1527975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0335.JPG"/>
          <p:cNvPicPr>
            <a:picLocks noChangeAspect="1"/>
          </p:cNvPicPr>
          <p:nvPr/>
        </p:nvPicPr>
        <p:blipFill>
          <a:blip r:embed="rId2" cstate="print"/>
          <a:srcRect l="10416"/>
          <a:stretch>
            <a:fillRect/>
          </a:stretch>
        </p:blipFill>
        <p:spPr>
          <a:xfrm>
            <a:off x="0" y="0"/>
            <a:ext cx="91522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133" y="144016"/>
            <a:ext cx="9144000" cy="1268760"/>
          </a:xfrm>
          <a:solidFill>
            <a:srgbClr val="CCFFFF"/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h-TH" sz="4800" b="1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อะไรจะเกิดขึ้นหลังเปิด </a:t>
            </a:r>
            <a:r>
              <a:rPr lang="en-US" sz="4400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AEC ?</a:t>
            </a:r>
            <a:endParaRPr lang="th-TH" sz="4400" dirty="0">
              <a:solidFill>
                <a:srgbClr val="7030A0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777" y="1643050"/>
            <a:ext cx="8572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th-TH" sz="32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 การซื้อขายสินค้าระหว่างกันสะดวกขึ้น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th-TH" sz="32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 ข้อกำจัดการเดินทางระหว่างประเทศลดลง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th-TH" sz="32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 เงินทุน แรงงานทักษะสูงเคลื่อนย้ายได้เสรีมากขึ้น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th-TH" sz="32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 สังคมหลากหลายเชื้อชาติวัฒนธรรม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th-TH" sz="32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 กฎระเบียบเป็นมาตรฐานสากลมากขึ้น</a:t>
            </a:r>
            <a:endParaRPr lang="th-TH" sz="3200" b="1" dirty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</p:txBody>
      </p:sp>
      <p:pic>
        <p:nvPicPr>
          <p:cNvPr id="7" name="Picture 2" descr="http://toppherosociety.com/wp-content/uploads/2014/05/8-JOB-AEC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b="49123"/>
          <a:stretch>
            <a:fillRect/>
          </a:stretch>
        </p:blipFill>
        <p:spPr bwMode="auto">
          <a:xfrm>
            <a:off x="-23133" y="4365104"/>
            <a:ext cx="4786314" cy="20002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5" name="Picture 2" descr="http://toppherosociety.com/wp-content/uploads/2014/05/8-JOB-AEC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t="50877"/>
          <a:stretch>
            <a:fillRect/>
          </a:stretch>
        </p:blipFill>
        <p:spPr bwMode="auto">
          <a:xfrm>
            <a:off x="4860032" y="5214951"/>
            <a:ext cx="4357686" cy="164305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ounded Rectangle 5"/>
          <p:cNvSpPr/>
          <p:nvPr/>
        </p:nvSpPr>
        <p:spPr>
          <a:xfrm>
            <a:off x="298420" y="357166"/>
            <a:ext cx="8572560" cy="621510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714348" y="5433393"/>
            <a:ext cx="7818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การระบาดของโรคคอตีบในภาคอีสาน ปี 2555</a:t>
            </a:r>
            <a:endParaRPr lang="th-TH" sz="4000" b="1" dirty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</p:txBody>
      </p:sp>
      <p:pic>
        <p:nvPicPr>
          <p:cNvPr id="7" name="Picture 6" descr="case3_40Femal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642918"/>
            <a:ext cx="6143668" cy="4607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7328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Content Placeholder 2"/>
          <p:cNvSpPr>
            <a:spLocks noGrp="1"/>
          </p:cNvSpPr>
          <p:nvPr>
            <p:ph idx="4294967295"/>
          </p:nvPr>
        </p:nvSpPr>
        <p:spPr>
          <a:xfrm>
            <a:off x="96806" y="1371186"/>
            <a:ext cx="9144000" cy="2087563"/>
          </a:xfrm>
          <a:noFill/>
        </p:spPr>
        <p:txBody>
          <a:bodyPr rtlCol="0">
            <a:noAutofit/>
          </a:bodyPr>
          <a:lstStyle/>
          <a:p>
            <a:pPr marL="361950" indent="-361950" eaLnBrk="1" fontAlgn="auto" hangingPunct="1">
              <a:spcAft>
                <a:spcPct val="20000"/>
              </a:spcAft>
              <a:buClr>
                <a:srgbClr val="FF0000"/>
              </a:buClr>
              <a:defRPr/>
            </a:pPr>
            <a:r>
              <a:rPr lang="th-TH" sz="2800" b="1" dirty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ผู้ป่วยโรคคอตีบชาวลาวข้ามฝั่งมา</a:t>
            </a:r>
            <a:r>
              <a:rPr lang="th-TH" sz="28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รักษาที่</a:t>
            </a:r>
            <a:r>
              <a:rPr lang="th-TH" sz="2800" b="1" dirty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ประเทศไทยหลายราย  </a:t>
            </a:r>
            <a:r>
              <a:rPr lang="th-TH" sz="28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/>
            </a:r>
            <a:br>
              <a:rPr lang="th-TH" sz="28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sz="28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เช่นที่ อ.เชียง</a:t>
            </a:r>
            <a:r>
              <a:rPr lang="th-TH" sz="2800" b="1" dirty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ของ </a:t>
            </a:r>
            <a:r>
              <a:rPr lang="th-TH" sz="28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จ.เชียงราย   อ.ท่า</a:t>
            </a:r>
            <a:r>
              <a:rPr lang="th-TH" sz="2800" b="1" dirty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ลี่ </a:t>
            </a:r>
            <a:r>
              <a:rPr lang="th-TH" sz="28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จ.เลย </a:t>
            </a:r>
          </a:p>
          <a:p>
            <a:pPr marL="361950" indent="-361950" eaLnBrk="1" fontAlgn="auto" hangingPunct="1">
              <a:spcAft>
                <a:spcPct val="20000"/>
              </a:spcAft>
              <a:buClr>
                <a:srgbClr val="FF0000"/>
              </a:buClr>
              <a:defRPr/>
            </a:pPr>
            <a:r>
              <a:rPr lang="th-TH" sz="2800" b="1" dirty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การระบาดในลาวยังมีอยู่</a:t>
            </a:r>
            <a:r>
              <a:rPr lang="th-TH" sz="28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ต่อเนื่อง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defRPr/>
            </a:pPr>
            <a:r>
              <a:rPr lang="th-TH" sz="2800" b="1" dirty="0" err="1">
                <a:latin typeface="EucrosiaUPC" pitchFamily="18" charset="-34"/>
                <a:ea typeface="Tahoma" pitchFamily="34" charset="0"/>
                <a:cs typeface="EucrosiaUPC" pitchFamily="18" charset="-34"/>
              </a:rPr>
              <a:t>สปป.</a:t>
            </a:r>
            <a:r>
              <a:rPr lang="th-TH" sz="28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ลาว ขอรับ</a:t>
            </a:r>
            <a:r>
              <a:rPr lang="th-TH" sz="2800" b="1" dirty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การ</a:t>
            </a:r>
            <a:r>
              <a:rPr lang="th-TH" sz="28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สนับสนุน</a:t>
            </a:r>
            <a:r>
              <a:rPr lang="en-US" sz="28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 DAT </a:t>
            </a:r>
            <a:r>
              <a:rPr lang="th-TH" sz="2800" b="1" dirty="0">
                <a:latin typeface="EucrosiaUPC" pitchFamily="18" charset="-34"/>
                <a:ea typeface="Tahoma" pitchFamily="34" charset="0"/>
                <a:cs typeface="EucrosiaUPC" pitchFamily="18" charset="-34"/>
              </a:rPr>
              <a:t>จาก</a:t>
            </a:r>
            <a:r>
              <a:rPr lang="th-TH" sz="2800" b="1" dirty="0" smtClean="0">
                <a:latin typeface="EucrosiaUPC" pitchFamily="18" charset="-34"/>
                <a:ea typeface="Tahoma" pitchFamily="34" charset="0"/>
                <a:cs typeface="EucrosiaUPC" pitchFamily="18" charset="-34"/>
              </a:rPr>
              <a:t>ไทย</a:t>
            </a:r>
            <a:endParaRPr lang="th-TH" sz="2800" b="1" dirty="0" smtClean="0"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612" y="4110171"/>
            <a:ext cx="3104324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Herd immunity</a:t>
            </a:r>
            <a:r>
              <a:rPr lang="th-TH" sz="32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ของ </a:t>
            </a:r>
            <a:r>
              <a:rPr lang="en-US" sz="32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Diphtheria = 85</a:t>
            </a:r>
            <a:r>
              <a:rPr lang="th-TH" sz="32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%</a:t>
            </a:r>
            <a:endParaRPr lang="th-TH" sz="3200" b="1" dirty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-54389"/>
            <a:ext cx="9144000" cy="92333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ประเทศลาวมีการระบาดของคอตีบ</a:t>
            </a:r>
            <a:endParaRPr lang="th-TH" sz="3600" b="1" dirty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34636" y="3808928"/>
            <a:ext cx="5064207" cy="265303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>
              <a:spcAft>
                <a:spcPct val="20000"/>
              </a:spcAft>
              <a:buClr>
                <a:srgbClr val="C00000"/>
              </a:buClr>
              <a:defRPr/>
            </a:pPr>
            <a:r>
              <a:rPr lang="th-TH" sz="36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ประเทศไทยมีช่องว่าง</a:t>
            </a:r>
            <a:r>
              <a:rPr lang="th-TH" sz="3600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ภูมิต้านทานโรค</a:t>
            </a:r>
            <a:endParaRPr lang="en-US" sz="3600" b="1" dirty="0">
              <a:solidFill>
                <a:srgbClr val="FF0000"/>
              </a:solidFill>
              <a:latin typeface="EucrosiaUPC" pitchFamily="18" charset="-34"/>
              <a:cs typeface="EucrosiaUPC" pitchFamily="18" charset="-34"/>
            </a:endParaRPr>
          </a:p>
          <a:p>
            <a:pPr lvl="1">
              <a:spcAft>
                <a:spcPct val="20000"/>
              </a:spcAft>
              <a:buClr>
                <a:srgbClr val="C00000"/>
              </a:buClr>
              <a:buSzPct val="60000"/>
              <a:buFont typeface="Wingdings" pitchFamily="2" charset="2"/>
              <a:buChar char="q"/>
              <a:defRPr/>
            </a:pPr>
            <a:r>
              <a:rPr lang="th-TH" b="1" dirty="0"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กลุ่มผู้ใหญ่ที่เกิด</a:t>
            </a:r>
            <a: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ก่อน</a:t>
            </a:r>
            <a:b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  หรือเกิด</a:t>
            </a:r>
            <a:r>
              <a:rPr lang="th-TH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ในช่วงต้นของ</a:t>
            </a:r>
            <a:r>
              <a:rPr lang="en-US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EPI  </a:t>
            </a:r>
            <a:endParaRPr lang="th-TH" b="1" dirty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  <a:p>
            <a:pPr lvl="1">
              <a:spcAft>
                <a:spcPct val="20000"/>
              </a:spcAft>
              <a:buClr>
                <a:srgbClr val="C00000"/>
              </a:buClr>
              <a:buSzPct val="60000"/>
              <a:buFont typeface="Wingdings" pitchFamily="2" charset="2"/>
              <a:buChar char="q"/>
              <a:defRPr/>
            </a:pPr>
            <a:r>
              <a:rPr lang="th-TH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เด็กที่ไม่ได้รับวัคซีนหรือได้รับไม่ครบ  </a:t>
            </a:r>
          </a:p>
          <a:p>
            <a:pPr lvl="1">
              <a:spcAft>
                <a:spcPct val="20000"/>
              </a:spcAft>
              <a:buClr>
                <a:srgbClr val="C00000"/>
              </a:buClr>
              <a:buSzPct val="60000"/>
              <a:buFont typeface="Wingdings" pitchFamily="2" charset="2"/>
              <a:buChar char="q"/>
              <a:defRPr/>
            </a:pPr>
            <a:r>
              <a:rPr lang="th-TH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พื้นที่ต่างๆที่เสี่ยง</a:t>
            </a:r>
            <a:endParaRPr lang="en-US" b="1" dirty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7236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038" y="836612"/>
            <a:ext cx="3726924" cy="57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0"/>
            <a:ext cx="9144000" cy="785794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รายงานผู้ป่วยโรคคอตีบในประเทศไทย</a:t>
            </a:r>
            <a:r>
              <a:rPr lang="en-US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, 2555</a:t>
            </a:r>
            <a:endParaRPr lang="en-US" sz="3600" b="1" dirty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</p:txBody>
      </p:sp>
      <p:graphicFrame>
        <p:nvGraphicFramePr>
          <p:cNvPr id="133124" name="Group 4"/>
          <p:cNvGraphicFramePr>
            <a:graphicFrameLocks noGrp="1"/>
          </p:cNvGraphicFramePr>
          <p:nvPr/>
        </p:nvGraphicFramePr>
        <p:xfrm>
          <a:off x="4500562" y="908050"/>
          <a:ext cx="4032250" cy="5718175"/>
        </p:xfrm>
        <a:graphic>
          <a:graphicData uri="http://schemas.openxmlformats.org/drawingml/2006/table">
            <a:tbl>
              <a:tblPr/>
              <a:tblGrid>
                <a:gridCol w="2952750"/>
                <a:gridCol w="1079500"/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Province</a:t>
                      </a:r>
                      <a:r>
                        <a:rPr kumimoji="0" lang="th-TH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Cases</a:t>
                      </a:r>
                      <a:endParaRPr kumimoji="0" lang="th-TH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Chiang </a:t>
                      </a: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kumimoji="0" lang="th-TH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Phetchabun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Bungkan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th-TH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</a:t>
                      </a:r>
                      <a:r>
                        <a:rPr kumimoji="0" lang="en-US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Loei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kumimoji="0" lang="th-TH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Nong Bua LamPhu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Udon Thani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Khon Kaen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th-TH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NakhonRatchasima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Nakhon Si Thammarat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Surat Thani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kumimoji="0" lang="th-TH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Pattani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Songkhla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Yala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h-TH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r>
                        <a:rPr kumimoji="0" lang="th-TH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th-TH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r>
                        <a:rPr kumimoji="0" lang="en-US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kumimoji="0" lang="th-TH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18" name="Line 58"/>
          <p:cNvSpPr>
            <a:spLocks noChangeShapeType="1"/>
          </p:cNvSpPr>
          <p:nvPr/>
        </p:nvSpPr>
        <p:spPr bwMode="auto">
          <a:xfrm flipH="1">
            <a:off x="2411412" y="5229224"/>
            <a:ext cx="1981546" cy="432217"/>
          </a:xfrm>
          <a:prstGeom prst="line">
            <a:avLst/>
          </a:prstGeom>
          <a:noFill/>
          <a:ln w="76200" cap="rnd">
            <a:solidFill>
              <a:srgbClr val="0000CC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1019" name="Line 59"/>
          <p:cNvSpPr>
            <a:spLocks noChangeShapeType="1"/>
          </p:cNvSpPr>
          <p:nvPr/>
        </p:nvSpPr>
        <p:spPr bwMode="auto">
          <a:xfrm flipH="1">
            <a:off x="3132138" y="2420938"/>
            <a:ext cx="1247160" cy="71506"/>
          </a:xfrm>
          <a:prstGeom prst="line">
            <a:avLst/>
          </a:prstGeom>
          <a:noFill/>
          <a:ln w="76200" cap="rnd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1020" name="Line 60"/>
          <p:cNvSpPr>
            <a:spLocks noChangeShapeType="1"/>
          </p:cNvSpPr>
          <p:nvPr/>
        </p:nvSpPr>
        <p:spPr bwMode="auto">
          <a:xfrm flipH="1" flipV="1">
            <a:off x="2195512" y="1052512"/>
            <a:ext cx="2201538" cy="432217"/>
          </a:xfrm>
          <a:prstGeom prst="line">
            <a:avLst/>
          </a:prstGeom>
          <a:noFill/>
          <a:ln w="76200" cap="rnd">
            <a:solidFill>
              <a:schemeClr val="folHlink"/>
            </a:solidFill>
            <a:prstDash val="sysDot"/>
            <a:round/>
            <a:headEnd/>
            <a:tailEnd type="stealth" w="med" len="med"/>
          </a:ln>
        </p:spPr>
        <p:txBody>
          <a:bodyPr/>
          <a:lstStyle/>
          <a:p>
            <a:endParaRPr lang="th-TH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195513" y="1916113"/>
            <a:ext cx="954377" cy="649914"/>
            <a:chOff x="2362541" y="1498718"/>
            <a:chExt cx="1527049" cy="1513866"/>
          </a:xfrm>
        </p:grpSpPr>
        <p:sp>
          <p:nvSpPr>
            <p:cNvPr id="7" name="Curved Down Arrow 6"/>
            <p:cNvSpPr>
              <a:spLocks noChangeArrowheads="1"/>
            </p:cNvSpPr>
            <p:nvPr/>
          </p:nvSpPr>
          <p:spPr bwMode="auto">
            <a:xfrm rot="6015445">
              <a:off x="2321650" y="2211456"/>
              <a:ext cx="1106716" cy="414115"/>
            </a:xfrm>
            <a:prstGeom prst="curvedDownArrow">
              <a:avLst>
                <a:gd name="adj1" fmla="val 25009"/>
                <a:gd name="adj2" fmla="val 50006"/>
                <a:gd name="adj3" fmla="val 25000"/>
              </a:avLst>
            </a:prstGeom>
            <a:solidFill>
              <a:srgbClr val="0000FF"/>
            </a:solidFill>
            <a:ln w="25400" algn="ctr">
              <a:solidFill>
                <a:srgbClr val="FF00FF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+mn-lt"/>
                <a:cs typeface="+mn-cs"/>
              </a:endParaRPr>
            </a:p>
          </p:txBody>
        </p:sp>
        <p:sp>
          <p:nvSpPr>
            <p:cNvPr id="8" name="Curved Down Arrow 7"/>
            <p:cNvSpPr>
              <a:spLocks noChangeArrowheads="1"/>
            </p:cNvSpPr>
            <p:nvPr/>
          </p:nvSpPr>
          <p:spPr bwMode="auto">
            <a:xfrm rot="8646979" flipH="1">
              <a:off x="2843950" y="1498718"/>
              <a:ext cx="1045640" cy="407153"/>
            </a:xfrm>
            <a:prstGeom prst="curvedDownArrow">
              <a:avLst>
                <a:gd name="adj1" fmla="val 24994"/>
                <a:gd name="adj2" fmla="val 49999"/>
                <a:gd name="adj3" fmla="val 25000"/>
              </a:avLst>
            </a:prstGeom>
            <a:solidFill>
              <a:srgbClr val="0000FF"/>
            </a:solidFill>
            <a:ln w="25400" algn="ctr">
              <a:solidFill>
                <a:srgbClr val="FF00FF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+mn-lt"/>
                <a:cs typeface="+mn-cs"/>
              </a:endParaRPr>
            </a:p>
          </p:txBody>
        </p:sp>
        <p:sp>
          <p:nvSpPr>
            <p:cNvPr id="9" name="Curved Down Arrow 8"/>
            <p:cNvSpPr>
              <a:spLocks noChangeArrowheads="1"/>
            </p:cNvSpPr>
            <p:nvPr/>
          </p:nvSpPr>
          <p:spPr bwMode="auto">
            <a:xfrm rot="8091603">
              <a:off x="2152858" y="1963796"/>
              <a:ext cx="766188" cy="346821"/>
            </a:xfrm>
            <a:prstGeom prst="curvedDownArrow">
              <a:avLst>
                <a:gd name="adj1" fmla="val 24997"/>
                <a:gd name="adj2" fmla="val 50004"/>
                <a:gd name="adj3" fmla="val 25000"/>
              </a:avLst>
            </a:prstGeom>
            <a:solidFill>
              <a:srgbClr val="0000FF"/>
            </a:solidFill>
            <a:ln w="25400" algn="ctr">
              <a:solidFill>
                <a:srgbClr val="FF00FF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+mn-lt"/>
                <a:cs typeface="+mn-cs"/>
              </a:endParaRPr>
            </a:p>
          </p:txBody>
        </p:sp>
        <p:sp>
          <p:nvSpPr>
            <p:cNvPr id="10" name="Curved Down Arrow 9"/>
            <p:cNvSpPr>
              <a:spLocks noChangeArrowheads="1"/>
            </p:cNvSpPr>
            <p:nvPr/>
          </p:nvSpPr>
          <p:spPr bwMode="auto">
            <a:xfrm rot="-6849752" flipH="1" flipV="1">
              <a:off x="2676711" y="2154290"/>
              <a:ext cx="1258471" cy="458114"/>
            </a:xfrm>
            <a:prstGeom prst="curvedDownArrow">
              <a:avLst>
                <a:gd name="adj1" fmla="val 24997"/>
                <a:gd name="adj2" fmla="val 49994"/>
                <a:gd name="adj3" fmla="val 25000"/>
              </a:avLst>
            </a:prstGeom>
            <a:solidFill>
              <a:srgbClr val="0000FF"/>
            </a:solidFill>
            <a:ln w="25400" algn="ctr">
              <a:solidFill>
                <a:srgbClr val="FF00FF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>
                <a:latin typeface="+mn-lt"/>
                <a:cs typeface="+mn-cs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1908175" y="1484312"/>
            <a:ext cx="1528622" cy="135862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2" name="Oval 11"/>
          <p:cNvSpPr/>
          <p:nvPr/>
        </p:nvSpPr>
        <p:spPr>
          <a:xfrm rot="2675300">
            <a:off x="532761" y="5216832"/>
            <a:ext cx="2497557" cy="89303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1235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908744"/>
          </a:xfrm>
          <a:solidFill>
            <a:srgbClr val="CCFFFF"/>
          </a:solidFill>
        </p:spPr>
        <p:txBody>
          <a:bodyPr>
            <a:normAutofit/>
          </a:bodyPr>
          <a:lstStyle/>
          <a:p>
            <a:pPr eaLnBrk="1" hangingPunct="1"/>
            <a:r>
              <a:rPr lang="th-TH" alt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นโยบาย ประเทศไทย ป้องกันคอตีบระบาด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14282" y="980728"/>
            <a:ext cx="8686800" cy="5616624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buClr>
                <a:srgbClr val="FF0000"/>
              </a:buClr>
            </a:pPr>
            <a:r>
              <a:rPr lang="th-TH" altLang="th-TH" sz="28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ยกระดับภูมิคุ้มกันของ </a:t>
            </a:r>
            <a:r>
              <a:rPr lang="en-US" altLang="th-TH" sz="28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diphtheria </a:t>
            </a:r>
            <a:r>
              <a:rPr lang="th-TH" altLang="th-TH" sz="28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ให้สูงพอที่จะป้องกันการระบาดทั่วประเทศโดย</a:t>
            </a:r>
          </a:p>
          <a:p>
            <a:pPr lvl="1" eaLnBrk="1" hangingPunct="1">
              <a:lnSpc>
                <a:spcPct val="110000"/>
              </a:lnSpc>
              <a:buClr>
                <a:srgbClr val="FF0000"/>
              </a:buClr>
            </a:pPr>
            <a:r>
              <a:rPr lang="th-TH" alt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ให้วัคซีน </a:t>
            </a:r>
            <a:r>
              <a:rPr lang="en-US" alt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EPI </a:t>
            </a:r>
            <a:r>
              <a:rPr lang="th-TH" alt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ในเด็กให้ครอบคลุมทุกพื้นที่ ทุกชาติพันธุ์</a:t>
            </a:r>
          </a:p>
          <a:p>
            <a:pPr lvl="1" eaLnBrk="1" hangingPunct="1">
              <a:lnSpc>
                <a:spcPct val="110000"/>
              </a:lnSpc>
              <a:buClr>
                <a:srgbClr val="FF0000"/>
              </a:buClr>
            </a:pPr>
            <a:r>
              <a:rPr lang="th-TH" alt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ให้ใช้วัคซีน </a:t>
            </a:r>
            <a:r>
              <a:rPr lang="en-US" altLang="th-TH" b="1" dirty="0" err="1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dT</a:t>
            </a:r>
            <a:r>
              <a:rPr lang="en-US" alt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alt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แทน </a:t>
            </a:r>
            <a:r>
              <a:rPr lang="en-US" alt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TT </a:t>
            </a:r>
            <a:r>
              <a:rPr lang="th-TH" alt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ในทุกโอกาส ทั้งที่มีบาดแผล หญิงมีครรภ์</a:t>
            </a:r>
          </a:p>
          <a:p>
            <a:pPr lvl="1" eaLnBrk="1" hangingPunct="1">
              <a:lnSpc>
                <a:spcPct val="110000"/>
              </a:lnSpc>
              <a:buClr>
                <a:srgbClr val="FF0000"/>
              </a:buClr>
            </a:pPr>
            <a:r>
              <a:rPr lang="th-TH" altLang="th-TH" b="1" dirty="0" smtClean="0">
                <a:latin typeface="EucrosiaUPC" pitchFamily="18" charset="-34"/>
                <a:cs typeface="EucrosiaUPC" pitchFamily="18" charset="-34"/>
              </a:rPr>
              <a:t>ทะยอยฉีดกระตุ้นให้ผู้ใหญ่ (เช่น มาตรการรณรงค์ในวาระพิเศษ </a:t>
            </a:r>
            <a:br>
              <a:rPr lang="th-TH" altLang="th-TH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altLang="th-TH" b="1" dirty="0" smtClean="0">
                <a:latin typeface="EucrosiaUPC" pitchFamily="18" charset="-34"/>
                <a:cs typeface="EucrosiaUPC" pitchFamily="18" charset="-34"/>
              </a:rPr>
              <a:t>หรือ ฉีดเมื่ออายุลงท้ายด้วย </a:t>
            </a:r>
            <a:r>
              <a:rPr lang="en-US" altLang="th-TH" b="1" dirty="0" smtClean="0">
                <a:latin typeface="EucrosiaUPC" pitchFamily="18" charset="-34"/>
                <a:cs typeface="EucrosiaUPC" pitchFamily="18" charset="-34"/>
              </a:rPr>
              <a:t>“0” </a:t>
            </a:r>
            <a:r>
              <a:rPr lang="th-TH" altLang="th-TH" b="1" dirty="0" smtClean="0">
                <a:latin typeface="EucrosiaUPC" pitchFamily="18" charset="-34"/>
                <a:cs typeface="EucrosiaUPC" pitchFamily="18" charset="-34"/>
              </a:rPr>
              <a:t>ได้แก่ </a:t>
            </a:r>
            <a:r>
              <a:rPr lang="en-US" altLang="th-TH" b="1" dirty="0" smtClean="0">
                <a:latin typeface="EucrosiaUPC" pitchFamily="18" charset="-34"/>
                <a:cs typeface="EucrosiaUPC" pitchFamily="18" charset="-34"/>
              </a:rPr>
              <a:t>20, 30, 40, 50 </a:t>
            </a:r>
            <a:r>
              <a:rPr lang="th-TH" altLang="th-TH" b="1" dirty="0" smtClean="0">
                <a:latin typeface="EucrosiaUPC" pitchFamily="18" charset="-34"/>
                <a:cs typeface="EucrosiaUPC" pitchFamily="18" charset="-34"/>
              </a:rPr>
              <a:t>ปี)</a:t>
            </a:r>
          </a:p>
          <a:p>
            <a:pPr lvl="1" eaLnBrk="1" hangingPunct="1">
              <a:lnSpc>
                <a:spcPct val="110000"/>
              </a:lnSpc>
              <a:buClr>
                <a:srgbClr val="FF0000"/>
              </a:buClr>
            </a:pPr>
            <a:r>
              <a:rPr lang="th-TH" alt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ฉีดครอบคลุมให้พื้นที่ที่มีการระบาดแก่ทุกคน รวมทั้งเด็กที่ได้รับวัคซีนไม่ครบ</a:t>
            </a:r>
          </a:p>
          <a:p>
            <a:pPr eaLnBrk="1" hangingPunct="1">
              <a:lnSpc>
                <a:spcPct val="110000"/>
              </a:lnSpc>
              <a:buClr>
                <a:srgbClr val="FF0000"/>
              </a:buClr>
            </a:pPr>
            <a:r>
              <a:rPr lang="th-TH" altLang="th-TH" sz="28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มาตรการที่ต้องทำไปด้วยกัน </a:t>
            </a:r>
          </a:p>
          <a:p>
            <a:pPr lvl="1" eaLnBrk="1" hangingPunct="1">
              <a:lnSpc>
                <a:spcPct val="110000"/>
              </a:lnSpc>
              <a:buClr>
                <a:srgbClr val="FF0000"/>
              </a:buClr>
            </a:pPr>
            <a:r>
              <a:rPr lang="th-TH" alt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จัดหาวัคซีนให้ทุกภาคส่วน</a:t>
            </a:r>
          </a:p>
          <a:p>
            <a:pPr lvl="1" eaLnBrk="1" hangingPunct="1">
              <a:lnSpc>
                <a:spcPct val="110000"/>
              </a:lnSpc>
              <a:buClr>
                <a:srgbClr val="FF0000"/>
              </a:buClr>
            </a:pPr>
            <a:r>
              <a:rPr lang="th-TH" alt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ให้ความรู้แพทย์และประชาชน</a:t>
            </a:r>
          </a:p>
          <a:p>
            <a:pPr lvl="1" eaLnBrk="1" hangingPunct="1">
              <a:lnSpc>
                <a:spcPct val="110000"/>
              </a:lnSpc>
              <a:buClr>
                <a:srgbClr val="FF0000"/>
              </a:buClr>
            </a:pPr>
            <a:r>
              <a:rPr lang="th-TH" altLang="th-TH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ให้เลิกใช้ </a:t>
            </a:r>
            <a:r>
              <a:rPr lang="en-US" altLang="th-TH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TT</a:t>
            </a:r>
            <a:r>
              <a:rPr lang="en-US" altLang="th-TH" b="1" dirty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altLang="th-TH" sz="4000" b="1" dirty="0" smtClean="0">
                <a:solidFill>
                  <a:srgbClr val="FF0066"/>
                </a:solidFill>
                <a:latin typeface="EucrosiaUPC" pitchFamily="18" charset="-34"/>
                <a:cs typeface="EucrosiaUPC" pitchFamily="18" charset="-34"/>
              </a:rPr>
              <a:t>รพ.จุฬาลงกรณ์ ยกเลิกแล้ว และใช้</a:t>
            </a:r>
            <a:r>
              <a:rPr lang="en-US" altLang="th-TH" sz="4000" b="1" dirty="0" smtClean="0">
                <a:solidFill>
                  <a:srgbClr val="FF0066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en-US" altLang="th-TH" sz="4000" b="1" dirty="0" err="1" smtClean="0">
                <a:solidFill>
                  <a:srgbClr val="FF0066"/>
                </a:solidFill>
                <a:latin typeface="EucrosiaUPC" pitchFamily="18" charset="-34"/>
                <a:cs typeface="EucrosiaUPC" pitchFamily="18" charset="-34"/>
              </a:rPr>
              <a:t>dT</a:t>
            </a:r>
            <a:r>
              <a:rPr lang="en-US" altLang="th-TH" sz="4000" b="1" dirty="0" smtClean="0">
                <a:solidFill>
                  <a:srgbClr val="FF0066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altLang="th-TH" sz="4000" b="1" dirty="0" smtClean="0">
                <a:solidFill>
                  <a:srgbClr val="FF0066"/>
                </a:solidFill>
                <a:latin typeface="EucrosiaUPC" pitchFamily="18" charset="-34"/>
                <a:cs typeface="EucrosiaUPC" pitchFamily="18" charset="-34"/>
              </a:rPr>
              <a:t>แทน</a:t>
            </a:r>
          </a:p>
        </p:txBody>
      </p:sp>
    </p:spTree>
    <p:extLst>
      <p:ext uri="{BB962C8B-B14F-4D97-AF65-F5344CB8AC3E}">
        <p14:creationId xmlns:p14="http://schemas.microsoft.com/office/powerpoint/2010/main" xmlns="" val="222975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60" name="Picture 8" descr="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71610">
            <a:off x="7586663" y="2951934"/>
            <a:ext cx="1008062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7" descr="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06517">
            <a:off x="44229" y="2978812"/>
            <a:ext cx="10080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8" descr="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71610">
            <a:off x="5007154" y="2960443"/>
            <a:ext cx="100806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7" descr="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06517">
            <a:off x="2574452" y="2968036"/>
            <a:ext cx="1008063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>
            <a:off x="468313" y="3622102"/>
            <a:ext cx="8280400" cy="1587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-142908" y="2587052"/>
            <a:ext cx="2232025" cy="4206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th-TH" b="1" dirty="0" err="1" smtClean="0">
                <a:solidFill>
                  <a:schemeClr val="tx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มี.ค</a:t>
            </a:r>
            <a:r>
              <a:rPr lang="en-US" b="1" dirty="0" smtClean="0">
                <a:solidFill>
                  <a:schemeClr val="tx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. </a:t>
            </a:r>
            <a:r>
              <a:rPr lang="en-US" b="1" dirty="0">
                <a:solidFill>
                  <a:schemeClr val="tx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–</a:t>
            </a:r>
            <a:r>
              <a:rPr lang="th-TH" b="1" dirty="0">
                <a:solidFill>
                  <a:schemeClr val="tx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เม.ย. 57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109538" y="3980877"/>
            <a:ext cx="719137" cy="1587"/>
          </a:xfrm>
          <a:prstGeom prst="straightConnector1">
            <a:avLst/>
          </a:prstGeom>
          <a:ln w="38100">
            <a:solidFill>
              <a:srgbClr val="993300"/>
            </a:solidFill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9" name="TextBox 34"/>
          <p:cNvSpPr txBox="1">
            <a:spLocks noChangeArrowheads="1"/>
          </p:cNvSpPr>
          <p:nvPr/>
        </p:nvSpPr>
        <p:spPr bwMode="auto">
          <a:xfrm>
            <a:off x="2484439" y="4773039"/>
            <a:ext cx="179953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5725" indent="-85725">
              <a:defRPr/>
            </a:pPr>
            <a:r>
              <a:rPr lang="th-TH" sz="2000" b="1" dirty="0">
                <a:solidFill>
                  <a:schemeClr val="tx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ขยายการรณรงค์ </a:t>
            </a:r>
            <a:r>
              <a:rPr lang="en-US" sz="2000" b="1" dirty="0" err="1">
                <a:solidFill>
                  <a:schemeClr val="tx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dT</a:t>
            </a:r>
            <a:r>
              <a:rPr lang="th-TH" sz="2000" b="1" dirty="0">
                <a:solidFill>
                  <a:schemeClr val="tx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sz="2000" b="1" dirty="0" smtClean="0">
                <a:solidFill>
                  <a:schemeClr val="tx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/>
            </a:r>
            <a:br>
              <a:rPr lang="th-TH" sz="2000" b="1" dirty="0" smtClean="0">
                <a:solidFill>
                  <a:schemeClr val="tx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sz="2000" b="1" dirty="0" smtClean="0">
                <a:solidFill>
                  <a:schemeClr val="tx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ภาค</a:t>
            </a:r>
            <a:r>
              <a:rPr lang="th-TH" sz="2000" b="1" dirty="0">
                <a:solidFill>
                  <a:schemeClr val="tx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อีสาน </a:t>
            </a:r>
          </a:p>
          <a:p>
            <a:pPr marL="85725" indent="-85725">
              <a:defRPr/>
            </a:pPr>
            <a:r>
              <a:rPr lang="th-TH" sz="2000" b="1" dirty="0">
                <a:solidFill>
                  <a:schemeClr val="tx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19 จังหวัด </a:t>
            </a:r>
          </a:p>
          <a:p>
            <a:pPr>
              <a:defRPr/>
            </a:pPr>
            <a:r>
              <a:rPr lang="th-TH" sz="2000" b="1" dirty="0">
                <a:solidFill>
                  <a:schemeClr val="tx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(~10 ล้านโด๊ส) </a:t>
            </a:r>
          </a:p>
        </p:txBody>
      </p:sp>
      <p:sp>
        <p:nvSpPr>
          <p:cNvPr id="43" name="TextBox 34"/>
          <p:cNvSpPr txBox="1">
            <a:spLocks noChangeArrowheads="1"/>
          </p:cNvSpPr>
          <p:nvPr/>
        </p:nvSpPr>
        <p:spPr bwMode="auto">
          <a:xfrm>
            <a:off x="4932363" y="5166739"/>
            <a:ext cx="1943893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5725" indent="-85725">
              <a:defRPr/>
            </a:pPr>
            <a:r>
              <a:rPr lang="th-TH" sz="2000" b="1" dirty="0">
                <a:solidFill>
                  <a:srgbClr val="7030A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ขยายการรณรงค์ </a:t>
            </a:r>
            <a:r>
              <a:rPr lang="en-US" sz="2000" b="1" dirty="0" err="1">
                <a:solidFill>
                  <a:srgbClr val="7030A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dT</a:t>
            </a:r>
            <a:r>
              <a:rPr lang="en-US" sz="2000" b="1" dirty="0">
                <a:solidFill>
                  <a:srgbClr val="7030A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           </a:t>
            </a:r>
            <a:r>
              <a:rPr lang="th-TH" sz="2000" b="1" dirty="0" smtClean="0">
                <a:solidFill>
                  <a:srgbClr val="7030A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ภาคเหนือ/กลาง /ใต้ </a:t>
            </a:r>
            <a:endParaRPr lang="th-TH" sz="2000" b="1" dirty="0">
              <a:solidFill>
                <a:srgbClr val="7030A0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 marL="85725" indent="-85725">
              <a:defRPr/>
            </a:pPr>
            <a:r>
              <a:rPr lang="th-TH" sz="2000" b="1" dirty="0">
                <a:solidFill>
                  <a:srgbClr val="7030A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รวม 57จังหวัด </a:t>
            </a:r>
            <a:endParaRPr lang="en-US" sz="2000" b="1" dirty="0">
              <a:solidFill>
                <a:srgbClr val="7030A0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defRPr/>
            </a:pPr>
            <a:r>
              <a:rPr lang="th-TH" sz="2000" b="1" dirty="0">
                <a:solidFill>
                  <a:srgbClr val="7030A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(~ 18 ล้านโด๊ส) </a:t>
            </a:r>
          </a:p>
        </p:txBody>
      </p:sp>
      <p:sp>
        <p:nvSpPr>
          <p:cNvPr id="56" name="TextBox 4"/>
          <p:cNvSpPr txBox="1">
            <a:spLocks noChangeArrowheads="1"/>
          </p:cNvSpPr>
          <p:nvPr/>
        </p:nvSpPr>
        <p:spPr bwMode="auto">
          <a:xfrm>
            <a:off x="4687905" y="2587052"/>
            <a:ext cx="2312987" cy="69417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th-TH" b="1" dirty="0">
                <a:solidFill>
                  <a:srgbClr val="7030A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ม.ค.</a:t>
            </a:r>
            <a:r>
              <a:rPr lang="en-US" b="1" dirty="0">
                <a:solidFill>
                  <a:srgbClr val="7030A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–</a:t>
            </a:r>
            <a:r>
              <a:rPr lang="th-TH" b="1" dirty="0">
                <a:solidFill>
                  <a:srgbClr val="7030A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th-TH" b="1" dirty="0" err="1">
                <a:solidFill>
                  <a:srgbClr val="7030A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เม.ย</a:t>
            </a:r>
            <a:r>
              <a:rPr lang="en-US" b="1" dirty="0">
                <a:solidFill>
                  <a:srgbClr val="7030A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58 </a:t>
            </a:r>
            <a:r>
              <a:rPr lang="th-TH" b="1" dirty="0" smtClean="0">
                <a:solidFill>
                  <a:srgbClr val="7030A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/>
            </a:r>
            <a:br>
              <a:rPr lang="th-TH" b="1" dirty="0" smtClean="0">
                <a:solidFill>
                  <a:srgbClr val="7030A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th-TH" b="1" dirty="0" smtClean="0">
                <a:solidFill>
                  <a:srgbClr val="7030A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ขยายออกถึง </a:t>
            </a:r>
            <a:r>
              <a:rPr lang="th-TH" b="1" dirty="0" err="1" smtClean="0">
                <a:solidFill>
                  <a:srgbClr val="7030A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กค</a:t>
            </a:r>
            <a:r>
              <a:rPr lang="th-TH" b="1" dirty="0" smtClean="0">
                <a:solidFill>
                  <a:srgbClr val="7030A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.58</a:t>
            </a:r>
            <a:endParaRPr lang="th-TH" b="1" dirty="0">
              <a:solidFill>
                <a:srgbClr val="7030A0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sp>
        <p:nvSpPr>
          <p:cNvPr id="63" name="TextBox 34"/>
          <p:cNvSpPr txBox="1">
            <a:spLocks noChangeArrowheads="1"/>
          </p:cNvSpPr>
          <p:nvPr/>
        </p:nvSpPr>
        <p:spPr bwMode="auto">
          <a:xfrm>
            <a:off x="107951" y="4380927"/>
            <a:ext cx="196373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th-TH" sz="2000" b="1" dirty="0">
                <a:solidFill>
                  <a:schemeClr val="tx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โครงการนำร่องรณรงค์ </a:t>
            </a:r>
            <a:r>
              <a:rPr lang="en-US" sz="2000" b="1" dirty="0" smtClean="0">
                <a:solidFill>
                  <a:schemeClr val="tx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</a:br>
            <a:r>
              <a:rPr lang="en-US" sz="2000" b="1" dirty="0" err="1" smtClean="0">
                <a:solidFill>
                  <a:schemeClr val="tx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dT</a:t>
            </a:r>
            <a:r>
              <a:rPr lang="th-TH" sz="2000" b="1" dirty="0" smtClean="0">
                <a:solidFill>
                  <a:schemeClr val="tx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 จ.</a:t>
            </a:r>
            <a:r>
              <a:rPr lang="th-TH" sz="2000" b="1" dirty="0">
                <a:solidFill>
                  <a:schemeClr val="tx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มุกดาหาร</a:t>
            </a:r>
            <a:endParaRPr lang="en-US" sz="2000" b="1" dirty="0">
              <a:solidFill>
                <a:schemeClr val="tx1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  <a:p>
            <a:pPr>
              <a:defRPr/>
            </a:pPr>
            <a:r>
              <a:rPr lang="th-TH" sz="2000" b="1" dirty="0">
                <a:solidFill>
                  <a:schemeClr val="tx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(</a:t>
            </a:r>
            <a:r>
              <a:rPr lang="en-US" sz="2000" b="1" dirty="0">
                <a:solidFill>
                  <a:schemeClr val="tx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1.6 </a:t>
            </a:r>
            <a:r>
              <a:rPr lang="th-TH" sz="2000" b="1" dirty="0">
                <a:solidFill>
                  <a:schemeClr val="tx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แสนโด๊ส)</a:t>
            </a:r>
          </a:p>
        </p:txBody>
      </p:sp>
      <p:sp>
        <p:nvSpPr>
          <p:cNvPr id="65" name="TextBox 4"/>
          <p:cNvSpPr txBox="1">
            <a:spLocks noChangeArrowheads="1"/>
          </p:cNvSpPr>
          <p:nvPr/>
        </p:nvSpPr>
        <p:spPr bwMode="auto">
          <a:xfrm>
            <a:off x="2285984" y="2587052"/>
            <a:ext cx="2160588" cy="4349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th-TH" b="1" dirty="0">
                <a:solidFill>
                  <a:schemeClr val="tx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ต.ค.</a:t>
            </a:r>
            <a:r>
              <a:rPr lang="en-US" b="1" dirty="0">
                <a:solidFill>
                  <a:schemeClr val="tx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–</a:t>
            </a:r>
            <a:r>
              <a:rPr lang="th-TH" b="1" dirty="0">
                <a:solidFill>
                  <a:schemeClr val="tx1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ธ.ค. 57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rot="5400000">
            <a:off x="2417762" y="4192015"/>
            <a:ext cx="1146175" cy="6350"/>
          </a:xfrm>
          <a:prstGeom prst="straightConnector1">
            <a:avLst/>
          </a:prstGeom>
          <a:ln w="38100">
            <a:solidFill>
              <a:srgbClr val="993300"/>
            </a:solidFill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0" y="0"/>
            <a:ext cx="9144000" cy="2428868"/>
          </a:xfrm>
          <a:custGeom>
            <a:avLst/>
            <a:gdLst>
              <a:gd name="connsiteX0" fmla="*/ 0 w 9144000"/>
              <a:gd name="connsiteY0" fmla="*/ 242887 h 2428868"/>
              <a:gd name="connsiteX1" fmla="*/ 71140 w 9144000"/>
              <a:gd name="connsiteY1" fmla="*/ 71140 h 2428868"/>
              <a:gd name="connsiteX2" fmla="*/ 242887 w 9144000"/>
              <a:gd name="connsiteY2" fmla="*/ 0 h 2428868"/>
              <a:gd name="connsiteX3" fmla="*/ 8901113 w 9144000"/>
              <a:gd name="connsiteY3" fmla="*/ 0 h 2428868"/>
              <a:gd name="connsiteX4" fmla="*/ 9072860 w 9144000"/>
              <a:gd name="connsiteY4" fmla="*/ 71140 h 2428868"/>
              <a:gd name="connsiteX5" fmla="*/ 9144000 w 9144000"/>
              <a:gd name="connsiteY5" fmla="*/ 242887 h 2428868"/>
              <a:gd name="connsiteX6" fmla="*/ 9144000 w 9144000"/>
              <a:gd name="connsiteY6" fmla="*/ 2185981 h 2428868"/>
              <a:gd name="connsiteX7" fmla="*/ 9072860 w 9144000"/>
              <a:gd name="connsiteY7" fmla="*/ 2357728 h 2428868"/>
              <a:gd name="connsiteX8" fmla="*/ 8901113 w 9144000"/>
              <a:gd name="connsiteY8" fmla="*/ 2428868 h 2428868"/>
              <a:gd name="connsiteX9" fmla="*/ 242887 w 9144000"/>
              <a:gd name="connsiteY9" fmla="*/ 2428868 h 2428868"/>
              <a:gd name="connsiteX10" fmla="*/ 71140 w 9144000"/>
              <a:gd name="connsiteY10" fmla="*/ 2357728 h 2428868"/>
              <a:gd name="connsiteX11" fmla="*/ 0 w 9144000"/>
              <a:gd name="connsiteY11" fmla="*/ 2185981 h 2428868"/>
              <a:gd name="connsiteX12" fmla="*/ 0 w 9144000"/>
              <a:gd name="connsiteY12" fmla="*/ 242887 h 242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2428868">
                <a:moveTo>
                  <a:pt x="0" y="242887"/>
                </a:moveTo>
                <a:cubicBezTo>
                  <a:pt x="0" y="178469"/>
                  <a:pt x="25590" y="116690"/>
                  <a:pt x="71140" y="71140"/>
                </a:cubicBezTo>
                <a:cubicBezTo>
                  <a:pt x="116690" y="25590"/>
                  <a:pt x="178470" y="0"/>
                  <a:pt x="242887" y="0"/>
                </a:cubicBezTo>
                <a:lnTo>
                  <a:pt x="8901113" y="0"/>
                </a:lnTo>
                <a:cubicBezTo>
                  <a:pt x="8965531" y="0"/>
                  <a:pt x="9027310" y="25590"/>
                  <a:pt x="9072860" y="71140"/>
                </a:cubicBezTo>
                <a:cubicBezTo>
                  <a:pt x="9118410" y="116690"/>
                  <a:pt x="9144000" y="178470"/>
                  <a:pt x="9144000" y="242887"/>
                </a:cubicBezTo>
                <a:lnTo>
                  <a:pt x="9144000" y="2185981"/>
                </a:lnTo>
                <a:cubicBezTo>
                  <a:pt x="9144000" y="2250399"/>
                  <a:pt x="9118410" y="2312178"/>
                  <a:pt x="9072860" y="2357728"/>
                </a:cubicBezTo>
                <a:cubicBezTo>
                  <a:pt x="9027310" y="2403278"/>
                  <a:pt x="8965531" y="2428868"/>
                  <a:pt x="8901113" y="2428868"/>
                </a:cubicBezTo>
                <a:lnTo>
                  <a:pt x="242887" y="2428868"/>
                </a:lnTo>
                <a:cubicBezTo>
                  <a:pt x="178469" y="2428868"/>
                  <a:pt x="116690" y="2403278"/>
                  <a:pt x="71140" y="2357728"/>
                </a:cubicBezTo>
                <a:cubicBezTo>
                  <a:pt x="25590" y="2312178"/>
                  <a:pt x="0" y="2250398"/>
                  <a:pt x="0" y="2185981"/>
                </a:cubicBezTo>
                <a:lnTo>
                  <a:pt x="0" y="24288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3126" tIns="91440" rIns="91441" bIns="91440" numCol="1" spcCol="1270" anchor="ctr" anchorCtr="0">
            <a:noAutofit/>
          </a:bodyPr>
          <a:lstStyle/>
          <a:p>
            <a:pPr lvl="0" algn="ctr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th-TH" b="1" kern="1200" dirty="0" smtClean="0">
                <a:solidFill>
                  <a:srgbClr val="7030A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โครงการ</a:t>
            </a:r>
            <a:r>
              <a:rPr lang="th-TH" b="1" kern="1200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รณรงค์ให้วัคซีนป้องกันโรคคอตีบและหัด                 เฉลิมพระเกียรติสมเด็จพระเทพรัตนราชสุดาฯ                      สยามบรมราชกุมารีในโอกาสฉลองพระชนมายุ 5 รอบ      </a:t>
            </a:r>
            <a:br>
              <a:rPr lang="th-TH" b="1" kern="1200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b="1" kern="1200" dirty="0" smtClean="0">
                <a:solidFill>
                  <a:srgbClr val="7030A0"/>
                </a:solidFill>
                <a:latin typeface="EucrosiaUPC" pitchFamily="18" charset="-34"/>
                <a:cs typeface="EucrosiaUPC" pitchFamily="18" charset="-34"/>
              </a:rPr>
              <a:t>2 เมษายน 2558</a:t>
            </a:r>
            <a:endParaRPr lang="th-TH" b="1" kern="1200" dirty="0" smtClean="0">
              <a:solidFill>
                <a:srgbClr val="7030A0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42886" y="242886"/>
            <a:ext cx="1828800" cy="1943094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30" name="Straight Arrow Connector 29"/>
          <p:cNvCxnSpPr/>
          <p:nvPr/>
        </p:nvCxnSpPr>
        <p:spPr>
          <a:xfrm rot="5400000">
            <a:off x="5152751" y="4409502"/>
            <a:ext cx="1573213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" name="TextBox 34"/>
          <p:cNvSpPr txBox="1">
            <a:spLocks noChangeArrowheads="1"/>
          </p:cNvSpPr>
          <p:nvPr/>
        </p:nvSpPr>
        <p:spPr bwMode="auto">
          <a:xfrm>
            <a:off x="7595616" y="5277864"/>
            <a:ext cx="1512888" cy="1015663"/>
          </a:xfrm>
          <a:prstGeom prst="rect">
            <a:avLst/>
          </a:prstGeom>
          <a:noFill/>
          <a:ln w="38100"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85725" indent="-85725">
              <a:defRPr/>
            </a:pPr>
            <a:r>
              <a:rPr lang="th-TH" sz="2000" b="1" dirty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ให้วัคซีน </a:t>
            </a:r>
            <a:r>
              <a:rPr lang="en-US" sz="2000" b="1" dirty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MR          2 .5 -</a:t>
            </a:r>
            <a:r>
              <a:rPr lang="th-TH" sz="2000" b="1" dirty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7 ปี         ทั่วประเทศ</a:t>
            </a:r>
          </a:p>
        </p:txBody>
      </p:sp>
      <p:cxnSp>
        <p:nvCxnSpPr>
          <p:cNvPr id="20" name="Straight Arrow Connector 19"/>
          <p:cNvCxnSpPr>
            <a:endCxn id="22" idx="0"/>
          </p:cNvCxnSpPr>
          <p:nvPr/>
        </p:nvCxnSpPr>
        <p:spPr>
          <a:xfrm>
            <a:off x="8172400" y="3642739"/>
            <a:ext cx="31522" cy="134592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7092950" y="2707581"/>
            <a:ext cx="2159570" cy="43338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defRPr/>
            </a:pPr>
            <a:r>
              <a:rPr lang="th-TH" b="1" dirty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พ.ค.</a:t>
            </a:r>
            <a:r>
              <a:rPr lang="en-US" b="1" dirty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–</a:t>
            </a:r>
            <a:r>
              <a:rPr lang="th-TH" b="1" dirty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ก.ย.</a:t>
            </a:r>
            <a:r>
              <a:rPr lang="en-US" b="1" dirty="0">
                <a:solidFill>
                  <a:srgbClr val="FF0000"/>
                </a:solidFill>
                <a:latin typeface="EucrosiaUPC" pitchFamily="18" charset="-34"/>
                <a:ea typeface="Tahoma" pitchFamily="34" charset="0"/>
                <a:cs typeface="EucrosiaUPC" pitchFamily="18" charset="-34"/>
              </a:rPr>
              <a:t> 58</a:t>
            </a:r>
            <a:endParaRPr lang="th-TH" b="1" dirty="0">
              <a:solidFill>
                <a:srgbClr val="FF0000"/>
              </a:solidFill>
              <a:latin typeface="EucrosiaUPC" pitchFamily="18" charset="-34"/>
              <a:ea typeface="Tahoma" pitchFamily="34" charset="0"/>
              <a:cs typeface="EucrosiaUPC" pitchFamily="18" charset="-34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58082" y="4988666"/>
            <a:ext cx="1691680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CCFFFF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Policy</a:t>
            </a:r>
            <a:r>
              <a:rPr lang="en-US" sz="48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48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ที่อยู่ระหว่างการผลักดัน</a:t>
            </a:r>
            <a:endParaRPr lang="th-TH" sz="4800" b="1" dirty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435280" cy="3384376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แรงงานต่างด้าวเกิดหลัง พ.ศ. 2520 ต้องได้รับ </a:t>
            </a:r>
            <a:r>
              <a:rPr lang="en-US" sz="36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MR</a:t>
            </a:r>
            <a:r>
              <a:rPr lang="en-US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/>
            </a:r>
            <a:br>
              <a:rPr 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จึงจะขึ้นทะเบียนทำงานได้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เด็กต่างด้าวที่ติดตามผู้ปกครองเข้ามา พื้นที่ต้องติดตาม </a:t>
            </a:r>
            <a:br>
              <a:rPr 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ให้ได้รับวัคซีนเหมือนเด็กไทย 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</a:pPr>
            <a:r>
              <a:rPr lang="th-TH" sz="36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เด็กเข้าศูนย์เด็กเล็ก / โรงเรียน ต้องได้รับวัคซีนครบถ้วน 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rgbClr val="FF0000"/>
              </a:buClr>
              <a:buNone/>
            </a:pPr>
            <a:endParaRPr lang="th-TH" sz="3600" b="1" dirty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32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ounded Rectangle 5"/>
          <p:cNvSpPr/>
          <p:nvPr/>
        </p:nvSpPr>
        <p:spPr>
          <a:xfrm>
            <a:off x="298420" y="357166"/>
            <a:ext cx="8572560" cy="621510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8546" name="Picture 2" descr="http://thumbs.dreamstime.com/z/aec-asian-kids-global-countries-3127493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3865" t="3614" r="2416" b="9638"/>
          <a:stretch>
            <a:fillRect/>
          </a:stretch>
        </p:blipFill>
        <p:spPr bwMode="auto">
          <a:xfrm>
            <a:off x="1571604" y="485116"/>
            <a:ext cx="6021430" cy="5959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714612" y="2549436"/>
            <a:ext cx="39290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  <a:endParaRPr lang="th-TH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9698" name="Picture 2" descr="http://www.krugiggog.com/post-s-img/2014729195601-10347550_10152199318721332_7213886118422749433_n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943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2123728" y="2204864"/>
            <a:ext cx="1584176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Oval 5"/>
          <p:cNvSpPr/>
          <p:nvPr/>
        </p:nvSpPr>
        <p:spPr>
          <a:xfrm>
            <a:off x="3779912" y="2204864"/>
            <a:ext cx="1584176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5508104" y="2204864"/>
            <a:ext cx="1584176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</a:rPr>
              <a:t>Immunization schedule in </a:t>
            </a:r>
            <a:br>
              <a:rPr lang="en-US" sz="4000" b="1" dirty="0" smtClean="0">
                <a:solidFill>
                  <a:srgbClr val="000099"/>
                </a:solidFill>
              </a:rPr>
            </a:br>
            <a:r>
              <a:rPr lang="en-US" sz="4000" b="1" i="1" dirty="0" smtClean="0">
                <a:solidFill>
                  <a:srgbClr val="000099"/>
                </a:solidFill>
              </a:rPr>
              <a:t>AEC countries</a:t>
            </a:r>
            <a:endParaRPr lang="th-TH" sz="4000" b="1" i="1" dirty="0">
              <a:solidFill>
                <a:srgbClr val="00009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99967949"/>
              </p:ext>
            </p:extLst>
          </p:nvPr>
        </p:nvGraphicFramePr>
        <p:xfrm>
          <a:off x="286861" y="1628801"/>
          <a:ext cx="8605619" cy="422909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11647"/>
                <a:gridCol w="664308"/>
                <a:gridCol w="645863"/>
                <a:gridCol w="786786"/>
                <a:gridCol w="588916"/>
                <a:gridCol w="681613"/>
                <a:gridCol w="1432380"/>
                <a:gridCol w="711126"/>
                <a:gridCol w="711126"/>
                <a:gridCol w="1071854"/>
              </a:tblGrid>
              <a:tr h="8756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th-TH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BCG</a:t>
                      </a:r>
                      <a:endParaRPr lang="th-TH" sz="1800" b="1" dirty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DTP</a:t>
                      </a:r>
                      <a:endParaRPr lang="th-TH" sz="1800" b="1" dirty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err="1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HepB</a:t>
                      </a:r>
                      <a:endParaRPr lang="th-TH" sz="1800" b="1" dirty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Hib</a:t>
                      </a:r>
                      <a:endParaRPr lang="th-TH" sz="18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OPV</a:t>
                      </a:r>
                      <a:endParaRPr lang="th-TH" sz="1800" b="1" dirty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M / MR / MMR</a:t>
                      </a:r>
                      <a:endParaRPr lang="th-TH" sz="1400" b="1" dirty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JE</a:t>
                      </a:r>
                      <a:endParaRPr lang="th-TH" sz="1800" b="1" dirty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Rota</a:t>
                      </a:r>
                      <a:endParaRPr lang="th-TH" sz="1800" b="1" dirty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dirty="0" err="1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dT</a:t>
                      </a:r>
                      <a:r>
                        <a:rPr lang="en-US" sz="18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 adult</a:t>
                      </a:r>
                      <a:endParaRPr lang="th-TH" sz="1800" b="1" dirty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706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h-TH" sz="2000" b="1" dirty="0" smtClean="0">
                          <a:latin typeface="Calibri" pitchFamily="34" charset="0"/>
                          <a:cs typeface="Calibri" pitchFamily="34" charset="0"/>
                        </a:rPr>
                        <a:t>ไทย</a:t>
                      </a:r>
                      <a:endParaRPr lang="th-TH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  <a:endParaRPr lang="th-TH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DTP-HB</a:t>
                      </a:r>
                      <a:endParaRPr lang="th-TH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th-TH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th-TH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th-TH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  <a:endParaRPr lang="th-TH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Part</a:t>
                      </a:r>
                      <a:endParaRPr lang="th-TH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  <a:endParaRPr lang="th-TH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6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h-TH" sz="20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พม่า</a:t>
                      </a:r>
                      <a:endParaRPr lang="th-TH" sz="2000" b="1" dirty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  <a:endParaRPr lang="th-TH" sz="2000" b="1" dirty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DTP-HB-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Hib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th-TH" sz="2000" b="1" dirty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th-TH" sz="2000" b="1" dirty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th-TH" sz="2000" b="1" dirty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th-TH" sz="2000" b="1" dirty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th-TH" sz="2000" b="1" dirty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TT</a:t>
                      </a:r>
                      <a:endParaRPr lang="th-TH" sz="2000" b="1" dirty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6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h-TH" sz="2000" b="1" dirty="0" smtClean="0">
                          <a:latin typeface="Calibri" pitchFamily="34" charset="0"/>
                          <a:cs typeface="Calibri" pitchFamily="34" charset="0"/>
                        </a:rPr>
                        <a:t>เขมร</a:t>
                      </a:r>
                      <a:endParaRPr lang="th-TH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  <a:endParaRPr lang="th-TH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DTP-HB-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Hib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th-TH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th-TH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Part</a:t>
                      </a:r>
                      <a:endParaRPr lang="th-TH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th-TH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TT</a:t>
                      </a:r>
                      <a:endParaRPr lang="th-TH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6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h-TH" sz="20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ลาว</a:t>
                      </a:r>
                      <a:endParaRPr lang="th-TH" sz="2000" b="1" dirty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  <a:endParaRPr lang="th-TH" sz="2000" b="1" dirty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DTP-HB-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Hib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th-TH" sz="2000" b="1" dirty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3 </a:t>
                      </a:r>
                      <a:endParaRPr lang="th-TH" sz="2000" b="1" dirty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th-TH" sz="2000" b="1" dirty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Part</a:t>
                      </a:r>
                      <a:endParaRPr lang="th-TH" sz="2000" b="1" dirty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th-TH" sz="2000" b="1" dirty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0099"/>
                          </a:solidFill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  <a:endParaRPr lang="th-TH" sz="2000" b="1" dirty="0">
                        <a:solidFill>
                          <a:srgbClr val="000099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68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th-TH" sz="2000" b="1" dirty="0" smtClean="0">
                          <a:latin typeface="Calibri" pitchFamily="34" charset="0"/>
                          <a:cs typeface="Calibri" pitchFamily="34" charset="0"/>
                        </a:rPr>
                        <a:t>เวียดนาม</a:t>
                      </a:r>
                      <a:endParaRPr lang="th-TH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smtClean="0">
                          <a:latin typeface="Calibri" pitchFamily="34" charset="0"/>
                          <a:cs typeface="Calibri" pitchFamily="34" charset="0"/>
                        </a:rPr>
                        <a:t>Yes</a:t>
                      </a:r>
                      <a:endParaRPr lang="th-TH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DTP-HB-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Hib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3 </a:t>
                      </a:r>
                      <a:endParaRPr lang="th-TH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th-TH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Part</a:t>
                      </a:r>
                      <a:endParaRPr lang="th-TH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th-TH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latin typeface="Calibri" pitchFamily="34" charset="0"/>
                          <a:cs typeface="Calibri" pitchFamily="34" charset="0"/>
                        </a:rPr>
                        <a:t>TT</a:t>
                      </a:r>
                      <a:endParaRPr lang="th-TH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20308" y="6305156"/>
            <a:ext cx="5237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/>
              <a:t>WHO vaccine-preventable diseases: monitoring system.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le 6"/>
          <p:cNvSpPr/>
          <p:nvPr/>
        </p:nvSpPr>
        <p:spPr>
          <a:xfrm>
            <a:off x="298420" y="357166"/>
            <a:ext cx="8572560" cy="621510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642F04"/>
                </a:solidFill>
              </a:rPr>
              <a:t>The Challenges </a:t>
            </a:r>
            <a:endParaRPr lang="th-TH" sz="8800" b="1" dirty="0">
              <a:solidFill>
                <a:srgbClr val="642F04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613139"/>
            <a:ext cx="6400800" cy="175260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rgbClr val="642F04"/>
                </a:solidFill>
              </a:rPr>
              <a:t>Measles</a:t>
            </a:r>
            <a:endParaRPr lang="th-TH" sz="9600" b="1" dirty="0">
              <a:solidFill>
                <a:srgbClr val="642F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ounded Rectangle 4"/>
          <p:cNvSpPr/>
          <p:nvPr/>
        </p:nvSpPr>
        <p:spPr>
          <a:xfrm>
            <a:off x="298420" y="357166"/>
            <a:ext cx="8572560" cy="621510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9874" name="Title 1"/>
          <p:cNvSpPr>
            <a:spLocks noGrp="1"/>
          </p:cNvSpPr>
          <p:nvPr>
            <p:ph type="ctrTitle"/>
          </p:nvPr>
        </p:nvSpPr>
        <p:spPr>
          <a:xfrm>
            <a:off x="698500" y="2497141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th-TH" sz="6600" b="1" dirty="0" smtClean="0">
                <a:solidFill>
                  <a:srgbClr val="642F04"/>
                </a:solidFill>
              </a:rPr>
              <a:t>Measles elimination is aimed for the year 2020 in SEA</a:t>
            </a:r>
            <a:endParaRPr lang="th-TH" altLang="th-TH" sz="6600" b="1" dirty="0" smtClean="0">
              <a:solidFill>
                <a:srgbClr val="642F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84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64096"/>
          </a:xfrm>
          <a:solidFill>
            <a:srgbClr val="CCFFFF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ปัญหาของหัดในประเทศไทยและทางแก้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214282" y="1412776"/>
            <a:ext cx="8686800" cy="4883434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r>
              <a:rPr lang="th-TH" altLang="th-TH" sz="2800" b="1" dirty="0" smtClean="0">
                <a:latin typeface="EucrosiaUPC" pitchFamily="18" charset="-34"/>
                <a:cs typeface="EucrosiaUPC" pitchFamily="18" charset="-34"/>
              </a:rPr>
              <a:t>หัดยังพบเรื่อยๆในประเทศไทย โดยเฉพาะผู้ที่ได้วัคซีนครั้งเดียวในวัยรุ่น</a:t>
            </a:r>
            <a:br>
              <a:rPr lang="th-TH" altLang="th-TH" sz="28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altLang="th-TH" sz="2800" b="1" dirty="0" smtClean="0">
                <a:latin typeface="EucrosiaUPC" pitchFamily="18" charset="-34"/>
                <a:cs typeface="EucrosiaUPC" pitchFamily="18" charset="-34"/>
              </a:rPr>
              <a:t>และผู้ใหญ่ตอนต้นที่อายุ </a:t>
            </a:r>
            <a:r>
              <a:rPr lang="en-US" altLang="th-TH" sz="2800" b="1" dirty="0" smtClean="0">
                <a:latin typeface="EucrosiaUPC" pitchFamily="18" charset="-34"/>
                <a:cs typeface="EucrosiaUPC" pitchFamily="18" charset="-34"/>
              </a:rPr>
              <a:t>15-35 </a:t>
            </a:r>
            <a:r>
              <a:rPr lang="th-TH" altLang="th-TH" sz="2800" b="1" dirty="0" smtClean="0">
                <a:latin typeface="EucrosiaUPC" pitchFamily="18" charset="-34"/>
                <a:cs typeface="EucrosiaUPC" pitchFamily="18" charset="-34"/>
              </a:rPr>
              <a:t>ปี</a:t>
            </a:r>
          </a:p>
          <a:p>
            <a:pPr>
              <a:buClr>
                <a:srgbClr val="FF0000"/>
              </a:buClr>
            </a:pPr>
            <a:r>
              <a:rPr lang="th-TH" altLang="th-TH" sz="2800" b="1" dirty="0" smtClean="0">
                <a:latin typeface="EucrosiaUPC" pitchFamily="18" charset="-34"/>
                <a:cs typeface="EucrosiaUPC" pitchFamily="18" charset="-34"/>
              </a:rPr>
              <a:t>แม้ว่าการครอบคลุมของวัคซีนจะดี แต่มี </a:t>
            </a:r>
            <a:r>
              <a:rPr lang="en-US" altLang="th-TH" sz="2800" b="1" dirty="0" smtClean="0">
                <a:latin typeface="EucrosiaUPC" pitchFamily="18" charset="-34"/>
                <a:cs typeface="EucrosiaUPC" pitchFamily="18" charset="-34"/>
              </a:rPr>
              <a:t>primary vaccine failure </a:t>
            </a:r>
            <a:r>
              <a:rPr lang="th-TH" altLang="th-TH" sz="2800" b="1" dirty="0" smtClean="0">
                <a:latin typeface="EucrosiaUPC" pitchFamily="18" charset="-34"/>
                <a:cs typeface="EucrosiaUPC" pitchFamily="18" charset="-34"/>
              </a:rPr>
              <a:t/>
            </a:r>
            <a:br>
              <a:rPr lang="th-TH" altLang="th-TH" sz="28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altLang="th-TH" sz="2800" b="1" dirty="0" smtClean="0">
                <a:latin typeface="EucrosiaUPC" pitchFamily="18" charset="-34"/>
                <a:cs typeface="EucrosiaUPC" pitchFamily="18" charset="-34"/>
              </a:rPr>
              <a:t>เพราะฉีดเข็มแรกที่ </a:t>
            </a:r>
            <a:r>
              <a:rPr lang="en-US" altLang="th-TH" sz="2800" b="1" dirty="0" smtClean="0">
                <a:latin typeface="EucrosiaUPC" pitchFamily="18" charset="-34"/>
                <a:cs typeface="EucrosiaUPC" pitchFamily="18" charset="-34"/>
              </a:rPr>
              <a:t>9</a:t>
            </a:r>
            <a:r>
              <a:rPr lang="th-TH" altLang="th-TH" sz="2800" b="1" dirty="0" smtClean="0">
                <a:latin typeface="EucrosiaUPC" pitchFamily="18" charset="-34"/>
                <a:cs typeface="EucrosiaUPC" pitchFamily="18" charset="-34"/>
              </a:rPr>
              <a:t> เดือน และยังฉีดเข็ม </a:t>
            </a:r>
            <a:r>
              <a:rPr lang="en-US" altLang="th-TH" sz="2800" b="1" dirty="0" smtClean="0">
                <a:latin typeface="EucrosiaUPC" pitchFamily="18" charset="-34"/>
                <a:cs typeface="EucrosiaUPC" pitchFamily="18" charset="-34"/>
              </a:rPr>
              <a:t>2 </a:t>
            </a:r>
            <a:r>
              <a:rPr lang="th-TH" altLang="th-TH" sz="2800" b="1" dirty="0" smtClean="0">
                <a:latin typeface="EucrosiaUPC" pitchFamily="18" charset="-34"/>
                <a:cs typeface="EucrosiaUPC" pitchFamily="18" charset="-34"/>
              </a:rPr>
              <a:t>ช้าไป (ป. </a:t>
            </a:r>
            <a:r>
              <a:rPr lang="en-US" altLang="th-TH" sz="2800" b="1" dirty="0" smtClean="0">
                <a:latin typeface="EucrosiaUPC" pitchFamily="18" charset="-34"/>
                <a:cs typeface="EucrosiaUPC" pitchFamily="18" charset="-34"/>
              </a:rPr>
              <a:t>1</a:t>
            </a:r>
            <a:r>
              <a:rPr lang="th-TH" altLang="th-TH" sz="2800" b="1" dirty="0" smtClean="0">
                <a:latin typeface="EucrosiaUPC" pitchFamily="18" charset="-34"/>
                <a:cs typeface="EucrosiaUPC" pitchFamily="18" charset="-34"/>
              </a:rPr>
              <a:t> เมื่ออายุ </a:t>
            </a:r>
            <a:r>
              <a:rPr lang="en-US" altLang="th-TH" sz="2800" b="1" dirty="0" smtClean="0">
                <a:latin typeface="EucrosiaUPC" pitchFamily="18" charset="-34"/>
                <a:cs typeface="EucrosiaUPC" pitchFamily="18" charset="-34"/>
              </a:rPr>
              <a:t>7 </a:t>
            </a:r>
            <a:r>
              <a:rPr lang="th-TH" altLang="th-TH" sz="2800" b="1" dirty="0" smtClean="0">
                <a:latin typeface="EucrosiaUPC" pitchFamily="18" charset="-34"/>
                <a:cs typeface="EucrosiaUPC" pitchFamily="18" charset="-34"/>
              </a:rPr>
              <a:t>ขวบ) </a:t>
            </a:r>
            <a:br>
              <a:rPr lang="th-TH" altLang="th-TH" sz="2800" b="1" dirty="0" smtClean="0">
                <a:latin typeface="EucrosiaUPC" pitchFamily="18" charset="-34"/>
                <a:cs typeface="EucrosiaUPC" pitchFamily="18" charset="-34"/>
              </a:rPr>
            </a:br>
            <a:r>
              <a:rPr lang="th-TH" altLang="th-TH" sz="2800" b="1" dirty="0" smtClean="0">
                <a:latin typeface="EucrosiaUPC" pitchFamily="18" charset="-34"/>
                <a:cs typeface="EucrosiaUPC" pitchFamily="18" charset="-34"/>
              </a:rPr>
              <a:t>ทำให้เกิดการสะสมของเด็กที่มี </a:t>
            </a:r>
            <a:r>
              <a:rPr lang="en-US" altLang="th-TH" sz="2800" b="1" dirty="0" smtClean="0">
                <a:latin typeface="EucrosiaUPC" pitchFamily="18" charset="-34"/>
                <a:cs typeface="EucrosiaUPC" pitchFamily="18" charset="-34"/>
              </a:rPr>
              <a:t>primary failure </a:t>
            </a:r>
            <a:r>
              <a:rPr lang="th-TH" altLang="th-TH" sz="2800" b="1" dirty="0" smtClean="0">
                <a:latin typeface="EucrosiaUPC" pitchFamily="18" charset="-34"/>
                <a:cs typeface="EucrosiaUPC" pitchFamily="18" charset="-34"/>
              </a:rPr>
              <a:t>อยู่มาก กว่าจะได้เข็ม </a:t>
            </a:r>
            <a:r>
              <a:rPr lang="en-US" altLang="th-TH" sz="2800" b="1" dirty="0" smtClean="0">
                <a:latin typeface="EucrosiaUPC" pitchFamily="18" charset="-34"/>
                <a:cs typeface="EucrosiaUPC" pitchFamily="18" charset="-34"/>
              </a:rPr>
              <a:t>2</a:t>
            </a:r>
            <a:endParaRPr lang="th-TH" altLang="th-TH" sz="2800" b="1" dirty="0" smtClean="0">
              <a:latin typeface="EucrosiaUPC" pitchFamily="18" charset="-34"/>
              <a:cs typeface="EucrosiaUPC" pitchFamily="18" charset="-34"/>
            </a:endParaRPr>
          </a:p>
          <a:p>
            <a:pPr marL="457200" lvl="1" indent="0">
              <a:buClr>
                <a:srgbClr val="FF0000"/>
              </a:buClr>
              <a:buNone/>
            </a:pPr>
            <a:r>
              <a:rPr lang="th-TH" alt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 จึงมีการเปลี่ยนอายุเด็กที่ได้เข็มที่ </a:t>
            </a:r>
            <a:r>
              <a:rPr lang="en-US" alt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2 </a:t>
            </a:r>
            <a:r>
              <a:rPr lang="th-TH" alt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จาก ป.1 เป็น </a:t>
            </a:r>
            <a:r>
              <a:rPr lang="en-US" alt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2.5 </a:t>
            </a:r>
            <a:r>
              <a:rPr lang="th-TH" alt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ปี ตั้งแต่ </a:t>
            </a:r>
            <a:r>
              <a:rPr lang="en-US" altLang="th-TH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2557</a:t>
            </a:r>
            <a:endParaRPr lang="th-TH" altLang="th-TH" b="1" dirty="0" smtClean="0">
              <a:solidFill>
                <a:srgbClr val="000099"/>
              </a:solidFill>
              <a:latin typeface="EucrosiaUPC" pitchFamily="18" charset="-34"/>
              <a:cs typeface="EucrosiaUPC" pitchFamily="18" charset="-34"/>
            </a:endParaRPr>
          </a:p>
          <a:p>
            <a:pPr>
              <a:buClr>
                <a:srgbClr val="FF0000"/>
              </a:buClr>
            </a:pPr>
            <a:r>
              <a:rPr lang="th-TH" altLang="th-TH" sz="2800" b="1" dirty="0" smtClean="0">
                <a:latin typeface="EucrosiaUPC" pitchFamily="18" charset="-34"/>
                <a:cs typeface="EucrosiaUPC" pitchFamily="18" charset="-34"/>
              </a:rPr>
              <a:t>มีต่างชาตินำเชื้อเข้ามาเติมให้เรื่อยๆ</a:t>
            </a:r>
          </a:p>
          <a:p>
            <a:pPr>
              <a:buClr>
                <a:srgbClr val="FF0000"/>
              </a:buClr>
            </a:pPr>
            <a:r>
              <a:rPr lang="th-TH" altLang="th-TH" sz="3600" b="1" u="sng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ต้องมี </a:t>
            </a:r>
            <a:r>
              <a:rPr lang="en-US" altLang="th-TH" sz="3600" b="1" u="sng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Catch-up</a:t>
            </a:r>
            <a:r>
              <a:rPr lang="th-TH" altLang="th-TH" sz="3600" b="1" u="sng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ผู้ใหญ่ทุกคนที่อายุน้อยกว่า </a:t>
            </a:r>
            <a:r>
              <a:rPr lang="en-US" altLang="th-TH" sz="3600" b="1" u="sng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35 </a:t>
            </a:r>
            <a:r>
              <a:rPr lang="th-TH" altLang="th-TH" sz="3600" b="1" u="sng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ปี </a:t>
            </a:r>
            <a:r>
              <a:rPr lang="en-US" altLang="th-TH" sz="3600" b="1" u="sng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!!!</a:t>
            </a:r>
            <a:r>
              <a:rPr lang="th-TH" altLang="th-TH" sz="3600" b="1" u="sng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</a:t>
            </a:r>
            <a:r>
              <a:rPr lang="th-TH" altLang="th-TH" sz="36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/>
            </a:r>
            <a:br>
              <a:rPr lang="th-TH" altLang="th-TH" sz="36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altLang="th-TH" sz="28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ที่ไม่เคยรับวัคซีน</a:t>
            </a:r>
            <a:r>
              <a:rPr lang="th-TH" altLang="th-TH" sz="2800" b="1" dirty="0" err="1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ตอนป</a:t>
            </a:r>
            <a:r>
              <a:rPr lang="en-US" altLang="th-TH" sz="28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.1 </a:t>
            </a:r>
            <a:r>
              <a:rPr lang="th-TH" altLang="th-TH" sz="28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หรือ ป</a:t>
            </a:r>
            <a:r>
              <a:rPr lang="en-US" altLang="th-TH" sz="28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.6</a:t>
            </a:r>
            <a:r>
              <a:rPr lang="th-TH" altLang="th-TH" sz="28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 หรือไม่แน่ใจ </a:t>
            </a:r>
            <a:br>
              <a:rPr lang="th-TH" altLang="th-TH" sz="28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altLang="th-TH" sz="28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ควรได้รับวัคซีน</a:t>
            </a:r>
            <a:r>
              <a:rPr lang="en-US" altLang="th-TH" sz="28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MMR</a:t>
            </a:r>
            <a:r>
              <a:rPr lang="th-TH" altLang="th-TH" sz="28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/</a:t>
            </a:r>
            <a:r>
              <a:rPr lang="en-US" altLang="th-TH" sz="28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MR</a:t>
            </a:r>
            <a:r>
              <a:rPr lang="th-TH" altLang="th-TH" sz="28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อย่างน้อย</a:t>
            </a:r>
            <a:r>
              <a:rPr lang="en-US" altLang="th-TH" sz="28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 1 </a:t>
            </a:r>
            <a:r>
              <a:rPr lang="th-TH" altLang="th-TH" sz="2800" b="1" dirty="0" smtClean="0">
                <a:solidFill>
                  <a:srgbClr val="FF0000"/>
                </a:solidFill>
                <a:latin typeface="EucrosiaUPC" pitchFamily="18" charset="-34"/>
                <a:cs typeface="EucrosiaUPC" pitchFamily="18" charset="-34"/>
              </a:rPr>
              <a:t>ครั้ง </a:t>
            </a:r>
          </a:p>
        </p:txBody>
      </p:sp>
    </p:spTree>
    <p:extLst>
      <p:ext uri="{BB962C8B-B14F-4D97-AF65-F5344CB8AC3E}">
        <p14:creationId xmlns:p14="http://schemas.microsoft.com/office/powerpoint/2010/main" xmlns="" val="317032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>
          <a:xfrm>
            <a:off x="206375" y="115888"/>
            <a:ext cx="8686800" cy="1143000"/>
          </a:xfrm>
          <a:effectLst/>
        </p:spPr>
        <p:txBody>
          <a:bodyPr>
            <a:normAutofit/>
          </a:bodyPr>
          <a:lstStyle/>
          <a:p>
            <a:r>
              <a:rPr lang="th-TH" altLang="th-TH" sz="4000" b="1" dirty="0" smtClean="0">
                <a:solidFill>
                  <a:schemeClr val="bg1"/>
                </a:solidFill>
              </a:rPr>
              <a:t>ผู้ป่วยหัดอายุ </a:t>
            </a:r>
            <a:r>
              <a:rPr lang="en-US" altLang="th-TH" sz="4000" b="1" dirty="0" smtClean="0">
                <a:solidFill>
                  <a:schemeClr val="bg1"/>
                </a:solidFill>
              </a:rPr>
              <a:t>8 </a:t>
            </a:r>
            <a:r>
              <a:rPr lang="th-TH" altLang="th-TH" sz="4000" b="1" dirty="0" smtClean="0">
                <a:solidFill>
                  <a:schemeClr val="bg1"/>
                </a:solidFill>
              </a:rPr>
              <a:t>เดือน เป็นหัดก่อนอายุที่จะฉีด</a:t>
            </a:r>
          </a:p>
        </p:txBody>
      </p:sp>
      <p:pic>
        <p:nvPicPr>
          <p:cNvPr id="71683" name="Picture 8" descr="Picture1"/>
          <p:cNvPicPr>
            <a:picLocks noChangeAspect="1" noChangeArrowheads="1"/>
          </p:cNvPicPr>
          <p:nvPr/>
        </p:nvPicPr>
        <p:blipFill>
          <a:blip r:embed="rId2" cstate="print"/>
          <a:srcRect l="2632" t="4271" r="5487" b="29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2693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  <a:solidFill>
            <a:srgbClr val="CC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th-TH" alt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เป็นหัดเมื่ออายุ </a:t>
            </a:r>
            <a:r>
              <a:rPr lang="en-US" alt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4 </a:t>
            </a:r>
            <a:r>
              <a:rPr lang="th-TH" alt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ปี </a:t>
            </a:r>
            <a:br>
              <a:rPr lang="th-TH" alt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</a:br>
            <a:r>
              <a:rPr lang="th-TH" alt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อายุถึงเกณฑ์</a:t>
            </a:r>
            <a:r>
              <a:rPr lang="th-TH" altLang="th-TH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ที่</a:t>
            </a:r>
            <a:r>
              <a:rPr lang="th-TH" alt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เอกชน</a:t>
            </a:r>
            <a:r>
              <a:rPr lang="th-TH" altLang="th-TH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ฉีด</a:t>
            </a:r>
            <a:r>
              <a:rPr lang="th-TH" alt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เข็ม </a:t>
            </a:r>
            <a:r>
              <a:rPr lang="en-US" alt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2 </a:t>
            </a:r>
            <a:r>
              <a:rPr lang="th-TH" alt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  </a:t>
            </a:r>
            <a:r>
              <a:rPr lang="th-TH" altLang="th-TH" sz="4000" b="1" dirty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แต่</a:t>
            </a:r>
            <a:r>
              <a:rPr lang="th-TH" altLang="th-TH" sz="4000" b="1" dirty="0" smtClean="0">
                <a:solidFill>
                  <a:srgbClr val="000099"/>
                </a:solidFill>
                <a:latin typeface="EucrosiaUPC" pitchFamily="18" charset="-34"/>
                <a:cs typeface="EucrosiaUPC" pitchFamily="18" charset="-34"/>
              </a:rPr>
              <a:t>ไม่ได้ฉีด</a:t>
            </a:r>
          </a:p>
        </p:txBody>
      </p:sp>
      <p:pic>
        <p:nvPicPr>
          <p:cNvPr id="70659" name="Picture 7" descr="Picture1"/>
          <p:cNvPicPr>
            <a:picLocks noChangeAspect="1" noChangeArrowheads="1"/>
          </p:cNvPicPr>
          <p:nvPr/>
        </p:nvPicPr>
        <p:blipFill>
          <a:blip r:embed="rId2" cstate="print"/>
          <a:srcRect l="4312" t="7590" r="2995" b="10532"/>
          <a:stretch>
            <a:fillRect/>
          </a:stretch>
        </p:blipFill>
        <p:spPr bwMode="auto">
          <a:xfrm>
            <a:off x="0" y="2357430"/>
            <a:ext cx="9144000" cy="418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08067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1365</TotalTime>
  <Words>993</Words>
  <Application>Microsoft Office PowerPoint</Application>
  <PresentationFormat>นำเสนอทางหน้าจอ (4:3)</PresentationFormat>
  <Paragraphs>215</Paragraphs>
  <Slides>26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26</vt:i4>
      </vt:variant>
    </vt:vector>
  </HeadingPairs>
  <TitlesOfParts>
    <vt:vector size="27" baseType="lpstr">
      <vt:lpstr>1_Office Theme</vt:lpstr>
      <vt:lpstr>Direction of EPI vaccine                                in AEC era</vt:lpstr>
      <vt:lpstr>ภาพนิ่ง 2</vt:lpstr>
      <vt:lpstr>ภาพนิ่ง 3</vt:lpstr>
      <vt:lpstr>Immunization schedule in  AEC countries</vt:lpstr>
      <vt:lpstr>The Challenges </vt:lpstr>
      <vt:lpstr>Measles elimination is aimed for the year 2020 in SEA</vt:lpstr>
      <vt:lpstr>ปัญหาของหัดในประเทศไทยและทางแก้</vt:lpstr>
      <vt:lpstr>ผู้ป่วยหัดอายุ 8 เดือน เป็นหัดก่อนอายุที่จะฉีด</vt:lpstr>
      <vt:lpstr>เป็นหัดเมื่ออายุ 4 ปี  อายุถึงเกณฑ์ที่เอกชนฉีดเข็ม 2   แต่ไม่ได้ฉีด</vt:lpstr>
      <vt:lpstr>ชีวิตจริง</vt:lpstr>
      <vt:lpstr>ตัวอย่างรายงานการระบาดผู้ป่วยยืนยันโรคหัด (IgM positive),  ประเทศไทย , 2556</vt:lpstr>
      <vt:lpstr>ตัวอย่างการระบาดโรคหัด และ หัดเยอรมัน                                                              ในแรงงานต่างด้าว 2554-2556</vt:lpstr>
      <vt:lpstr>การปฏิบัติในเรื่อง MMR2</vt:lpstr>
      <vt:lpstr>เมื่อกำจัดหัดได้      หัดเยอรมันก็จะหายไปเอง</vt:lpstr>
      <vt:lpstr>ปัญหาในการกำจัดหัด และควบคุมหัดเยอรมัน และคางทูม</vt:lpstr>
      <vt:lpstr>The Challenges</vt:lpstr>
      <vt:lpstr>ปัญหาคอตีบ  บาดทะยัก  ไอกรน ในประเทศไทย</vt:lpstr>
      <vt:lpstr>Seroprotection to                Diphtheria at Dansai 2012</vt:lpstr>
      <vt:lpstr>ภาพนิ่ง 19</vt:lpstr>
      <vt:lpstr>ภาพนิ่ง 20</vt:lpstr>
      <vt:lpstr>ภาพนิ่ง 21</vt:lpstr>
      <vt:lpstr>ภาพนิ่ง 22</vt:lpstr>
      <vt:lpstr>นโยบาย ประเทศไทย ป้องกันคอตีบระบาด</vt:lpstr>
      <vt:lpstr>ภาพนิ่ง 24</vt:lpstr>
      <vt:lpstr>Policy ที่อยู่ระหว่างการผลักดัน</vt:lpstr>
      <vt:lpstr>ภาพนิ่ง 26</vt:lpstr>
    </vt:vector>
  </TitlesOfParts>
  <Company>Q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 of EPI vaccine in AEC era</dc:title>
  <dc:creator>Piyanit</dc:creator>
  <cp:lastModifiedBy>HP</cp:lastModifiedBy>
  <cp:revision>104</cp:revision>
  <dcterms:created xsi:type="dcterms:W3CDTF">2015-04-09T02:22:09Z</dcterms:created>
  <dcterms:modified xsi:type="dcterms:W3CDTF">2015-09-20T15:38:02Z</dcterms:modified>
</cp:coreProperties>
</file>