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8" r:id="rId2"/>
    <p:sldId id="308" r:id="rId3"/>
    <p:sldId id="307" r:id="rId4"/>
    <p:sldId id="309" r:id="rId5"/>
    <p:sldId id="312" r:id="rId6"/>
    <p:sldId id="310" r:id="rId7"/>
    <p:sldId id="311" r:id="rId8"/>
    <p:sldId id="269" r:id="rId9"/>
    <p:sldId id="313" r:id="rId10"/>
    <p:sldId id="301" r:id="rId11"/>
    <p:sldId id="270" r:id="rId12"/>
    <p:sldId id="293" r:id="rId13"/>
    <p:sldId id="294" r:id="rId14"/>
    <p:sldId id="295" r:id="rId15"/>
    <p:sldId id="296" r:id="rId16"/>
    <p:sldId id="297" r:id="rId17"/>
    <p:sldId id="271" r:id="rId18"/>
    <p:sldId id="276" r:id="rId19"/>
    <p:sldId id="277" r:id="rId20"/>
    <p:sldId id="275" r:id="rId21"/>
    <p:sldId id="278" r:id="rId22"/>
    <p:sldId id="280" r:id="rId23"/>
    <p:sldId id="272" r:id="rId24"/>
    <p:sldId id="273" r:id="rId25"/>
    <p:sldId id="282" r:id="rId26"/>
    <p:sldId id="290" r:id="rId27"/>
    <p:sldId id="300" r:id="rId28"/>
  </p:sldIdLst>
  <p:sldSz cx="9906000" cy="6858000" type="A4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3300"/>
    <a:srgbClr val="E2C5FF"/>
    <a:srgbClr val="660066"/>
    <a:srgbClr val="DBB7FF"/>
    <a:srgbClr val="660033"/>
    <a:srgbClr val="6666FF"/>
    <a:srgbClr val="CCFFFF"/>
    <a:srgbClr val="CCECFF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9288" autoAdjust="0"/>
  </p:normalViewPr>
  <p:slideViewPr>
    <p:cSldViewPr snapToGrid="0">
      <p:cViewPr varScale="1">
        <p:scale>
          <a:sx n="49" d="100"/>
          <a:sy n="49" d="100"/>
        </p:scale>
        <p:origin x="-420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3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K\EPI\&#3650;&#3588;&#3619;&#3591;&#3585;&#3634;&#3619;&#3609;&#3635;&#3619;&#3656;&#3656;&#3629;&#3591;%20LAJE_SA-14-14-2\&#3629;&#3634;&#3585;&#3634;&#3619;&#3616;&#3634;&#3618;&#3627;&#3621;&#3633;&#3591;&#3652;&#3604;&#3657;&#3619;&#3633;&#3610;&#3623;&#3633;&#3588;&#3595;&#3637;&#3609;%20LAJE\&#3610;&#3633;&#3609;&#3607;&#3638;&#3585;&#3629;&#3634;&#3585;&#3634;&#3619;&#3616;&#3634;&#3618;&#3627;&#3621;&#3633;&#3591;&#3652;&#3604;&#3657;&#3619;&#3633;&#3610;&#3623;&#3633;&#3588;&#3595;&#3637;&#3609;%20LAJE_24-3-5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layout>
        <c:manualLayout>
          <c:xMode val="edge"/>
          <c:yMode val="edge"/>
          <c:x val="2.4236304191309212E-2"/>
          <c:y val="9.8797104227334592E-3"/>
        </c:manualLayout>
      </c:layout>
      <c:txPr>
        <a:bodyPr/>
        <a:lstStyle/>
        <a:p>
          <a:pPr>
            <a:defRPr lang="en-US"/>
          </a:pPr>
          <a:endParaRPr lang="th-TH"/>
        </a:p>
      </c:txPr>
    </c:title>
    <c:plotArea>
      <c:layout>
        <c:manualLayout>
          <c:layoutTarget val="inner"/>
          <c:xMode val="edge"/>
          <c:yMode val="edge"/>
          <c:x val="7.9906345182425731E-2"/>
          <c:y val="9.4638107191904214E-2"/>
          <c:w val="0.89457971480802334"/>
          <c:h val="0.57752300183020511"/>
        </c:manualLayout>
      </c:layout>
      <c:barChart>
        <c:barDir val="col"/>
        <c:grouping val="clustered"/>
        <c:ser>
          <c:idx val="0"/>
          <c:order val="0"/>
          <c:tx>
            <c:strRef>
              <c:f>Results!$H$38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rgbClr val="3399FF"/>
            </a:solidFill>
            <a:ln>
              <a:solidFill>
                <a:srgbClr val="006600"/>
              </a:solidFill>
            </a:ln>
          </c:spPr>
          <c:dLbls>
            <c:txPr>
              <a:bodyPr/>
              <a:lstStyle/>
              <a:p>
                <a:pPr>
                  <a:defRPr lang="en-US"/>
                </a:pPr>
                <a:endParaRPr lang="th-TH"/>
              </a:p>
            </c:txPr>
            <c:showVal val="1"/>
          </c:dLbls>
          <c:cat>
            <c:strRef>
              <c:f>Results!$G$39:$G$48</c:f>
              <c:strCache>
                <c:ptCount val="10"/>
                <c:pt idx="0">
                  <c:v>ปกติ</c:v>
                </c:pt>
                <c:pt idx="1">
                  <c:v>ไข้ต่ำ</c:v>
                </c:pt>
                <c:pt idx="2">
                  <c:v>ปวด บวม แดง ร้อน</c:v>
                </c:pt>
                <c:pt idx="3">
                  <c:v>ไข้สูง</c:v>
                </c:pt>
                <c:pt idx="4">
                  <c:v>ผื่น</c:v>
                </c:pt>
                <c:pt idx="5">
                  <c:v>ลมพิษ</c:v>
                </c:pt>
                <c:pt idx="6">
                  <c:v>ฝีบริเวณที่ฉีด</c:v>
                </c:pt>
                <c:pt idx="7">
                  <c:v>บวมบริเวณหน้า/ร่างกาย</c:v>
                </c:pt>
                <c:pt idx="8">
                  <c:v>ชัก</c:v>
                </c:pt>
                <c:pt idx="9">
                  <c:v>อื่น ๆ</c:v>
                </c:pt>
              </c:strCache>
            </c:strRef>
          </c:cat>
          <c:val>
            <c:numRef>
              <c:f>Results!$H$39:$H$48</c:f>
              <c:numCache>
                <c:formatCode>0.0</c:formatCode>
                <c:ptCount val="10"/>
                <c:pt idx="0" formatCode="General">
                  <c:v>62.2</c:v>
                </c:pt>
                <c:pt idx="1">
                  <c:v>22.476446837146611</c:v>
                </c:pt>
                <c:pt idx="2">
                  <c:v>5.6078959174517591</c:v>
                </c:pt>
                <c:pt idx="3">
                  <c:v>3.7236428891879791</c:v>
                </c:pt>
                <c:pt idx="4">
                  <c:v>3.1852848811126155</c:v>
                </c:pt>
                <c:pt idx="5">
                  <c:v>0.80753701211305562</c:v>
                </c:pt>
                <c:pt idx="6">
                  <c:v>0.40376850605652759</c:v>
                </c:pt>
                <c:pt idx="7">
                  <c:v>0.26917900403768508</c:v>
                </c:pt>
                <c:pt idx="8">
                  <c:v>8.972633467922872E-2</c:v>
                </c:pt>
                <c:pt idx="9">
                  <c:v>1.2113055181695818</c:v>
                </c:pt>
              </c:numCache>
            </c:numRef>
          </c:val>
        </c:ser>
        <c:axId val="91399680"/>
        <c:axId val="91401216"/>
      </c:barChart>
      <c:catAx>
        <c:axId val="9139968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1401216"/>
        <c:crosses val="autoZero"/>
        <c:auto val="1"/>
        <c:lblAlgn val="ctr"/>
        <c:lblOffset val="100"/>
      </c:catAx>
      <c:valAx>
        <c:axId val="914012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1399680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400" b="1">
          <a:latin typeface="Browallia New" pitchFamily="34" charset="-34"/>
          <a:cs typeface="Browallia New" pitchFamily="34" charset="-34"/>
        </a:defRPr>
      </a:pPr>
      <a:endParaRPr lang="th-TH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577B6-85AA-419C-B736-EAB9A50F9FCA}" type="datetimeFigureOut">
              <a:rPr lang="th-TH" smtClean="0"/>
              <a:pPr/>
              <a:t>05/11/58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942D6-79D3-43C0-8684-A7859B120A9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46285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39978" indent="-284607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38428" indent="-227686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593799" indent="-227686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49170" indent="-227686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04542" indent="-227686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59913" indent="-227686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15284" indent="-227686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70655" indent="-227686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9C011AD9-3603-4AD2-BDE8-757A1880F3EE}" type="slidenum">
              <a:rPr lang="en-US" sz="1200" b="0"/>
              <a:pPr eaLnBrk="1" hangingPunct="1"/>
              <a:t>3</a:t>
            </a:fld>
            <a:endParaRPr lang="th-TH" sz="1200" b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39978" indent="-284607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38428" indent="-227686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593799" indent="-227686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49170" indent="-227686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04542" indent="-227686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59913" indent="-227686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15284" indent="-227686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70655" indent="-227686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32DDDB90-4D4C-44C1-8AD6-AF94D6EF1BCD}" type="slidenum">
              <a:rPr lang="en-US" sz="1200" b="0"/>
              <a:pPr eaLnBrk="1" hangingPunct="1"/>
              <a:t>4</a:t>
            </a:fld>
            <a:endParaRPr lang="th-TH" sz="1200" b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h-TH" dirty="0"/>
              <a:t>ตั้งแต่ พ</a:t>
            </a:r>
            <a:r>
              <a:rPr lang="en-US" dirty="0"/>
              <a:t>.</a:t>
            </a:r>
            <a:r>
              <a:rPr lang="th-TH" dirty="0"/>
              <a:t>ศ</a:t>
            </a:r>
            <a:r>
              <a:rPr lang="en-US" dirty="0"/>
              <a:t>. 2543  </a:t>
            </a:r>
            <a:r>
              <a:rPr lang="th-TH" dirty="0" err="1"/>
              <a:t>สธ</a:t>
            </a:r>
            <a:r>
              <a:rPr lang="th-TH" dirty="0"/>
              <a:t>. กำหนดให้มีการฉีดวัคซีนเจอีเชื้อตาย ในเด็กอายุ </a:t>
            </a:r>
            <a:r>
              <a:rPr lang="en-US" dirty="0"/>
              <a:t>1 </a:t>
            </a:r>
            <a:r>
              <a:rPr lang="th-TH" dirty="0"/>
              <a:t>ปีครึ่ง </a:t>
            </a:r>
            <a:r>
              <a:rPr lang="en-US" dirty="0"/>
              <a:t>2 </a:t>
            </a:r>
            <a:r>
              <a:rPr lang="th-TH" dirty="0"/>
              <a:t>ครั้ง ห่างกันอย่างน้อย </a:t>
            </a:r>
            <a:r>
              <a:rPr lang="en-US" dirty="0"/>
              <a:t>1 </a:t>
            </a:r>
            <a:r>
              <a:rPr lang="th-TH" dirty="0"/>
              <a:t>เดือน และกระตุ้นอีก</a:t>
            </a:r>
            <a:r>
              <a:rPr lang="en-US" dirty="0"/>
              <a:t> 1 </a:t>
            </a:r>
            <a:r>
              <a:rPr lang="th-TH" dirty="0"/>
              <a:t>ครั้ง เมื่ออายุ</a:t>
            </a:r>
            <a:r>
              <a:rPr lang="en-US" dirty="0"/>
              <a:t> 2 </a:t>
            </a:r>
            <a:r>
              <a:rPr lang="th-TH" dirty="0"/>
              <a:t>ปีครึ่ง </a:t>
            </a:r>
          </a:p>
          <a:p>
            <a:endParaRPr lang="th-TH" dirty="0"/>
          </a:p>
          <a:p>
            <a:r>
              <a:rPr lang="th-TH" dirty="0"/>
              <a:t>ปี 2558 ต่อมาคณะอนุกรรมการสร้างเสริมภูมิคุ้มกันโรคมีมติให้ปรับอายุการให้วัคซีนไข้สมองอักเสบเจอีครั้งแรกจาก 1 ปีครึ่ง เป็น 1 ปี เพื่อ</a:t>
            </a:r>
            <a:r>
              <a:rPr lang="th-TH" dirty="0" err="1"/>
              <a:t>บูรณา</a:t>
            </a:r>
            <a:r>
              <a:rPr lang="th-TH" dirty="0"/>
              <a:t>การให้เด็กมารับวัคซีนพร้อมการตรวจสุขภาพและพัฒนาการของเด็ก </a:t>
            </a:r>
          </a:p>
          <a:p>
            <a:r>
              <a:rPr lang="th-TH" dirty="0"/>
              <a:t>ปัจจุบันมีวัคซีนไข้สมองอักเสบเจอีชนิดเชื้อเป็นอ่อนฤทธิ์ สายพันธุ์</a:t>
            </a:r>
            <a:r>
              <a:rPr lang="en-US" dirty="0"/>
              <a:t> SA 14-14-2 </a:t>
            </a:r>
            <a:r>
              <a:rPr lang="th-TH" dirty="0"/>
              <a:t>ใช้กันอย่างแพร่หลาย</a:t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r>
              <a:rPr lang="th-TH" dirty="0"/>
              <a:t>ปี</a:t>
            </a:r>
            <a:r>
              <a:rPr lang="en-US" dirty="0"/>
              <a:t> 2555</a:t>
            </a:r>
            <a:r>
              <a:rPr lang="th-TH" dirty="0"/>
              <a:t> จึงมีการนำร่องการใช้วัคซีน </a:t>
            </a:r>
            <a:r>
              <a:rPr lang="en-US" dirty="0"/>
              <a:t>LAJE </a:t>
            </a:r>
            <a:r>
              <a:rPr lang="th-TH" dirty="0"/>
              <a:t>ในพื้นที่จังหวัดภาคเหนือตอนบน  8 จังหวัด ได้แก่ แม่ฮ่องสอน เชียงราย เชียงใหม่ ลำพูน ลำปาง แพร่ น่าน และพะเยา ซึ่งเป็นพื้นที่ที่มีโรคนี้ชุกชุม </a:t>
            </a:r>
          </a:p>
          <a:p>
            <a:endParaRPr lang="th-TH" dirty="0"/>
          </a:p>
          <a:p>
            <a:r>
              <a:rPr lang="th-TH" dirty="0"/>
              <a:t>ต่อมาในปี 2558 ได้ขยายพื้นที่การให้บริการวัคซีน </a:t>
            </a:r>
            <a:r>
              <a:rPr lang="en-US" dirty="0"/>
              <a:t>LAJE </a:t>
            </a:r>
            <a:r>
              <a:rPr lang="th-TH" dirty="0"/>
              <a:t>ครอบคลุมทุกจังหวัดที่อยู่ในเขตบริการสุขภาพที่ 2</a:t>
            </a:r>
            <a:r>
              <a:rPr lang="en-US" dirty="0"/>
              <a:t>, </a:t>
            </a:r>
            <a:r>
              <a:rPr lang="th-TH" dirty="0"/>
              <a:t>5 และ 6 รวมทั้งสิ้นจำนวน 21 จังหวัด </a:t>
            </a:r>
          </a:p>
          <a:p>
            <a:endParaRPr lang="th-TH" dirty="0"/>
          </a:p>
          <a:p>
            <a:r>
              <a:rPr lang="th-TH" dirty="0"/>
              <a:t>และในปี 2559 กรมควบคุมโรคและสำนักงานหลักประกันสุขภาพแห่งชาติ จึงได้ดำเนินการขยายพื้นที่การให้บริการวัคซีน </a:t>
            </a:r>
            <a:r>
              <a:rPr lang="en-US" dirty="0"/>
              <a:t>LAJE</a:t>
            </a:r>
            <a:r>
              <a:rPr lang="th-TH" dirty="0"/>
              <a:t> ในแผนงานสร้างเสริมภูมิคุ้มกันโรคครอบคลุมทั้งประเทศ </a:t>
            </a:r>
          </a:p>
          <a:p>
            <a:r>
              <a:rPr lang="th-TH" dirty="0"/>
              <a:t>โดยเพิ่มการให้บริการในเขตบริการสุขภาพที่ 3</a:t>
            </a:r>
            <a:r>
              <a:rPr lang="en-US" dirty="0"/>
              <a:t>, </a:t>
            </a:r>
            <a:r>
              <a:rPr lang="th-TH" dirty="0"/>
              <a:t>4 และ 7-12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942D6-79D3-43C0-8684-A7859B120A99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96881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การคาดประมาณปริมาณการใช้วัคซีน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ให้เจ้าหน้าที่ประมาณการจำนวนเด็กที่ให้บริการในแต่ละครั้งจาก </a:t>
            </a:r>
          </a:p>
          <a:p>
            <a:pPr marL="228600" indent="-228600">
              <a:buAutoNum type="arabicPeriod"/>
            </a:pP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รายชื่อเด็กที่นัดทั้งเด็กที่อยู่ในและนอกพื้นที่ที่รับผิดชอบ </a:t>
            </a:r>
          </a:p>
          <a:p>
            <a:pPr marL="228600" indent="-228600">
              <a:buAutoNum type="arabicPeriod"/>
            </a:pP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เด็กที่ไม่ได้มาตามนัดในครั้งที่ผ่านมา </a:t>
            </a:r>
          </a:p>
          <a:p>
            <a:pPr marL="228600" indent="-228600">
              <a:buAutoNum type="arabicPeriod"/>
            </a:pP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เด็กที่ไม่ได้นัดที่อาจเข้ามาขอรับวัคซีน เพื่อคำนวณปริมาณวัคซีน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IPV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และ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OPV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ที่ต้องใช้ทั้งหมด </a:t>
            </a:r>
          </a:p>
          <a:p>
            <a:pPr marL="0" indent="0">
              <a:buNone/>
            </a:pP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แล้วประมาณการวัคซีนตามที่กล่าวในหัวข้อ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แนวทางการบริหารจัดการวัคซีนและระบบลูกโซ่ความเย็น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34CA9-DFD3-49F7-9F96-F3037DDD77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1609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942D6-79D3-43C0-8684-A7859B120A99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42044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CC31-2835-4764-B8CE-DA2D0CCAC86E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B791-89BD-486A-81F8-2C0FFE578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298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CC31-2835-4764-B8CE-DA2D0CCAC86E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B791-89BD-486A-81F8-2C0FFE578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284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CC31-2835-4764-B8CE-DA2D0CCAC86E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B791-89BD-486A-81F8-2C0FFE578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933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CC31-2835-4764-B8CE-DA2D0CCAC86E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B791-89BD-486A-81F8-2C0FFE578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005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CC31-2835-4764-B8CE-DA2D0CCAC86E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B791-89BD-486A-81F8-2C0FFE578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09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CC31-2835-4764-B8CE-DA2D0CCAC86E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B791-89BD-486A-81F8-2C0FFE578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016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CC31-2835-4764-B8CE-DA2D0CCAC86E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B791-89BD-486A-81F8-2C0FFE578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902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CC31-2835-4764-B8CE-DA2D0CCAC86E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B791-89BD-486A-81F8-2C0FFE578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210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CC31-2835-4764-B8CE-DA2D0CCAC86E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B791-89BD-486A-81F8-2C0FFE578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691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CC31-2835-4764-B8CE-DA2D0CCAC86E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B791-89BD-486A-81F8-2C0FFE578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25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CC31-2835-4764-B8CE-DA2D0CCAC86E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B791-89BD-486A-81F8-2C0FFE578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32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4CC31-2835-4764-B8CE-DA2D0CCAC86E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B791-89BD-486A-81F8-2C0FFE578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63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9409"/>
            <a:ext cx="9905999" cy="330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แนวทางการดำเนินงานให้วัคซีน</a:t>
            </a:r>
          </a:p>
          <a:p>
            <a:pPr algn="ctr"/>
            <a:r>
              <a:rPr lang="th-TH" sz="48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โรคไข้สมองอักเสบเจ</a:t>
            </a:r>
            <a:r>
              <a:rPr lang="th-TH" sz="48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อีชนิด</a:t>
            </a:r>
            <a:r>
              <a:rPr lang="th-TH" sz="48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เชื้อเป็นอ่อน</a:t>
            </a:r>
            <a:r>
              <a:rPr lang="th-TH" sz="48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ฤทธิ์ </a:t>
            </a:r>
            <a:r>
              <a:rPr lang="en-US" sz="48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(LAJE)</a:t>
            </a:r>
            <a:endParaRPr lang="en-US" sz="4800" dirty="0">
              <a:solidFill>
                <a:srgbClr val="0000CC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67930" y="5548740"/>
            <a:ext cx="914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>
              <a:spcBef>
                <a:spcPct val="10000"/>
              </a:spcBef>
              <a:buSzPct val="80000"/>
              <a:buFont typeface="Monotype Sorts" charset="2"/>
              <a:buNone/>
            </a:pPr>
            <a:r>
              <a:rPr lang="th-TH" sz="3600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เอมอร    ราษฎร์จำเริญสุข</a:t>
            </a:r>
            <a:endParaRPr lang="en-US" sz="36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  <a:p>
            <a:pPr algn="r">
              <a:spcBef>
                <a:spcPct val="10000"/>
              </a:spcBef>
              <a:buSzPct val="80000"/>
              <a:buFont typeface="Monotype Sorts" charset="2"/>
              <a:buNone/>
            </a:pPr>
            <a:r>
              <a:rPr lang="th-TH" sz="2800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นักวิชาการสาธารณสุขชำนาญการพิเศษ   ข้าราชการบำนาญ   กรมควบคุมโรค</a:t>
            </a:r>
            <a:endParaRPr lang="th-TH" sz="8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5" name="Picture 3" descr="D:\New folder\kapook_4083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64" y="3017934"/>
            <a:ext cx="7205879" cy="1070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>
          <a:xfrm>
            <a:off x="0" y="415636"/>
            <a:ext cx="9906000" cy="997527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การให้ </a:t>
            </a:r>
            <a:r>
              <a:rPr lang="en-US" sz="48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LAJE </a:t>
            </a:r>
            <a:r>
              <a:rPr lang="th-TH" sz="48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แก่เด็กอายุเกิน 1 </a:t>
            </a:r>
            <a:r>
              <a:rPr lang="th-TH" sz="48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ปี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504" y="1730703"/>
            <a:ext cx="1308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latin typeface="DilleniaUPC" pitchFamily="18" charset="-34"/>
                <a:cs typeface="DilleniaUPC" pitchFamily="18" charset="-34"/>
              </a:rPr>
              <a:t>สรุป</a:t>
            </a:r>
            <a:endParaRPr lang="th-TH" sz="54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881" y="2476634"/>
            <a:ext cx="91717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54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เคยได้รับเชื้อตายมา </a:t>
            </a:r>
            <a:r>
              <a:rPr lang="en-US" sz="54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1  </a:t>
            </a:r>
            <a:r>
              <a:rPr lang="th-TH" sz="54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 ให้ </a:t>
            </a:r>
            <a:r>
              <a:rPr lang="en-US" sz="54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LAJE 2 </a:t>
            </a:r>
            <a:r>
              <a:rPr lang="th-TH" sz="5400" b="1" dirty="0" smtClean="0">
                <a:solidFill>
                  <a:srgbClr val="FF0000"/>
                </a:solidFill>
                <a:latin typeface="DilleniaUPC" panose="02020603050405020304" pitchFamily="18" charset="-34"/>
                <a:ea typeface="Calibri"/>
                <a:cs typeface="DilleniaUPC" panose="02020603050405020304" pitchFamily="18" charset="-34"/>
              </a:rPr>
              <a:t>เข็ม</a:t>
            </a:r>
            <a:endParaRPr lang="th-TH" sz="5400" b="1" dirty="0" smtClean="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  <a:p>
            <a:pPr marL="685800" indent="-6858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54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เคย</a:t>
            </a:r>
            <a:r>
              <a:rPr lang="th-TH" sz="5400" b="1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ได้รับเชื้อ</a:t>
            </a:r>
            <a:r>
              <a:rPr lang="th-TH" sz="5400" b="1" dirty="0" smtClean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ตาย</a:t>
            </a:r>
            <a:r>
              <a:rPr lang="th-TH" sz="5400" b="1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มา </a:t>
            </a:r>
            <a:r>
              <a:rPr lang="en-US" sz="54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2</a:t>
            </a:r>
            <a:r>
              <a:rPr lang="th-TH" sz="5400" b="1" dirty="0" smtClean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   </a:t>
            </a:r>
            <a:r>
              <a:rPr lang="th-TH" sz="54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ให้ </a:t>
            </a:r>
            <a:r>
              <a:rPr lang="en-US" sz="5400" b="1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LAJE </a:t>
            </a:r>
            <a:r>
              <a:rPr lang="en-US" sz="5400" b="1" dirty="0" smtClean="0">
                <a:solidFill>
                  <a:srgbClr val="FF0000"/>
                </a:solidFill>
                <a:latin typeface="DilleniaUPC" pitchFamily="18" charset="-34"/>
                <a:cs typeface="DilleniaUPC" pitchFamily="18" charset="-34"/>
              </a:rPr>
              <a:t>1</a:t>
            </a:r>
            <a:r>
              <a:rPr lang="th-TH" sz="5400" b="1" dirty="0">
                <a:solidFill>
                  <a:srgbClr val="FF0000"/>
                </a:solidFill>
                <a:latin typeface="DilleniaUPC" panose="02020603050405020304" pitchFamily="18" charset="-34"/>
                <a:ea typeface="Calibri"/>
                <a:cs typeface="DilleniaUPC" panose="02020603050405020304" pitchFamily="18" charset="-34"/>
              </a:rPr>
              <a:t> </a:t>
            </a:r>
            <a:r>
              <a:rPr lang="th-TH" sz="5400" b="1" dirty="0" smtClean="0">
                <a:solidFill>
                  <a:srgbClr val="FF0000"/>
                </a:solidFill>
                <a:latin typeface="DilleniaUPC" panose="02020603050405020304" pitchFamily="18" charset="-34"/>
                <a:ea typeface="Calibri"/>
                <a:cs typeface="DilleniaUPC" panose="02020603050405020304" pitchFamily="18" charset="-34"/>
              </a:rPr>
              <a:t>เข็ม</a:t>
            </a:r>
            <a:endParaRPr lang="th-TH" sz="5400" b="1" dirty="0">
              <a:solidFill>
                <a:srgbClr val="FF0000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46364"/>
            <a:ext cx="9906000" cy="942109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วิธีการให้ </a:t>
            </a:r>
            <a:r>
              <a:rPr lang="th-TH" sz="48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ขนาดที่ใช้ และการเก็บรักษา </a:t>
            </a:r>
            <a:r>
              <a:rPr lang="en-US" sz="48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LAJE</a:t>
            </a:r>
            <a:endParaRPr lang="th-TH" sz="4800" dirty="0">
              <a:solidFill>
                <a:srgbClr val="0000CC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073" y="1818105"/>
            <a:ext cx="71721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44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ฉีดเข้าใต้</a:t>
            </a:r>
            <a:r>
              <a:rPr lang="th-TH" sz="44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ผิวหนัง (</a:t>
            </a:r>
            <a:r>
              <a:rPr lang="en-US" sz="4400" b="1" dirty="0" err="1" smtClean="0">
                <a:latin typeface="DilleniaUPC" panose="02020603050405020304" pitchFamily="18" charset="-34"/>
                <a:cs typeface="DilleniaUPC" panose="02020603050405020304" pitchFamily="18" charset="-34"/>
              </a:rPr>
              <a:t>Sc</a:t>
            </a:r>
            <a:r>
              <a:rPr lang="th-TH" sz="44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)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44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ขนาดที่ใช้ ครั้งละ 0.5 </a:t>
            </a:r>
            <a:r>
              <a:rPr lang="th-TH" sz="44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มล. </a:t>
            </a:r>
            <a:endParaRPr lang="th-TH" sz="4400" b="1" dirty="0" smtClean="0">
              <a:solidFill>
                <a:srgbClr val="0000CC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th-TH" sz="44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เก็บที่อุณหภูมิ  +2 ถึง +8 องศาเซลเซียส </a:t>
            </a:r>
            <a:endParaRPr lang="th-TH" sz="4400" b="1" u="sng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23562" name="Picture 10" descr="http://www.rainflowerbaby.com/th/babyandkid/newsandevent/ne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85" y="4950332"/>
            <a:ext cx="2298001" cy="1591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889144"/>
          </a:xfrm>
          <a:solidFill>
            <a:srgbClr val="CCFFFF"/>
          </a:solidFill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การคาด</a:t>
            </a:r>
            <a:r>
              <a:rPr lang="th-TH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ประมาณกลุ่มเป้าหมาย</a:t>
            </a:r>
            <a:endParaRPr lang="en-US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93" y="2407163"/>
            <a:ext cx="6056663" cy="3037673"/>
          </a:xfrm>
          <a:ln w="28575">
            <a:solidFill>
              <a:srgbClr val="0000CC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h-TH" sz="36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1. รายชื่อ</a:t>
            </a:r>
            <a:r>
              <a:rPr lang="th-TH" sz="36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เด็กที่</a:t>
            </a:r>
            <a:r>
              <a:rPr lang="th-TH" sz="36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นัด ทั้งที่อ</a:t>
            </a:r>
            <a:r>
              <a:rPr lang="th-TH" sz="36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ยู่</a:t>
            </a:r>
            <a:r>
              <a:rPr lang="th-TH" sz="36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ใน+นอกพื้</a:t>
            </a:r>
            <a:r>
              <a:rPr lang="th-TH" sz="36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น</a:t>
            </a:r>
            <a:r>
              <a:rPr lang="th-TH" sz="36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ที่</a:t>
            </a:r>
            <a:r>
              <a:rPr lang="th-TH" sz="36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ที่รับผิดชอบ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sz="36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2. เด็ก</a:t>
            </a:r>
            <a:r>
              <a:rPr lang="th-TH" sz="36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ที่ไม่ได้มาตามนัดในครั้งที่ผ่านมา </a:t>
            </a:r>
            <a:endParaRPr lang="th-TH" sz="3600" b="1" dirty="0" smtClean="0">
              <a:solidFill>
                <a:srgbClr val="0000CC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h-TH" sz="36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3. เด็ก</a:t>
            </a:r>
            <a:r>
              <a:rPr lang="th-TH" sz="3600" b="1" dirty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ที่ไม่ได้นัดที่อาจเข้ามาขอรับ</a:t>
            </a:r>
            <a:r>
              <a:rPr lang="th-TH" sz="36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วัคซีน</a:t>
            </a:r>
            <a:endParaRPr lang="th-TH" sz="3600" b="1" dirty="0">
              <a:solidFill>
                <a:srgbClr val="0000CC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493" y="1485224"/>
            <a:ext cx="8112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หน่วยบริการ </a:t>
            </a:r>
            <a:r>
              <a:rPr lang="en-US" sz="40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:</a:t>
            </a:r>
            <a:r>
              <a:rPr lang="th-TH" sz="40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คาดประมาณการจำนวนเด็กที่ให้บริการจาก</a:t>
            </a:r>
            <a:endParaRPr lang="th-TH" sz="40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8629" y="2995113"/>
            <a:ext cx="2164861" cy="1569660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เพื่อ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คำนวณ</a:t>
            </a:r>
          </a:p>
          <a:p>
            <a:pPr algn="ctr"/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ปริมาณวัคซีน</a:t>
            </a:r>
          </a:p>
          <a:p>
            <a:pPr algn="ctr"/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ที่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ต้องใช้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ทั้งหมด</a:t>
            </a:r>
            <a:endParaRPr lang="th-TH" sz="3200" b="1" dirty="0">
              <a:solidFill>
                <a:schemeClr val="accent5">
                  <a:lumMod val="50000"/>
                </a:schemeClr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541470" y="3527915"/>
            <a:ext cx="673781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42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4006"/>
            <a:ext cx="9906000" cy="908939"/>
          </a:xfrm>
          <a:solidFill>
            <a:srgbClr val="CCFFFF"/>
          </a:solidFill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อัตราสูญเสีย</a:t>
            </a:r>
            <a:r>
              <a:rPr lang="th-TH" sz="48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วัคซีน</a:t>
            </a:r>
            <a:endParaRPr lang="en-US" sz="4800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5" name="Picture 1" descr="https://www.mims.com/resources/drugs/Thailand/pic/CD.JEVAX%20vaccine_5236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36" y="1973828"/>
            <a:ext cx="1184564" cy="125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1242" y="1591659"/>
            <a:ext cx="799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LAJE </a:t>
            </a:r>
            <a:r>
              <a:rPr lang="th-TH" sz="3600" b="1" dirty="0" smtClean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ชนิด </a:t>
            </a:r>
            <a:r>
              <a:rPr lang="en-US" sz="36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single dose </a:t>
            </a:r>
            <a:r>
              <a:rPr lang="th-TH" sz="3600" b="1" dirty="0" smtClean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อัตรา</a:t>
            </a:r>
            <a:r>
              <a:rPr lang="th-TH" sz="36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สูญเสียร้อยละ 1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33808" y="2298871"/>
            <a:ext cx="2901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จำนวน </a:t>
            </a:r>
            <a:r>
              <a:rPr lang="en-US" sz="32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LAJE </a:t>
            </a:r>
            <a:r>
              <a:rPr lang="th-TH" sz="32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ที่ใช้</a:t>
            </a:r>
            <a:r>
              <a:rPr lang="en-US" sz="32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 </a:t>
            </a:r>
            <a:r>
              <a:rPr lang="th-TH" sz="28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(</a:t>
            </a:r>
            <a:r>
              <a:rPr lang="en-US" sz="28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dose</a:t>
            </a:r>
            <a:r>
              <a:rPr lang="th-TH" sz="28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) </a:t>
            </a:r>
            <a:endParaRPr lang="en-US" sz="3200" b="1" dirty="0">
              <a:solidFill>
                <a:srgbClr val="0000CC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9801" y="2895355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= </a:t>
            </a:r>
            <a:r>
              <a:rPr lang="th-TH" sz="32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จำนวนเด็กกลุ่มเป้าหมายในแต่ละ</a:t>
            </a:r>
            <a:r>
              <a:rPr lang="th-TH" sz="3200" b="1" dirty="0" smtClean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เดือน</a:t>
            </a:r>
            <a:r>
              <a:rPr lang="th-TH" sz="32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x</a:t>
            </a:r>
            <a:r>
              <a:rPr lang="th-TH" sz="3200" b="1" dirty="0" smtClean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1.01</a:t>
            </a:r>
            <a:endParaRPr lang="en-US" sz="4000" b="1" dirty="0">
              <a:solidFill>
                <a:srgbClr val="0000CC"/>
              </a:solidFill>
              <a:latin typeface="DilleniaUPC" panose="02020603050405020304" pitchFamily="18" charset="-34"/>
              <a:ea typeface="Tahoma" panose="020B0604030504040204" pitchFamily="34" charset="0"/>
              <a:cs typeface="DilleniaUPC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1127" y="4201841"/>
            <a:ext cx="8257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LAJE </a:t>
            </a:r>
            <a:r>
              <a:rPr lang="th-TH" sz="3600" b="1" dirty="0" smtClean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ชนิด</a:t>
            </a:r>
            <a:r>
              <a:rPr lang="en-US" sz="3600" b="1" dirty="0" smtClean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 4 dose/</a:t>
            </a:r>
            <a:r>
              <a:rPr lang="th-TH" sz="3600" b="1" dirty="0" smtClean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ขวด</a:t>
            </a:r>
            <a:r>
              <a:rPr lang="en-US" sz="3600" b="1" dirty="0" smtClean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  </a:t>
            </a:r>
            <a:r>
              <a:rPr lang="th-TH" sz="3600" b="1" dirty="0" smtClean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อัตรา</a:t>
            </a:r>
            <a:r>
              <a:rPr lang="th-TH" sz="3600" b="1" dirty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สูญเสียร้อยละ </a:t>
            </a:r>
            <a:r>
              <a:rPr lang="en-US" sz="3600" b="1" dirty="0" smtClean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20</a:t>
            </a:r>
            <a:endParaRPr lang="th-TH" sz="3600" b="1" dirty="0">
              <a:solidFill>
                <a:srgbClr val="660033"/>
              </a:solidFill>
              <a:latin typeface="DilleniaUPC" panose="02020603050405020304" pitchFamily="18" charset="-34"/>
              <a:ea typeface="Tahoma" panose="020B0604030504040204" pitchFamily="34" charset="0"/>
              <a:cs typeface="DilleniaUPC" panose="02020603050405020304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63437" y="1448227"/>
            <a:ext cx="7526933" cy="2340229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6769" y="4061335"/>
            <a:ext cx="7514111" cy="2303622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5" y="4552457"/>
            <a:ext cx="2729116" cy="122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433808" y="4875371"/>
            <a:ext cx="2884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จำนวน </a:t>
            </a:r>
            <a:r>
              <a:rPr lang="en-US" sz="3200" b="1" dirty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LAJE </a:t>
            </a:r>
            <a:r>
              <a:rPr lang="th-TH" sz="3200" b="1" dirty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ที่ใช้</a:t>
            </a:r>
            <a:r>
              <a:rPr lang="en-US" sz="3200" b="1" dirty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 </a:t>
            </a:r>
            <a:r>
              <a:rPr lang="th-TH" sz="2800" b="1" dirty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(</a:t>
            </a:r>
            <a:r>
              <a:rPr lang="en-US" sz="2800" b="1" dirty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dose</a:t>
            </a:r>
            <a:r>
              <a:rPr lang="th-TH" sz="2800" b="1" dirty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) </a:t>
            </a:r>
            <a:endParaRPr lang="en-US" sz="2800" b="1" dirty="0">
              <a:solidFill>
                <a:srgbClr val="660033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58658" y="5471855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= </a:t>
            </a:r>
            <a:r>
              <a:rPr lang="th-TH" sz="3200" b="1" dirty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จำนวนเด็กกลุ่มเป้าหมายในแต่ละ</a:t>
            </a:r>
            <a:r>
              <a:rPr lang="th-TH" sz="3200" b="1" dirty="0" smtClean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เดือน</a:t>
            </a:r>
            <a:r>
              <a:rPr lang="th-TH" sz="3200" b="1" dirty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 </a:t>
            </a:r>
            <a:r>
              <a:rPr lang="en-US" sz="3200" b="1" dirty="0" smtClean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x</a:t>
            </a:r>
            <a:r>
              <a:rPr lang="th-TH" sz="3200" b="1" dirty="0" smtClean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 </a:t>
            </a:r>
            <a:r>
              <a:rPr lang="en-US" sz="4000" b="1" dirty="0" smtClean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1.</a:t>
            </a:r>
            <a:r>
              <a:rPr lang="th-TH" sz="4000" b="1" dirty="0" smtClean="0">
                <a:solidFill>
                  <a:srgbClr val="660033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25</a:t>
            </a:r>
            <a:endParaRPr lang="en-US" sz="4000" b="1" dirty="0">
              <a:solidFill>
                <a:srgbClr val="660033"/>
              </a:solidFill>
              <a:latin typeface="DilleniaUPC" panose="02020603050405020304" pitchFamily="18" charset="-34"/>
              <a:ea typeface="Tahoma" panose="020B0604030504040204" pitchFamily="34" charset="0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98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4432" y="268701"/>
            <a:ext cx="5361567" cy="908939"/>
          </a:xfrm>
          <a:solidFill>
            <a:srgbClr val="CCFFFF"/>
          </a:solidFill>
        </p:spPr>
        <p:txBody>
          <a:bodyPr>
            <a:normAutofit/>
          </a:bodyPr>
          <a:lstStyle/>
          <a:p>
            <a:pPr algn="ctr"/>
            <a:r>
              <a:rPr lang="th-TH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การเบิกวัคซีน</a:t>
            </a:r>
            <a:endParaRPr lang="en-US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65"/>
            <a:ext cx="4544432" cy="685163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132114" y="4147457"/>
            <a:ext cx="413657" cy="185057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48542" y="4147457"/>
            <a:ext cx="566058" cy="185057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28257" y="4147457"/>
            <a:ext cx="402772" cy="185057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85458" y="4169227"/>
            <a:ext cx="576941" cy="163288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518806" y="4078049"/>
                <a:ext cx="310243" cy="323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1400" b="1" dirty="0">
                  <a:solidFill>
                    <a:srgbClr val="0000CC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806" y="4078049"/>
                <a:ext cx="310243" cy="32387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095322" y="4102522"/>
                <a:ext cx="310243" cy="323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322" y="4102522"/>
                <a:ext cx="310243" cy="32387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974521" y="4088935"/>
                <a:ext cx="310243" cy="323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521" y="4088935"/>
                <a:ext cx="310243" cy="32387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178377" y="4078049"/>
                <a:ext cx="310243" cy="323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377" y="4078049"/>
                <a:ext cx="310243" cy="32387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946073" y="1339328"/>
            <a:ext cx="55629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ใช้แบบฟอร์ม </a:t>
            </a:r>
            <a:r>
              <a:rPr lang="th-TH" sz="40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ว. 3</a:t>
            </a:r>
            <a:r>
              <a:rPr lang="en-US" sz="40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/</a:t>
            </a:r>
            <a:r>
              <a:rPr lang="th-TH" sz="40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1 กรอกข้อมูล</a:t>
            </a:r>
          </a:p>
          <a:p>
            <a:endParaRPr lang="th-TH" sz="4000" b="1" dirty="0">
              <a:solidFill>
                <a:srgbClr val="0000CC"/>
              </a:solidFill>
              <a:latin typeface="DilleniaUPC" panose="02020603050405020304" pitchFamily="18" charset="-34"/>
              <a:ea typeface="Tahoma" panose="020B0604030504040204" pitchFamily="34" charset="0"/>
              <a:cs typeface="DilleniaUPC" panose="02020603050405020304" pitchFamily="18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46175" y="1956025"/>
            <a:ext cx="3817559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 smtClean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เป้าหมาย</a:t>
            </a:r>
            <a:endParaRPr lang="th-TH" sz="3200" b="1" dirty="0">
              <a:solidFill>
                <a:srgbClr val="0000CC"/>
              </a:solidFill>
              <a:latin typeface="DilleniaUPC" panose="02020603050405020304" pitchFamily="18" charset="-34"/>
              <a:ea typeface="Tahoma" panose="020B0604030504040204" pitchFamily="34" charset="0"/>
              <a:cs typeface="DilleniaUPC" panose="02020603050405020304" pitchFamily="18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ยอดคงเหลือยกมา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จำนวนผู้รับบริการ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จำนวนขวดวัคซีนที่เปิดใช้ </a:t>
            </a:r>
            <a:endParaRPr lang="en-US" sz="3200" b="1" dirty="0">
              <a:solidFill>
                <a:srgbClr val="0000CC"/>
              </a:solidFill>
              <a:latin typeface="DilleniaUPC" panose="02020603050405020304" pitchFamily="18" charset="-34"/>
              <a:ea typeface="Tahoma" panose="020B0604030504040204" pitchFamily="34" charset="0"/>
              <a:cs typeface="DilleniaUPC" panose="02020603050405020304" pitchFamily="18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1409" y="4588390"/>
            <a:ext cx="3547090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h-TH" sz="2800" b="1" dirty="0"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โปรแกรมจะคำนวณ</a:t>
            </a:r>
            <a:r>
              <a:rPr lang="th-TH" sz="2800" b="1" dirty="0" smtClean="0"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อัตโนมัติ</a:t>
            </a:r>
            <a:endParaRPr lang="th-TH" sz="2800" b="1" dirty="0">
              <a:latin typeface="DilleniaUPC" panose="02020603050405020304" pitchFamily="18" charset="-34"/>
              <a:ea typeface="Tahoma" panose="020B0604030504040204" pitchFamily="34" charset="0"/>
              <a:cs typeface="DilleniaUPC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b="1" dirty="0"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จำนวนวัคซีนที่ต้องการใช้ (ขวด)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b="1" dirty="0"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จำนวนวัคซีนที่ขอเบิก (ขวด)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b="1" dirty="0"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อัตราสูญเสียร้อยละ</a:t>
            </a:r>
            <a:endParaRPr lang="en-US" sz="2800" b="1" dirty="0">
              <a:latin typeface="DilleniaUPC" panose="02020603050405020304" pitchFamily="18" charset="-34"/>
              <a:ea typeface="Tahoma" panose="020B0604030504040204" pitchFamily="34" charset="0"/>
              <a:cs typeface="DilleniaUPC" panose="02020603050405020304" pitchFamily="18" charset="-34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716474" y="4078049"/>
            <a:ext cx="729343" cy="469195"/>
          </a:xfrm>
          <a:prstGeom prst="downArrow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8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54846"/>
            <a:ext cx="9905999" cy="756539"/>
          </a:xfrm>
          <a:solidFill>
            <a:srgbClr val="CCFFFF"/>
          </a:solidFill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การเบิกวัคซีน</a:t>
            </a:r>
            <a:endParaRPr lang="en-US" sz="4800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3689" y="1263717"/>
            <a:ext cx="3156857" cy="78377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accent6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หน่วยบริการ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315" y="3679378"/>
            <a:ext cx="1709056" cy="957943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err="1" smtClean="0">
                <a:solidFill>
                  <a:srgbClr val="660033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สสอ</a:t>
            </a:r>
            <a:r>
              <a:rPr lang="th-TH" sz="4400" b="1" dirty="0" smtClean="0">
                <a:solidFill>
                  <a:srgbClr val="660033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  <a:endParaRPr lang="en-US" sz="4400" b="1" dirty="0">
              <a:solidFill>
                <a:srgbClr val="660033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1434" y="3679377"/>
            <a:ext cx="3341915" cy="9579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C0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ฝ่ายเภสัชกรรม รพ.</a:t>
            </a:r>
            <a:endParaRPr lang="en-US" sz="4400" b="1" dirty="0">
              <a:solidFill>
                <a:srgbClr val="C0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1648" y="3523014"/>
            <a:ext cx="125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6633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ส่งใบเบิก</a:t>
            </a:r>
            <a:endParaRPr lang="en-US" sz="3600" b="1" dirty="0">
              <a:solidFill>
                <a:srgbClr val="6633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5914" y="2296883"/>
            <a:ext cx="125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 smtClean="0">
                <a:solidFill>
                  <a:srgbClr val="6633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ส่งใบเบิก</a:t>
            </a:r>
            <a:endParaRPr lang="en-US" sz="3600" b="1" dirty="0">
              <a:solidFill>
                <a:srgbClr val="6633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8703" y="2276043"/>
            <a:ext cx="125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6633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ส่งใบเบิก</a:t>
            </a:r>
            <a:endParaRPr lang="en-US" sz="3600" b="1" dirty="0">
              <a:solidFill>
                <a:srgbClr val="6633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613073" y="2057397"/>
            <a:ext cx="1311727" cy="144780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681843" y="2079166"/>
            <a:ext cx="1540330" cy="1447803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23457" y="4158348"/>
            <a:ext cx="3389416" cy="2199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26475" y="5111876"/>
            <a:ext cx="9144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buFont typeface="Wingdings" panose="05000000000000000000" pitchFamily="2" charset="2"/>
              <a:buChar char="§"/>
            </a:pPr>
            <a:r>
              <a:rPr lang="th-TH" sz="3600" b="1" dirty="0"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ตรวจสอบความครบถ้วน ถูกต้อง 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th-TH" sz="3600" b="1" dirty="0" smtClean="0"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ตรวจสอบความ</a:t>
            </a:r>
            <a:r>
              <a:rPr lang="th-TH" sz="3600" b="1" dirty="0"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สอดคล้องของการเบิก</a:t>
            </a:r>
            <a:r>
              <a:rPr lang="th-TH" sz="3600" b="1" spc="-80" dirty="0"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ให้สัมพันธ์กับจำนวนเด็กที่ให้บริการจริง </a:t>
            </a: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0806545" y="259920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ดาว 5 แฉก 11"/>
          <p:cNvSpPr/>
          <p:nvPr/>
        </p:nvSpPr>
        <p:spPr>
          <a:xfrm>
            <a:off x="2133602" y="3527514"/>
            <a:ext cx="458189" cy="4572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ดาว 5 แฉก 17"/>
          <p:cNvSpPr/>
          <p:nvPr/>
        </p:nvSpPr>
        <p:spPr>
          <a:xfrm>
            <a:off x="138477" y="5328659"/>
            <a:ext cx="458189" cy="4572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ดาว 5 แฉก 19"/>
          <p:cNvSpPr/>
          <p:nvPr/>
        </p:nvSpPr>
        <p:spPr>
          <a:xfrm>
            <a:off x="9061092" y="3541359"/>
            <a:ext cx="458189" cy="4572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6330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837"/>
            <a:ext cx="9906000" cy="851108"/>
          </a:xfrm>
          <a:solidFill>
            <a:srgbClr val="CCFFFF"/>
          </a:solidFill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การจัดส่ง </a:t>
            </a:r>
            <a:r>
              <a:rPr lang="en-US" sz="48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LAJE </a:t>
            </a:r>
            <a:r>
              <a:rPr lang="th-TH" sz="48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ครั้งแรก</a:t>
            </a:r>
            <a:endParaRPr lang="en-US" sz="4800" b="1" dirty="0">
              <a:solidFill>
                <a:srgbClr val="0000CC"/>
              </a:solidFill>
              <a:latin typeface="DilleniaUPC" panose="02020603050405020304" pitchFamily="18" charset="-34"/>
              <a:ea typeface="Tahoma" panose="020B0604030504040204" pitchFamily="34" charset="0"/>
              <a:cs typeface="Dillenia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817" y="2080458"/>
            <a:ext cx="3796145" cy="769441"/>
          </a:xfrm>
          <a:prstGeom prst="rect">
            <a:avLst/>
          </a:prstGeom>
          <a:ln w="190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จัดส่งโดย </a:t>
            </a:r>
            <a:r>
              <a:rPr lang="en-US" sz="4400" b="1" dirty="0" smtClean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GPO</a:t>
            </a:r>
            <a:r>
              <a:rPr lang="th-TH" sz="3200" b="1" i="1" dirty="0" smtClean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(ระบบ </a:t>
            </a:r>
            <a:r>
              <a:rPr lang="en-US" sz="3200" b="1" i="1" dirty="0" smtClean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VMI</a:t>
            </a:r>
            <a:r>
              <a:rPr lang="th-TH" sz="3200" b="1" i="1" dirty="0" smtClean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)</a:t>
            </a:r>
            <a:endParaRPr lang="en-US" sz="3200" i="1" dirty="0">
              <a:solidFill>
                <a:srgbClr val="0000CC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9024" y="1236300"/>
            <a:ext cx="3280521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1 – 14 ของทุกเดือน</a:t>
            </a:r>
            <a:r>
              <a:rPr lang="en-US" sz="4400" b="1" dirty="0"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 </a:t>
            </a:r>
            <a:endParaRPr lang="en-US" sz="44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9024" y="2922242"/>
            <a:ext cx="3299301" cy="769441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4400" b="1" dirty="0">
                <a:solidFill>
                  <a:srgbClr val="663300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15 – 31 ของทุกเดือน</a:t>
            </a:r>
            <a:r>
              <a:rPr lang="en-US" sz="4400" b="1" dirty="0">
                <a:solidFill>
                  <a:srgbClr val="663300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 </a:t>
            </a:r>
            <a:endParaRPr lang="en-US" sz="4400" dirty="0">
              <a:solidFill>
                <a:srgbClr val="6633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54402" y="1621020"/>
            <a:ext cx="1725869" cy="7033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54402" y="2562012"/>
            <a:ext cx="1725869" cy="744950"/>
          </a:xfrm>
          <a:prstGeom prst="straightConnector1">
            <a:avLst/>
          </a:prstGeom>
          <a:ln w="5715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13664" y="4188518"/>
            <a:ext cx="9056915" cy="1323439"/>
          </a:xfrm>
          <a:prstGeom prst="rect">
            <a:avLst/>
          </a:prstGeom>
          <a:solidFill>
            <a:srgbClr val="E2C5FF"/>
          </a:solidFill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660066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 จำนวนวัคซีน</a:t>
            </a:r>
            <a:r>
              <a:rPr lang="en-US" sz="4000" b="1" dirty="0">
                <a:solidFill>
                  <a:srgbClr val="660066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 LAJE </a:t>
            </a:r>
            <a:r>
              <a:rPr lang="th-TH" sz="4000" b="1" dirty="0">
                <a:solidFill>
                  <a:srgbClr val="660066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ที่จัดส่ง ใน 3 เดือนแรก </a:t>
            </a:r>
            <a:r>
              <a:rPr lang="en-US" sz="4000" b="1" dirty="0" smtClean="0">
                <a:solidFill>
                  <a:srgbClr val="660066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/>
            </a:r>
            <a:br>
              <a:rPr lang="en-US" sz="4000" b="1" dirty="0" smtClean="0">
                <a:solidFill>
                  <a:srgbClr val="660066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</a:br>
            <a:r>
              <a:rPr lang="en-US" sz="4000" b="1" dirty="0" smtClean="0">
                <a:solidFill>
                  <a:srgbClr val="660066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GPO </a:t>
            </a:r>
            <a:r>
              <a:rPr lang="th-TH" sz="4000" b="1" dirty="0">
                <a:solidFill>
                  <a:srgbClr val="660066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จะใช้ค่า </a:t>
            </a:r>
            <a:r>
              <a:rPr lang="en-US" sz="4000" b="1" dirty="0">
                <a:solidFill>
                  <a:srgbClr val="660066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ROP </a:t>
            </a:r>
            <a:r>
              <a:rPr lang="th-TH" sz="4000" b="1" dirty="0">
                <a:solidFill>
                  <a:srgbClr val="660066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และ </a:t>
            </a:r>
            <a:r>
              <a:rPr lang="en-US" sz="4000" b="1" dirty="0">
                <a:solidFill>
                  <a:srgbClr val="660066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Max Limit </a:t>
            </a:r>
            <a:r>
              <a:rPr lang="th-TH" sz="4000" b="1" dirty="0">
                <a:solidFill>
                  <a:srgbClr val="660066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ของวัคซีน</a:t>
            </a:r>
            <a:r>
              <a:rPr lang="en-US" sz="4000" b="1" dirty="0">
                <a:solidFill>
                  <a:srgbClr val="660066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 JE</a:t>
            </a:r>
            <a:r>
              <a:rPr lang="th-TH" sz="4000" b="1" dirty="0">
                <a:solidFill>
                  <a:srgbClr val="660066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 เชื้อ</a:t>
            </a:r>
            <a:r>
              <a:rPr lang="th-TH" sz="4000" b="1" dirty="0" smtClean="0">
                <a:solidFill>
                  <a:srgbClr val="660066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ตายเดิม</a:t>
            </a:r>
            <a:endParaRPr lang="en-US" sz="4000" dirty="0">
              <a:solidFill>
                <a:srgbClr val="660066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5433" y="5713419"/>
            <a:ext cx="300434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ถ้าค่า </a:t>
            </a:r>
            <a:r>
              <a:rPr lang="en-US" sz="48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ROP </a:t>
            </a:r>
            <a:r>
              <a:rPr lang="th-TH" sz="4800" b="1" dirty="0">
                <a:solidFill>
                  <a:srgbClr val="0000CC"/>
                </a:solidFill>
                <a:latin typeface="DilleniaUPC" panose="02020603050405020304" pitchFamily="18" charset="-34"/>
                <a:ea typeface="Tahoma" panose="020B0604030504040204" pitchFamily="34" charset="0"/>
                <a:cs typeface="DilleniaUPC" panose="02020603050405020304" pitchFamily="18" charset="-34"/>
              </a:rPr>
              <a:t>สูงเกิน</a:t>
            </a:r>
            <a:endParaRPr lang="en-US" sz="4800" dirty="0">
              <a:solidFill>
                <a:srgbClr val="0000CC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039575" y="5963397"/>
            <a:ext cx="1513115" cy="435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30881" y="5761036"/>
            <a:ext cx="3775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แจ้ง </a:t>
            </a:r>
            <a:r>
              <a:rPr lang="th-TH" sz="4400" b="1" dirty="0" err="1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สปสช</a:t>
            </a:r>
            <a:r>
              <a:rPr lang="th-TH" sz="44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  <a:r>
              <a:rPr lang="en-US" sz="44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(02-143-9730)</a:t>
            </a:r>
            <a:endParaRPr lang="en-US" sz="4000" b="1" dirty="0">
              <a:solidFill>
                <a:srgbClr val="0000CC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75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9823" y="1174677"/>
            <a:ext cx="9144000" cy="179881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9882"/>
            <a:ext cx="9906000" cy="80379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การจัดทำรายงานผลปฏิบัติงาน</a:t>
            </a:r>
            <a:endParaRPr lang="th-TH" sz="4400" b="1" dirty="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010" y="2323193"/>
            <a:ext cx="9622561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ฉีด</a:t>
            </a:r>
            <a:r>
              <a:rPr lang="en-US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 LAJE</a:t>
            </a:r>
            <a:r>
              <a:rPr lang="th-TH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 ครั้งที่ 1   </a:t>
            </a:r>
            <a:r>
              <a:rPr lang="en-US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click </a:t>
            </a:r>
            <a:r>
              <a:rPr lang="th-TH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ไปที่ </a:t>
            </a:r>
            <a:r>
              <a:rPr lang="en-US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en-US" sz="3600" b="1" i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“</a:t>
            </a:r>
            <a:r>
              <a:rPr lang="en-US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JE 1 : Lived attenuated</a:t>
            </a:r>
            <a:r>
              <a:rPr lang="en-US" sz="3600" b="1" i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”</a:t>
            </a:r>
            <a:r>
              <a:rPr lang="th-TH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    รหัสวัคซีน </a:t>
            </a:r>
            <a:r>
              <a:rPr lang="en-US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J</a:t>
            </a:r>
            <a:r>
              <a:rPr lang="th-TH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11 </a:t>
            </a:r>
          </a:p>
          <a:p>
            <a:pPr>
              <a:lnSpc>
                <a:spcPct val="150000"/>
              </a:lnSpc>
            </a:pPr>
            <a:r>
              <a:rPr lang="th-TH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ฉีด</a:t>
            </a:r>
            <a:r>
              <a:rPr lang="en-US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 LAJE </a:t>
            </a:r>
            <a:r>
              <a:rPr lang="th-TH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ครั้งที่ 2 </a:t>
            </a:r>
            <a:r>
              <a:rPr lang="en-US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  click</a:t>
            </a:r>
            <a:r>
              <a:rPr lang="th-TH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 ไปที่ </a:t>
            </a:r>
            <a:r>
              <a:rPr lang="th-TH" sz="3600" b="1" i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“JE</a:t>
            </a:r>
            <a:r>
              <a:rPr lang="th-TH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 2</a:t>
            </a:r>
            <a:r>
              <a:rPr lang="en-US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 : Lived attenuated”</a:t>
            </a:r>
            <a:r>
              <a:rPr lang="th-TH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    </a:t>
            </a:r>
            <a:r>
              <a:rPr lang="th-TH" sz="3600" b="1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รหัสวัคซีน </a:t>
            </a:r>
            <a:r>
              <a:rPr lang="en-US" sz="3600" b="1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J</a:t>
            </a:r>
            <a:r>
              <a:rPr lang="th-TH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12 </a:t>
            </a:r>
            <a:endParaRPr lang="th-TH" sz="3600" b="1" dirty="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0318" y="1413617"/>
            <a:ext cx="7240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DilleniaUPC" pitchFamily="18" charset="-34"/>
                <a:cs typeface="DilleniaUPC" pitchFamily="18" charset="-34"/>
              </a:rPr>
              <a:t>บันทึกข้อมูลในฐานข้อมูลอิเล็กทรอนิกส์</a:t>
            </a:r>
            <a:endParaRPr lang="th-TH" sz="40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1795" y="4709608"/>
            <a:ext cx="8825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latin typeface="DilleniaUPC" pitchFamily="18" charset="-34"/>
                <a:cs typeface="DilleniaUPC" pitchFamily="18" charset="-34"/>
              </a:rPr>
              <a:t>JHCIS</a:t>
            </a:r>
            <a:r>
              <a:rPr lang="en-US" sz="3200" b="1" i="1" dirty="0" smtClean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200" b="1" i="1" dirty="0" smtClean="0">
                <a:latin typeface="DilleniaUPC" pitchFamily="18" charset="-34"/>
                <a:cs typeface="DilleniaUPC" pitchFamily="18" charset="-34"/>
              </a:rPr>
              <a:t>และ </a:t>
            </a:r>
            <a:r>
              <a:rPr lang="en-US" sz="3200" b="1" i="1" dirty="0" err="1" smtClean="0">
                <a:latin typeface="DilleniaUPC" pitchFamily="18" charset="-34"/>
                <a:cs typeface="DilleniaUPC" pitchFamily="18" charset="-34"/>
              </a:rPr>
              <a:t>HOSxP</a:t>
            </a:r>
            <a:r>
              <a:rPr lang="en-US" sz="3200" b="1" i="1" dirty="0" smtClean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200" b="1" i="1" dirty="0" smtClean="0">
                <a:latin typeface="DilleniaUPC" pitchFamily="18" charset="-34"/>
                <a:cs typeface="DilleniaUPC" pitchFamily="18" charset="-34"/>
              </a:rPr>
              <a:t>ได้เพิ่มช่องวัคซีน </a:t>
            </a:r>
            <a:r>
              <a:rPr lang="en-US" sz="3200" b="1" i="1" dirty="0" err="1" smtClean="0">
                <a:latin typeface="DilleniaUPC" pitchFamily="18" charset="-34"/>
                <a:cs typeface="DilleniaUPC" pitchFamily="18" charset="-34"/>
              </a:rPr>
              <a:t>LAJE</a:t>
            </a:r>
            <a:r>
              <a:rPr lang="en-US" sz="3200" b="1" i="1" dirty="0" smtClean="0">
                <a:latin typeface="DilleniaUPC" pitchFamily="18" charset="-34"/>
                <a:cs typeface="DilleniaUPC" pitchFamily="18" charset="-34"/>
              </a:rPr>
              <a:t> </a:t>
            </a:r>
            <a:r>
              <a:rPr lang="th-TH" sz="3200" b="1" i="1" dirty="0" smtClean="0">
                <a:latin typeface="DilleniaUPC" pitchFamily="18" charset="-34"/>
                <a:cs typeface="DilleniaUPC" pitchFamily="18" charset="-34"/>
              </a:rPr>
              <a:t>ในรายงานการให้บริการวัคซีนแล้ว</a:t>
            </a:r>
            <a:endParaRPr lang="th-TH" sz="3200" dirty="0"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7509" y="1543984"/>
            <a:ext cx="9878491" cy="383748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29272"/>
            <a:ext cx="9906000" cy="803791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การจัดทำรายงานผลปฏิบัติงาน</a:t>
            </a:r>
            <a:endParaRPr lang="th-TH" sz="4400" b="1" dirty="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84826" y="2893102"/>
            <a:ext cx="359764" cy="19187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ular Callout 7"/>
          <p:cNvSpPr/>
          <p:nvPr/>
        </p:nvSpPr>
        <p:spPr>
          <a:xfrm>
            <a:off x="7749915" y="1663907"/>
            <a:ext cx="1811311" cy="659568"/>
          </a:xfrm>
          <a:prstGeom prst="wedgeRectCallout">
            <a:avLst>
              <a:gd name="adj1" fmla="val -30764"/>
              <a:gd name="adj2" fmla="val 9431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DilleniaUPC" pitchFamily="18" charset="-34"/>
                <a:cs typeface="DilleniaUPC" pitchFamily="18" charset="-34"/>
              </a:rPr>
              <a:t>LAJE</a:t>
            </a:r>
            <a:endParaRPr lang="th-TH" sz="4400" b="1" dirty="0">
              <a:solidFill>
                <a:srgbClr val="C00000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2" cstate="print"/>
          <a:srcRect b="39888"/>
          <a:stretch>
            <a:fillRect/>
          </a:stretch>
        </p:blipFill>
        <p:spPr bwMode="auto">
          <a:xfrm>
            <a:off x="0" y="2674887"/>
            <a:ext cx="9891010" cy="2634599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173980" y="2611257"/>
            <a:ext cx="524656" cy="28931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7135091" y="1690271"/>
            <a:ext cx="2579212" cy="662901"/>
          </a:xfrm>
          <a:prstGeom prst="wedgeRectCallout">
            <a:avLst>
              <a:gd name="adj1" fmla="val 35694"/>
              <a:gd name="adj2" fmla="val 97777"/>
            </a:avLst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illeniaUPC" pitchFamily="18" charset="-34"/>
                <a:ea typeface="Angsana New" pitchFamily="18" charset="-34"/>
                <a:cs typeface="DilleniaUPC" pitchFamily="18" charset="-34"/>
              </a:rPr>
              <a:t>LAJE</a:t>
            </a:r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illeniaUPC" pitchFamily="18" charset="-34"/>
                <a:ea typeface="Angsana New" pitchFamily="18" charset="-34"/>
                <a:cs typeface="DilleniaUPC" pitchFamily="18" charset="-34"/>
              </a:rPr>
              <a:t> 1 และ 2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DilleniaUPC" pitchFamily="18" charset="-34"/>
              <a:ea typeface="Angsana New" pitchFamily="18" charset="-34"/>
              <a:cs typeface="DilleniaUPC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0" y="429272"/>
            <a:ext cx="9906000" cy="803791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การจัดทำรายงานผลปฏิบัติงาน</a:t>
            </a:r>
            <a:endParaRPr lang="th-TH" sz="4400" b="1" dirty="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62" y="3743325"/>
            <a:ext cx="3025113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183335" y="4941888"/>
            <a:ext cx="3953801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/>
          <a:lstStyle>
            <a:lvl1pPr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altLang="ko-KR" sz="4400">
                <a:solidFill>
                  <a:srgbClr val="663300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 </a:t>
            </a:r>
            <a:r>
              <a:rPr lang="en-US" altLang="ko-KR" sz="5400">
                <a:solidFill>
                  <a:srgbClr val="663300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Nakayama strain </a:t>
            </a:r>
            <a:endParaRPr lang="th-TH" altLang="ko-KR" sz="5400">
              <a:solidFill>
                <a:srgbClr val="663300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  <a:p>
            <a:pPr algn="ctr"/>
            <a:r>
              <a:rPr lang="th-TH" altLang="ko-KR" sz="4000">
                <a:solidFill>
                  <a:srgbClr val="663300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ขนาด 1</a:t>
            </a:r>
            <a:r>
              <a:rPr lang="en-US" altLang="ko-KR" sz="4000">
                <a:solidFill>
                  <a:srgbClr val="663300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 </a:t>
            </a:r>
            <a:r>
              <a:rPr lang="th-TH" altLang="ko-KR" sz="4000">
                <a:solidFill>
                  <a:srgbClr val="663300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มล.</a:t>
            </a:r>
            <a:endParaRPr lang="th-TH" sz="4000">
              <a:solidFill>
                <a:srgbClr val="663300"/>
              </a:solidFill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04" y="1320800"/>
            <a:ext cx="1224492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05619" y="115889"/>
            <a:ext cx="4758664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/>
          <a:lstStyle>
            <a:lvl1pPr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en-US" altLang="ko-KR" sz="6600">
                <a:solidFill>
                  <a:srgbClr val="0000FF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Beijing strain</a:t>
            </a:r>
            <a:endParaRPr lang="th-TH" sz="6600"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</p:txBody>
      </p:sp>
      <p:pic>
        <p:nvPicPr>
          <p:cNvPr id="31750" name="Picture 6" descr="JEGPO-20D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259" y="1268413"/>
            <a:ext cx="255561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915048" y="3821113"/>
            <a:ext cx="2739628" cy="471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/>
          <a:lstStyle>
            <a:lvl1pPr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altLang="ko-KR" sz="3200">
                <a:solidFill>
                  <a:srgbClr val="0000FF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ขนาด 5</a:t>
            </a:r>
            <a:r>
              <a:rPr lang="en-US" altLang="ko-KR" sz="3200">
                <a:solidFill>
                  <a:srgbClr val="0000FF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 </a:t>
            </a:r>
            <a:r>
              <a:rPr lang="th-TH" altLang="ko-KR" sz="3200">
                <a:solidFill>
                  <a:srgbClr val="0000FF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มล.</a:t>
            </a:r>
            <a:endParaRPr lang="th-TH" sz="4800"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09563" y="3840164"/>
            <a:ext cx="270867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/>
          <a:lstStyle>
            <a:lvl1pPr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altLang="ko-KR" sz="3200">
                <a:solidFill>
                  <a:srgbClr val="0000FF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ขนาด 0.5</a:t>
            </a:r>
            <a:r>
              <a:rPr lang="en-US" altLang="ko-KR" sz="3200">
                <a:solidFill>
                  <a:srgbClr val="0000FF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 </a:t>
            </a:r>
            <a:r>
              <a:rPr lang="th-TH" altLang="ko-KR" sz="3200">
                <a:solidFill>
                  <a:srgbClr val="0000FF"/>
                </a:solidFill>
                <a:latin typeface="EucrosiaUPC" pitchFamily="18" charset="-34"/>
                <a:ea typeface="Arial Unicode MS" pitchFamily="34" charset="-128"/>
                <a:cs typeface="EucrosiaUPC" pitchFamily="18" charset="-34"/>
              </a:rPr>
              <a:t>มล.</a:t>
            </a:r>
            <a:endParaRPr lang="th-TH" sz="4800">
              <a:latin typeface="EucrosiaUPC" pitchFamily="18" charset="-34"/>
              <a:ea typeface="Arial Unicode MS" pitchFamily="34" charset="-128"/>
              <a:cs typeface="EucrosiaUPC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9614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3852"/>
            <a:ext cx="9906000" cy="97004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การจัดทำรายงานความครอบคลุมการได้รับวัคซีน</a:t>
            </a:r>
            <a:endParaRPr lang="th-TH" sz="4400" dirty="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2518350"/>
            <a:ext cx="9906000" cy="362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405141" y="3372787"/>
            <a:ext cx="1708879" cy="293807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39568" y="1400123"/>
            <a:ext cx="3722766" cy="5812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DilleniaUPC" pitchFamily="18" charset="-34"/>
                <a:ea typeface="Angsana New" pitchFamily="18" charset="-34"/>
                <a:cs typeface="DilleniaUPC" pitchFamily="18" charset="-34"/>
              </a:rPr>
              <a:t>โปรแกรม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DilleniaUPC" pitchFamily="18" charset="-34"/>
                <a:ea typeface="Angsana New" pitchFamily="18" charset="-34"/>
                <a:cs typeface="DilleniaUPC" pitchFamily="18" charset="-34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DilleniaUPC" pitchFamily="18" charset="-34"/>
                <a:ea typeface="Angsana New" pitchFamily="18" charset="-34"/>
                <a:cs typeface="DilleniaUPC" pitchFamily="18" charset="-34"/>
              </a:rPr>
              <a:t>Hos-xP</a:t>
            </a:r>
            <a:endParaRPr kumimoji="0" lang="th-TH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DilleniaUPC" pitchFamily="18" charset="-34"/>
              <a:cs typeface="DilleniaUPC" pitchFamily="18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47977697"/>
              </p:ext>
            </p:extLst>
          </p:nvPr>
        </p:nvGraphicFramePr>
        <p:xfrm>
          <a:off x="5550525" y="2097096"/>
          <a:ext cx="39232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652"/>
                <a:gridCol w="784652"/>
                <a:gridCol w="784652"/>
                <a:gridCol w="784652"/>
                <a:gridCol w="7846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JE1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JE2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JE3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JL1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JL2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ounded Rectangular Callout 9"/>
          <p:cNvSpPr/>
          <p:nvPr/>
        </p:nvSpPr>
        <p:spPr>
          <a:xfrm>
            <a:off x="5246558" y="1963711"/>
            <a:ext cx="4392118" cy="719528"/>
          </a:xfrm>
          <a:prstGeom prst="wedgeRoundRectCallout">
            <a:avLst>
              <a:gd name="adj1" fmla="val 11874"/>
              <a:gd name="adj2" fmla="val 125001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2950" t="-312" r="2414" b="46880"/>
          <a:stretch>
            <a:fillRect/>
          </a:stretch>
        </p:blipFill>
        <p:spPr bwMode="auto">
          <a:xfrm>
            <a:off x="0" y="2563316"/>
            <a:ext cx="9906000" cy="290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54559" y="1442356"/>
            <a:ext cx="2598504" cy="64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DilleniaUPC" pitchFamily="18" charset="-34"/>
                <a:ea typeface="Angsana New" pitchFamily="18" charset="-34"/>
                <a:cs typeface="DilleniaUPC" pitchFamily="18" charset="-34"/>
              </a:rPr>
              <a:t>โปรแกรม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DilleniaUPC" pitchFamily="18" charset="-34"/>
                <a:ea typeface="Angsana New" pitchFamily="18" charset="-34"/>
                <a:cs typeface="DilleniaUPC" pitchFamily="18" charset="-34"/>
              </a:rPr>
              <a:t> JHCIS</a:t>
            </a:r>
            <a:endParaRPr kumimoji="0" lang="th-TH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0031" y="3372787"/>
            <a:ext cx="1708879" cy="226351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ular Callout 7"/>
          <p:cNvSpPr/>
          <p:nvPr/>
        </p:nvSpPr>
        <p:spPr>
          <a:xfrm>
            <a:off x="5246558" y="1963711"/>
            <a:ext cx="4392118" cy="719528"/>
          </a:xfrm>
          <a:prstGeom prst="wedgeRoundRectCallout">
            <a:avLst>
              <a:gd name="adj1" fmla="val 11874"/>
              <a:gd name="adj2" fmla="val 125001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2883857"/>
              </p:ext>
            </p:extLst>
          </p:nvPr>
        </p:nvGraphicFramePr>
        <p:xfrm>
          <a:off x="5550525" y="2097096"/>
          <a:ext cx="39232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652"/>
                <a:gridCol w="784652"/>
                <a:gridCol w="784652"/>
                <a:gridCol w="784652"/>
                <a:gridCol w="7846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JE1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JE2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JE3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LJE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LJE2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tangle 3"/>
          <p:cNvSpPr/>
          <p:nvPr/>
        </p:nvSpPr>
        <p:spPr>
          <a:xfrm>
            <a:off x="0" y="373852"/>
            <a:ext cx="9906000" cy="97004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การจัดทำรายงานความครอบคลุมการได้รับวัคซีน</a:t>
            </a:r>
            <a:endParaRPr lang="th-TH" sz="4400" dirty="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018" y="1925200"/>
            <a:ext cx="6885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DilleniaUPC" pitchFamily="18" charset="-34"/>
                <a:cs typeface="DilleniaUPC" pitchFamily="18" charset="-34"/>
              </a:rPr>
              <a:t>ความครอบคลุมของการได้รับวัคซีนเจอีในเด็กอายุครบ </a:t>
            </a:r>
            <a:r>
              <a:rPr lang="en-US" sz="3600" b="1" dirty="0" smtClean="0">
                <a:latin typeface="DilleniaUPC" pitchFamily="18" charset="-34"/>
                <a:cs typeface="DilleniaUPC" pitchFamily="18" charset="-34"/>
              </a:rPr>
              <a:t>2 </a:t>
            </a:r>
            <a:r>
              <a:rPr lang="th-TH" sz="3600" b="1" dirty="0" smtClean="0">
                <a:latin typeface="DilleniaUPC" pitchFamily="18" charset="-34"/>
                <a:cs typeface="DilleniaUPC" pitchFamily="18" charset="-34"/>
              </a:rPr>
              <a:t>ปี </a:t>
            </a:r>
            <a:endParaRPr lang="th-TH" sz="3600" b="1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3648" y="2595938"/>
            <a:ext cx="8789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DilleniaUPC" pitchFamily="18" charset="-34"/>
                <a:ea typeface="Calibri" pitchFamily="34" charset="0"/>
                <a:cs typeface="DilleniaUPC" pitchFamily="18" charset="-34"/>
              </a:rPr>
              <a:t>=</a:t>
            </a:r>
            <a:r>
              <a:rPr lang="th-TH" sz="3600" dirty="0" smtClean="0">
                <a:latin typeface="DilleniaUPC" pitchFamily="18" charset="-34"/>
                <a:ea typeface="Calibri" pitchFamily="34" charset="0"/>
                <a:cs typeface="DilleniaUPC" pitchFamily="18" charset="-34"/>
              </a:rPr>
              <a:t> </a:t>
            </a:r>
            <a:r>
              <a:rPr lang="th-TH" sz="3600" u="sng" dirty="0" smtClean="0">
                <a:latin typeface="DilleniaUPC" pitchFamily="18" charset="-34"/>
                <a:ea typeface="Calibri" pitchFamily="34" charset="0"/>
                <a:cs typeface="DilleniaUPC" pitchFamily="18" charset="-34"/>
              </a:rPr>
              <a:t>จำนวนเด็กอายุครบ 2 ปี ในพื้นที่ที่ได้รับวัคซีนเจอีครบตามเกณฑ์</a:t>
            </a:r>
            <a:r>
              <a:rPr lang="en-US" sz="3600" u="sng" dirty="0" smtClean="0">
                <a:latin typeface="DilleniaUPC" pitchFamily="18" charset="-34"/>
                <a:ea typeface="Calibri" pitchFamily="34" charset="0"/>
                <a:cs typeface="DilleniaUPC" pitchFamily="18" charset="-34"/>
              </a:rPr>
              <a:t> x 100 </a:t>
            </a:r>
            <a:endParaRPr lang="th-TH" sz="36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5366" y="3052675"/>
            <a:ext cx="5922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 smtClean="0">
                <a:latin typeface="DilleniaUPC" pitchFamily="18" charset="-34"/>
                <a:ea typeface="Calibri" pitchFamily="34" charset="0"/>
                <a:cs typeface="DilleniaUPC" pitchFamily="18" charset="-34"/>
              </a:rPr>
              <a:t>จำนวนเด็กอายุครบ 2 ปี ทั้งหมดในพื้นที่รับผิดชอบ</a:t>
            </a:r>
            <a:endParaRPr lang="th-TH" sz="3600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0" y="373852"/>
            <a:ext cx="9906000" cy="97004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การจัดทำรายงานความครอบคลุมการได้รับวัคซีน</a:t>
            </a:r>
            <a:endParaRPr lang="th-TH" sz="4400" dirty="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236013" y="4183560"/>
            <a:ext cx="6885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ความครอบคลุมของการได้รับวัคซีนเจอีในเด็กอายุครบ </a:t>
            </a:r>
            <a:r>
              <a:rPr lang="en-US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3 </a:t>
            </a:r>
            <a:r>
              <a:rPr lang="th-TH" sz="36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ปี </a:t>
            </a:r>
            <a:endParaRPr lang="th-TH" sz="3600" b="1" dirty="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963643" y="4840443"/>
            <a:ext cx="8789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DilleniaUPC" pitchFamily="18" charset="-34"/>
                <a:ea typeface="Calibri" pitchFamily="34" charset="0"/>
                <a:cs typeface="DilleniaUPC" pitchFamily="18" charset="-34"/>
              </a:rPr>
              <a:t>=</a:t>
            </a:r>
            <a:r>
              <a:rPr lang="th-TH" sz="3600" dirty="0" smtClean="0">
                <a:solidFill>
                  <a:srgbClr val="0000CC"/>
                </a:solidFill>
                <a:latin typeface="DilleniaUPC" pitchFamily="18" charset="-34"/>
                <a:ea typeface="Calibri" pitchFamily="34" charset="0"/>
                <a:cs typeface="DilleniaUPC" pitchFamily="18" charset="-34"/>
              </a:rPr>
              <a:t> </a:t>
            </a:r>
            <a:r>
              <a:rPr lang="th-TH" sz="3600" u="sng" dirty="0" smtClean="0">
                <a:solidFill>
                  <a:srgbClr val="0000CC"/>
                </a:solidFill>
                <a:latin typeface="DilleniaUPC" pitchFamily="18" charset="-34"/>
                <a:ea typeface="Calibri" pitchFamily="34" charset="0"/>
                <a:cs typeface="DilleniaUPC" pitchFamily="18" charset="-34"/>
              </a:rPr>
              <a:t>จำนวนเด็กอายุครบ </a:t>
            </a:r>
            <a:r>
              <a:rPr lang="en-US" sz="3600" u="sng" dirty="0" smtClean="0">
                <a:solidFill>
                  <a:srgbClr val="0000CC"/>
                </a:solidFill>
                <a:latin typeface="DilleniaUPC" pitchFamily="18" charset="-34"/>
                <a:ea typeface="Calibri" pitchFamily="34" charset="0"/>
                <a:cs typeface="DilleniaUPC" pitchFamily="18" charset="-34"/>
              </a:rPr>
              <a:t>3</a:t>
            </a:r>
            <a:r>
              <a:rPr lang="th-TH" sz="3600" u="sng" dirty="0" smtClean="0">
                <a:solidFill>
                  <a:srgbClr val="0000CC"/>
                </a:solidFill>
                <a:latin typeface="DilleniaUPC" pitchFamily="18" charset="-34"/>
                <a:ea typeface="Calibri" pitchFamily="34" charset="0"/>
                <a:cs typeface="DilleniaUPC" pitchFamily="18" charset="-34"/>
              </a:rPr>
              <a:t> </a:t>
            </a:r>
            <a:r>
              <a:rPr lang="th-TH" sz="3600" u="sng" dirty="0" smtClean="0">
                <a:solidFill>
                  <a:srgbClr val="0000CC"/>
                </a:solidFill>
                <a:latin typeface="DilleniaUPC" pitchFamily="18" charset="-34"/>
                <a:ea typeface="Calibri" pitchFamily="34" charset="0"/>
                <a:cs typeface="DilleniaUPC" pitchFamily="18" charset="-34"/>
              </a:rPr>
              <a:t>ปี ในพื้นที่ที่ได้รับวัคซีนเจอีครบตามเกณฑ์</a:t>
            </a:r>
            <a:r>
              <a:rPr lang="en-US" sz="3600" u="sng" dirty="0" smtClean="0">
                <a:solidFill>
                  <a:srgbClr val="0000CC"/>
                </a:solidFill>
                <a:latin typeface="DilleniaUPC" pitchFamily="18" charset="-34"/>
                <a:ea typeface="Calibri" pitchFamily="34" charset="0"/>
                <a:cs typeface="DilleniaUPC" pitchFamily="18" charset="-34"/>
              </a:rPr>
              <a:t> x 100 </a:t>
            </a:r>
            <a:endParaRPr lang="th-TH" sz="3600" dirty="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8" name="Rectangle 7"/>
          <p:cNvSpPr/>
          <p:nvPr/>
        </p:nvSpPr>
        <p:spPr>
          <a:xfrm>
            <a:off x="2165361" y="5297180"/>
            <a:ext cx="5922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 smtClean="0">
                <a:solidFill>
                  <a:srgbClr val="0000CC"/>
                </a:solidFill>
                <a:latin typeface="DilleniaUPC" pitchFamily="18" charset="-34"/>
                <a:ea typeface="Calibri" pitchFamily="34" charset="0"/>
                <a:cs typeface="DilleniaUPC" pitchFamily="18" charset="-34"/>
              </a:rPr>
              <a:t>จำนวนเด็กอายุ</a:t>
            </a:r>
            <a:r>
              <a:rPr lang="th-TH" sz="3600" dirty="0" smtClean="0">
                <a:solidFill>
                  <a:srgbClr val="0000CC"/>
                </a:solidFill>
                <a:latin typeface="DilleniaUPC" pitchFamily="18" charset="-34"/>
                <a:ea typeface="Calibri" pitchFamily="34" charset="0"/>
                <a:cs typeface="DilleniaUPC" pitchFamily="18" charset="-34"/>
              </a:rPr>
              <a:t>ครบ</a:t>
            </a:r>
            <a:r>
              <a:rPr lang="en-US" sz="3600" dirty="0" smtClean="0">
                <a:solidFill>
                  <a:srgbClr val="0000CC"/>
                </a:solidFill>
                <a:latin typeface="DilleniaUPC" pitchFamily="18" charset="-34"/>
                <a:ea typeface="Calibri" pitchFamily="34" charset="0"/>
                <a:cs typeface="DilleniaUPC" pitchFamily="18" charset="-34"/>
              </a:rPr>
              <a:t> 3 </a:t>
            </a:r>
            <a:r>
              <a:rPr lang="th-TH" sz="3600" dirty="0" smtClean="0">
                <a:solidFill>
                  <a:srgbClr val="0000CC"/>
                </a:solidFill>
                <a:latin typeface="DilleniaUPC" pitchFamily="18" charset="-34"/>
                <a:ea typeface="Calibri" pitchFamily="34" charset="0"/>
                <a:cs typeface="DilleniaUPC" pitchFamily="18" charset="-34"/>
              </a:rPr>
              <a:t>ปี </a:t>
            </a:r>
            <a:r>
              <a:rPr lang="th-TH" sz="3600" dirty="0" smtClean="0">
                <a:solidFill>
                  <a:srgbClr val="0000CC"/>
                </a:solidFill>
                <a:latin typeface="DilleniaUPC" pitchFamily="18" charset="-34"/>
                <a:ea typeface="Calibri" pitchFamily="34" charset="0"/>
                <a:cs typeface="DilleniaUPC" pitchFamily="18" charset="-34"/>
              </a:rPr>
              <a:t>ทั้งหมดในพื้นที่รับผิดชอบ</a:t>
            </a:r>
            <a:endParaRPr lang="th-TH" sz="3600" dirty="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91717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เกณฑ์การพิจารณาความครบถ้วนของการได้รับวัคซีนเจอี  ในเด็กอายุครบ </a:t>
            </a:r>
            <a:r>
              <a:rPr lang="en-US" sz="3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2 </a:t>
            </a:r>
            <a:r>
              <a:rPr lang="th-TH" sz="3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ปี</a:t>
            </a:r>
            <a:endParaRPr lang="th-TH" sz="36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3028381"/>
              </p:ext>
            </p:extLst>
          </p:nvPr>
        </p:nvGraphicFramePr>
        <p:xfrm>
          <a:off x="360223" y="2126614"/>
          <a:ext cx="9213273" cy="4592840"/>
        </p:xfrm>
        <a:graphic>
          <a:graphicData uri="http://schemas.openxmlformats.org/drawingml/2006/table">
            <a:tbl>
              <a:tblPr/>
              <a:tblGrid>
                <a:gridCol w="6574053"/>
                <a:gridCol w="2639220"/>
              </a:tblGrid>
              <a:tr h="656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ประวัติการได้รับวัคซีนเจ</a:t>
                      </a:r>
                      <a:r>
                        <a:rPr lang="th-TH" sz="3200" b="1" dirty="0" smtClean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อี</a:t>
                      </a:r>
                      <a:endParaRPr lang="en-US" sz="3200" b="1" dirty="0">
                        <a:solidFill>
                          <a:srgbClr val="0000CC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ความ</a:t>
                      </a:r>
                      <a:r>
                        <a:rPr lang="th-TH" sz="3200" b="1" dirty="0" smtClean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ครบถ้วน</a:t>
                      </a:r>
                      <a:endParaRPr lang="en-US" sz="3200" b="1" dirty="0">
                        <a:solidFill>
                          <a:srgbClr val="0000CC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เจอีเชื้อตาย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2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 ครั้ง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4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ผ่านเกณฑ์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6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เจ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อีเชื้อตาย 1 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ครั้ง และ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LAJE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1 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ครั้ง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4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ผ่านเกณฑ์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6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เจ</a:t>
                      </a:r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อีเชื้อตาย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1 </a:t>
                      </a:r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ครั้ง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4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ไม่ผ่านเกณฑ์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6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LAJE</a:t>
                      </a:r>
                      <a:r>
                        <a:rPr lang="th-TH" sz="3200" b="1" dirty="0" smtClean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  </a:t>
                      </a:r>
                      <a:r>
                        <a:rPr lang="th-TH" sz="3200" b="1" dirty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1 ครั้ง</a:t>
                      </a:r>
                      <a:endParaRPr lang="en-US" sz="3200" b="1" dirty="0">
                        <a:solidFill>
                          <a:srgbClr val="0000CC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4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ผ่านเกณฑ์</a:t>
                      </a:r>
                      <a:endParaRPr lang="en-US" sz="3200" b="1" dirty="0">
                        <a:solidFill>
                          <a:srgbClr val="0000CC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6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LAJE</a:t>
                      </a:r>
                      <a:r>
                        <a:rPr lang="th-TH" sz="3200" b="1" dirty="0" smtClean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  1 </a:t>
                      </a:r>
                      <a:r>
                        <a:rPr lang="th-TH" sz="3200" b="1" dirty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ครั้ง </a:t>
                      </a:r>
                      <a:r>
                        <a:rPr lang="th-TH" sz="3200" b="1" dirty="0" smtClean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และ เจ</a:t>
                      </a:r>
                      <a:r>
                        <a:rPr lang="th-TH" sz="3200" b="1" dirty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อีเชื้อตาย 1 ครั้ง</a:t>
                      </a:r>
                      <a:endParaRPr lang="en-US" sz="3200" b="1" dirty="0">
                        <a:solidFill>
                          <a:srgbClr val="0000CC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4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ผ่านเกณฑ์</a:t>
                      </a:r>
                      <a:endParaRPr lang="en-US" sz="3200" b="1" dirty="0">
                        <a:solidFill>
                          <a:srgbClr val="0000CC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6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ไม่เคยได้รับทั้งชนิดเชื้อ</a:t>
                      </a:r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ตาย และ 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LAJE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4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ไม่ผ่านเกณฑ์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3"/>
          <p:cNvSpPr/>
          <p:nvPr/>
        </p:nvSpPr>
        <p:spPr>
          <a:xfrm>
            <a:off x="0" y="290722"/>
            <a:ext cx="9906000" cy="97004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การจัดทำรายงานความครอบคลุมการได้รับวัคซีน</a:t>
            </a:r>
            <a:endParaRPr lang="th-TH" sz="4400" dirty="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71971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เกณฑ์การพิจารณาความครบถ้วนของการได้รับวัคซีนเจอี  ในเด็กอายุครบ </a:t>
            </a:r>
            <a:r>
              <a:rPr lang="en-US" sz="3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3 </a:t>
            </a:r>
            <a:r>
              <a:rPr lang="th-TH" sz="3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ปี</a:t>
            </a:r>
            <a:endParaRPr lang="th-TH" sz="36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5875391"/>
              </p:ext>
            </p:extLst>
          </p:nvPr>
        </p:nvGraphicFramePr>
        <p:xfrm>
          <a:off x="234619" y="1918303"/>
          <a:ext cx="9436762" cy="4662548"/>
        </p:xfrm>
        <a:graphic>
          <a:graphicData uri="http://schemas.openxmlformats.org/drawingml/2006/table">
            <a:tbl>
              <a:tblPr/>
              <a:tblGrid>
                <a:gridCol w="6943436"/>
                <a:gridCol w="2493326"/>
              </a:tblGrid>
              <a:tr h="63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ประวัติการได้รับวัคซีนเจ</a:t>
                      </a:r>
                      <a:r>
                        <a:rPr lang="th-TH" sz="3200" b="1" dirty="0" smtClean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อี</a:t>
                      </a:r>
                      <a:endParaRPr lang="en-US" sz="3200" b="1" dirty="0">
                        <a:solidFill>
                          <a:srgbClr val="0000CC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ความ</a:t>
                      </a:r>
                      <a:r>
                        <a:rPr lang="th-TH" sz="3200" b="1" dirty="0" smtClean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ครบถ้วน</a:t>
                      </a:r>
                      <a:endParaRPr lang="en-US" sz="3200" b="1" dirty="0">
                        <a:solidFill>
                          <a:srgbClr val="0000CC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เจอีเชื้อตาย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3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 ครั้ง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4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ผ่านเกณฑ์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เจอีเชื้อตาย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2 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ครั้ง 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และ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LAJE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1 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ครั้ง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4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ผ่านเกณฑ์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เจอีเชื้อตาย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1 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ครั้ง 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และ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LAJE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2 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ครั้ง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4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ผ่านเกณฑ์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เจอีเชื้อตาย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1 </a:t>
                      </a:r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ครั้ง </a:t>
                      </a:r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และ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LAJE</a:t>
                      </a:r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1 </a:t>
                      </a:r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ครั้ง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4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ไม่ผ่านเกณฑ์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 smtClean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LAJE</a:t>
                      </a:r>
                      <a:r>
                        <a:rPr lang="en-US" sz="3200" b="1" baseline="0" dirty="0" smtClean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2 </a:t>
                      </a:r>
                      <a:r>
                        <a:rPr lang="th-TH" sz="3200" b="1" dirty="0" smtClean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ครั้ง</a:t>
                      </a:r>
                      <a:endParaRPr lang="en-US" sz="3200" b="1" dirty="0">
                        <a:solidFill>
                          <a:srgbClr val="0000CC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4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ผ่านเกณฑ์</a:t>
                      </a:r>
                      <a:endParaRPr lang="en-US" sz="3200" b="1" dirty="0">
                        <a:solidFill>
                          <a:srgbClr val="0000CC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LAJE</a:t>
                      </a:r>
                      <a:r>
                        <a:rPr lang="th-TH" sz="3200" b="1" dirty="0" smtClean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1 </a:t>
                      </a:r>
                      <a:r>
                        <a:rPr lang="th-TH" sz="3200" b="1" dirty="0" smtClean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ครั้ง และ เจอีเชื้อตาย 1 ครั้ง</a:t>
                      </a:r>
                      <a:endParaRPr lang="en-US" sz="3200" b="1" dirty="0">
                        <a:solidFill>
                          <a:srgbClr val="0000CC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4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solidFill>
                            <a:srgbClr val="0000CC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ผ่านเกณฑ์</a:t>
                      </a:r>
                      <a:endParaRPr lang="en-US" sz="3200" b="1" dirty="0">
                        <a:solidFill>
                          <a:srgbClr val="0000CC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ไม่เคยได้รับวัคซีนทั้งชนิดเชื้อ</a:t>
                      </a:r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ตาย และ 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LAJE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140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DilleniaUPC" panose="02020603050405020304" pitchFamily="18" charset="-34"/>
                          <a:ea typeface="Calibri"/>
                          <a:cs typeface="DilleniaUPC" panose="02020603050405020304" pitchFamily="18" charset="-34"/>
                        </a:rPr>
                        <a:t>ไม่ผ่านเกณฑ์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DilleniaUPC" panose="02020603050405020304" pitchFamily="18" charset="-34"/>
                        <a:ea typeface="Calibri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/>
          <p:nvPr/>
        </p:nvSpPr>
        <p:spPr>
          <a:xfrm>
            <a:off x="0" y="193737"/>
            <a:ext cx="9906000" cy="97004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การจัดทำรายงานความครอบคลุมการได้รับวัคซีน</a:t>
            </a:r>
            <a:endParaRPr lang="th-TH" sz="4400" dirty="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9882"/>
            <a:ext cx="9906000" cy="214966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การเฝ้าระวังอาการภายหลังได้รับวัคซีน</a:t>
            </a:r>
          </a:p>
          <a:p>
            <a:pPr algn="ctr"/>
            <a:r>
              <a:rPr lang="th-TH" sz="44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ไข้สมองอักเสบเจอีชนิดเชื้อเป็นอ่อนฤทธิ์ สายพันธุ์ </a:t>
            </a:r>
            <a:r>
              <a:rPr lang="en-US" sz="44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SA 14-14-2 </a:t>
            </a:r>
            <a:endParaRPr lang="th-TH" sz="4400" b="1" dirty="0">
              <a:solidFill>
                <a:srgbClr val="0000CC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9793" y="3212439"/>
            <a:ext cx="2592387" cy="93662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AEFI</a:t>
            </a:r>
            <a:endParaRPr lang="th-TH" sz="5400" b="1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27943" y="3067976"/>
            <a:ext cx="2592387" cy="1223963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>
                <a:solidFill>
                  <a:srgbClr val="0000CC"/>
                </a:solidFill>
                <a:latin typeface="DilleniaUPC" panose="02020603050405020304" pitchFamily="18" charset="-34"/>
                <a:ea typeface="MS PGothic" pitchFamily="34" charset="-128"/>
                <a:cs typeface="DilleniaUPC" panose="02020603050405020304" pitchFamily="18" charset="-34"/>
              </a:rPr>
              <a:t>ระบบปกติ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4403980" y="3283876"/>
            <a:ext cx="792163" cy="792163"/>
          </a:xfrm>
          <a:prstGeom prst="notchedRightArrow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632"/>
            <a:ext cx="9906000" cy="76944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อาการภายหลังได้รับวัคซีน</a:t>
            </a:r>
            <a:r>
              <a:rPr lang="en-US" sz="44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: LAJE</a:t>
            </a:r>
            <a:endParaRPr lang="th-TH" sz="4400" b="1" dirty="0" smtClean="0">
              <a:solidFill>
                <a:srgbClr val="0000CC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855195"/>
            <a:ext cx="941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33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* </a:t>
            </a:r>
            <a:r>
              <a:rPr lang="th-TH" sz="2800" b="1" dirty="0" smtClean="0">
                <a:solidFill>
                  <a:srgbClr val="6633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จากแบบบันทึกอาการภายหลังได้รับวัคซีน 2,229 ใบ</a:t>
            </a:r>
          </a:p>
          <a:p>
            <a:pPr algn="ctr"/>
            <a:r>
              <a:rPr lang="th-TH" sz="2800" b="1" dirty="0">
                <a:solidFill>
                  <a:srgbClr val="6633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และหน่วยบริการส่วนใหญ่</a:t>
            </a:r>
            <a:r>
              <a:rPr lang="th-TH" sz="2800" b="1" dirty="0" smtClean="0">
                <a:solidFill>
                  <a:srgbClr val="6633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ให้บริการ </a:t>
            </a:r>
            <a:r>
              <a:rPr lang="en-US" sz="2800" b="1" dirty="0">
                <a:solidFill>
                  <a:srgbClr val="6633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LAJE </a:t>
            </a:r>
            <a:r>
              <a:rPr lang="th-TH" sz="2800" b="1" dirty="0" smtClean="0">
                <a:solidFill>
                  <a:srgbClr val="6633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พร้อมกับ </a:t>
            </a:r>
            <a:r>
              <a:rPr lang="en-US" sz="2800" b="1" dirty="0" smtClean="0">
                <a:solidFill>
                  <a:srgbClr val="6633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DTP4 </a:t>
            </a:r>
            <a:r>
              <a:rPr lang="th-TH" sz="2800" b="1" dirty="0" smtClean="0">
                <a:solidFill>
                  <a:srgbClr val="6633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และ </a:t>
            </a:r>
            <a:r>
              <a:rPr lang="en-US" sz="2800" b="1" dirty="0" smtClean="0">
                <a:solidFill>
                  <a:srgbClr val="6633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OPV4</a:t>
            </a:r>
            <a:endParaRPr lang="th-TH" sz="2800" b="1" dirty="0">
              <a:solidFill>
                <a:srgbClr val="6633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p14="http://schemas.microsoft.com/office/powerpoint/2010/main" val="2959196569"/>
              </p:ext>
            </p:extLst>
          </p:nvPr>
        </p:nvGraphicFramePr>
        <p:xfrm>
          <a:off x="130629" y="1476395"/>
          <a:ext cx="9775371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/>
          <p:cNvSpPr/>
          <p:nvPr/>
        </p:nvSpPr>
        <p:spPr>
          <a:xfrm>
            <a:off x="816428" y="5268681"/>
            <a:ext cx="707571" cy="674914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92034" y="5522021"/>
            <a:ext cx="1126174" cy="1198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026261" y="2355281"/>
            <a:ext cx="4522025" cy="1905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itchFamily="34" charset="0"/>
              <a:buChar char="•"/>
            </a:pPr>
            <a: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62.2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% </a:t>
            </a:r>
            <a: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ปกติ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h-TH" sz="40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22.5</a:t>
            </a:r>
            <a:r>
              <a:rPr lang="en-US" sz="40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% </a:t>
            </a:r>
            <a:r>
              <a:rPr lang="th-TH" sz="40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ไข้ต่ำ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h-TH" sz="40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5.6</a:t>
            </a:r>
            <a:r>
              <a:rPr lang="en-US" sz="40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% </a:t>
            </a:r>
            <a:r>
              <a:rPr lang="th-TH" sz="40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ปวด บวม แดง ร้อน</a:t>
            </a:r>
            <a:endParaRPr lang="en-US" sz="4000" b="1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76399" y="5279567"/>
            <a:ext cx="707571" cy="674914"/>
          </a:xfrm>
          <a:prstGeom prst="ellipse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6" y="1007655"/>
            <a:ext cx="9906000" cy="2275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extBox 4"/>
          <p:cNvSpPr txBox="1"/>
          <p:nvPr/>
        </p:nvSpPr>
        <p:spPr>
          <a:xfrm>
            <a:off x="1193481" y="1508286"/>
            <a:ext cx="7478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ขอบคุณค่ะ</a:t>
            </a:r>
            <a:endParaRPr lang="en-US" sz="80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1027" name="Picture 3" descr="D:\New folder\kapook_4083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4" y="3341901"/>
            <a:ext cx="8079240" cy="1632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85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/>
          </p:cNvSpPr>
          <p:nvPr/>
        </p:nvSpPr>
        <p:spPr bwMode="auto">
          <a:xfrm>
            <a:off x="584729" y="-26988"/>
            <a:ext cx="89154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th-TH" sz="4800">
                <a:latin typeface="EucrosiaUPC" pitchFamily="18" charset="-34"/>
                <a:cs typeface="EucrosiaUPC" pitchFamily="18" charset="-34"/>
              </a:rPr>
              <a:t>วัคซีน </a:t>
            </a:r>
            <a:r>
              <a:rPr lang="en-US" sz="4000">
                <a:latin typeface="EucrosiaUPC" pitchFamily="18" charset="-34"/>
                <a:cs typeface="EucrosiaUPC" pitchFamily="18" charset="-34"/>
              </a:rPr>
              <a:t>JE</a:t>
            </a:r>
            <a:r>
              <a:rPr lang="en-US" sz="480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4800">
                <a:latin typeface="EucrosiaUPC" pitchFamily="18" charset="-34"/>
                <a:cs typeface="EucrosiaUPC" pitchFamily="18" charset="-34"/>
              </a:rPr>
              <a:t>ที่สนับสนุน</a:t>
            </a:r>
          </a:p>
        </p:txBody>
      </p:sp>
      <p:graphicFrame>
        <p:nvGraphicFramePr>
          <p:cNvPr id="737306" name="Group 26"/>
          <p:cNvGraphicFramePr>
            <a:graphicFrameLocks noGrp="1"/>
          </p:cNvGraphicFramePr>
          <p:nvPr/>
        </p:nvGraphicFramePr>
        <p:xfrm>
          <a:off x="505619" y="1116013"/>
          <a:ext cx="9128654" cy="5267338"/>
        </p:xfrm>
        <a:graphic>
          <a:graphicData uri="http://schemas.openxmlformats.org/drawingml/2006/table">
            <a:tbl>
              <a:tblPr/>
              <a:tblGrid>
                <a:gridCol w="3902208"/>
                <a:gridCol w="5226446"/>
              </a:tblGrid>
              <a:tr h="761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สายพันธุ์</a:t>
                      </a:r>
                    </a:p>
                  </a:txBody>
                  <a:tcPr marL="99060" marR="9906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ขนาดที่ใช้</a:t>
                      </a:r>
                    </a:p>
                  </a:txBody>
                  <a:tcPr marL="99060" marR="9906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60436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เบจิง  (</a:t>
                      </a:r>
                      <a:r>
                        <a:rPr kumimoji="0" lang="en-US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Beijing)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ผงแห้ง น้ำ</a:t>
                      </a:r>
                    </a:p>
                  </a:txBody>
                  <a:tcPr marL="99060" marR="9906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3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เด็กอายุ</a:t>
                      </a:r>
                      <a:r>
                        <a:rPr kumimoji="0" lang="en-US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&lt; 3 </a:t>
                      </a:r>
                      <a:r>
                        <a:rPr kumimoji="0" lang="th-TH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ปี ฉีด </a:t>
                      </a:r>
                      <a:r>
                        <a:rPr kumimoji="0" lang="en-US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 </a:t>
                      </a:r>
                      <a:r>
                        <a:rPr kumimoji="0" lang="th-TH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ครั้งละ 0.25 มล.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เด็กอายุ</a:t>
                      </a:r>
                      <a:r>
                        <a:rPr kumimoji="0" lang="en-US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&gt; 3 </a:t>
                      </a:r>
                      <a:r>
                        <a:rPr kumimoji="0" lang="th-TH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ปี ฉีด </a:t>
                      </a:r>
                      <a:r>
                        <a:rPr kumimoji="0" lang="en-US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 </a:t>
                      </a:r>
                      <a:r>
                        <a:rPr kumimoji="0" lang="th-TH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ครั้งละ 0.5 มล.</a:t>
                      </a:r>
                    </a:p>
                  </a:txBody>
                  <a:tcPr marL="99060" marR="9906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นากายามา  (</a:t>
                      </a:r>
                      <a:r>
                        <a:rPr kumimoji="0" lang="en-US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Nakayama)</a:t>
                      </a:r>
                      <a:endParaRPr kumimoji="0" lang="th-TH" sz="3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9060" marR="9906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3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9060" marR="9906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h-TH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น้ำ</a:t>
                      </a:r>
                      <a:br>
                        <a:rPr kumimoji="0" lang="th-TH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</a:br>
                      <a:endParaRPr kumimoji="0" lang="th-TH" sz="3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9060" marR="9906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เด็กอายุ</a:t>
                      </a:r>
                      <a:r>
                        <a:rPr kumimoji="0" lang="en-US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&lt; 3 </a:t>
                      </a:r>
                      <a:r>
                        <a:rPr kumimoji="0" lang="th-TH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ปี ฉีด </a:t>
                      </a:r>
                      <a:r>
                        <a:rPr kumimoji="0" lang="en-US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 </a:t>
                      </a:r>
                      <a:r>
                        <a:rPr kumimoji="0" lang="th-TH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ครั้งละ 0.5 มล.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เด็กอายุ </a:t>
                      </a:r>
                      <a:r>
                        <a:rPr kumimoji="0" lang="en-US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&gt; 3 </a:t>
                      </a:r>
                      <a:r>
                        <a:rPr kumimoji="0" lang="th-TH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ปี ฉีด </a:t>
                      </a:r>
                      <a:r>
                        <a:rPr kumimoji="0" lang="en-US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 </a:t>
                      </a:r>
                      <a:r>
                        <a:rPr kumimoji="0" lang="th-TH" sz="3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ครั้งละ 1.0 มล.</a:t>
                      </a:r>
                    </a:p>
                  </a:txBody>
                  <a:tcPr marL="99060" marR="9906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5389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260351"/>
            <a:ext cx="9906000" cy="93662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CD.JEVAC </a:t>
            </a:r>
            <a:r>
              <a:rPr lang="th-TH" sz="400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วัคซีนไข้สมองอักเสบเจอี เชื้อเป็นอ่อนฤทธิ์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89177" y="1357313"/>
            <a:ext cx="9562042" cy="502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30000"/>
              </a:spcBef>
              <a:buFont typeface="Arial" pitchFamily="34" charset="0"/>
              <a:buChar char="•"/>
            </a:pPr>
            <a:r>
              <a:rPr lang="th-TH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  ศ.นพ. </a:t>
            </a:r>
            <a:r>
              <a:rPr lang="th-TH" sz="3600" dirty="0" err="1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หยู</a:t>
            </a:r>
            <a:r>
              <a:rPr lang="th-TH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 เป็นผู้พัฒนาวัคซีน ใช้ในจีนตั้งแต่ ค.ศ. </a:t>
            </a:r>
            <a:r>
              <a:rPr lang="en-US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1988</a:t>
            </a:r>
            <a:r>
              <a:rPr lang="th-TH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 </a:t>
            </a:r>
            <a:br>
              <a:rPr lang="th-TH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    (ได้รับรางวัลเจ้าฟ้ามหิดล ปี </a:t>
            </a:r>
            <a:r>
              <a:rPr lang="en-US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2552</a:t>
            </a:r>
            <a:r>
              <a:rPr lang="th-TH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)</a:t>
            </a:r>
            <a:endParaRPr lang="th-TH" sz="3600" dirty="0">
              <a:solidFill>
                <a:srgbClr val="00B050"/>
              </a:solidFill>
              <a:latin typeface="EucrosiaUPC" pitchFamily="18" charset="-34"/>
              <a:cs typeface="EucrosiaUPC" pitchFamily="18" charset="-34"/>
            </a:endParaRPr>
          </a:p>
          <a:p>
            <a:pPr eaLnBrk="1" hangingPunct="1">
              <a:spcBef>
                <a:spcPct val="30000"/>
              </a:spcBef>
              <a:buFont typeface="Arial" pitchFamily="34" charset="0"/>
              <a:buChar char="•"/>
            </a:pPr>
            <a:r>
              <a:rPr lang="th-TH" sz="3600" dirty="0">
                <a:solidFill>
                  <a:srgbClr val="336600"/>
                </a:solidFill>
                <a:latin typeface="EucrosiaUPC" pitchFamily="18" charset="-34"/>
                <a:cs typeface="EucrosiaUPC" pitchFamily="18" charset="-34"/>
              </a:rPr>
              <a:t>  เป็นวัคซีนชนิด </a:t>
            </a:r>
            <a:r>
              <a:rPr lang="en-US" sz="3600" dirty="0">
                <a:solidFill>
                  <a:srgbClr val="336600"/>
                </a:solidFill>
                <a:latin typeface="EucrosiaUPC" pitchFamily="18" charset="-34"/>
                <a:cs typeface="EucrosiaUPC" pitchFamily="18" charset="-34"/>
              </a:rPr>
              <a:t>cell culture </a:t>
            </a:r>
            <a:r>
              <a:rPr lang="th-TH" sz="3600" dirty="0">
                <a:solidFill>
                  <a:srgbClr val="336600"/>
                </a:solidFill>
                <a:latin typeface="EucrosiaUPC" pitchFamily="18" charset="-34"/>
                <a:cs typeface="EucrosiaUPC" pitchFamily="18" charset="-34"/>
              </a:rPr>
              <a:t>ตัวแรกที่ผลิตจากเชื้อ</a:t>
            </a:r>
            <a:r>
              <a:rPr lang="th-TH" sz="3600" dirty="0" err="1">
                <a:solidFill>
                  <a:srgbClr val="336600"/>
                </a:solidFill>
                <a:latin typeface="EucrosiaUPC" pitchFamily="18" charset="-34"/>
                <a:cs typeface="EucrosiaUPC" pitchFamily="18" charset="-34"/>
              </a:rPr>
              <a:t>ไวรัส</a:t>
            </a:r>
            <a:r>
              <a:rPr lang="th-TH" sz="3600" dirty="0">
                <a:solidFill>
                  <a:srgbClr val="336600"/>
                </a:solidFill>
                <a:latin typeface="EucrosiaUPC" pitchFamily="18" charset="-34"/>
                <a:cs typeface="EucrosiaUPC" pitchFamily="18" charset="-34"/>
              </a:rPr>
              <a:t> เจอี สายพันธุ์</a:t>
            </a:r>
            <a:r>
              <a:rPr lang="en-US" sz="3600" dirty="0">
                <a:solidFill>
                  <a:srgbClr val="336600"/>
                </a:solidFill>
                <a:latin typeface="EucrosiaUPC" pitchFamily="18" charset="-34"/>
                <a:cs typeface="EucrosiaUPC" pitchFamily="18" charset="-34"/>
              </a:rPr>
              <a:t>   SA14-14-2  </a:t>
            </a:r>
            <a:r>
              <a:rPr lang="th-TH" sz="3600" dirty="0">
                <a:solidFill>
                  <a:srgbClr val="336600"/>
                </a:solidFill>
                <a:latin typeface="EucrosiaUPC" pitchFamily="18" charset="-34"/>
                <a:cs typeface="EucrosiaUPC" pitchFamily="18" charset="-34"/>
              </a:rPr>
              <a:t>เพาะเลี้ยงใน </a:t>
            </a:r>
            <a:r>
              <a:rPr lang="en-US" sz="3600" dirty="0">
                <a:solidFill>
                  <a:srgbClr val="336600"/>
                </a:solidFill>
                <a:latin typeface="EucrosiaUPC" pitchFamily="18" charset="-34"/>
                <a:cs typeface="EucrosiaUPC" pitchFamily="18" charset="-34"/>
              </a:rPr>
              <a:t>primary hamster kidney cell</a:t>
            </a:r>
          </a:p>
          <a:p>
            <a:pPr eaLnBrk="1" hangingPunct="1">
              <a:spcBef>
                <a:spcPct val="3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  </a:t>
            </a:r>
            <a:r>
              <a:rPr lang="th-TH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วัคซีนเป็นผงแห้ง มี </a:t>
            </a:r>
            <a:r>
              <a:rPr lang="en-US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water for injection 0.5 ml </a:t>
            </a:r>
            <a:r>
              <a:rPr lang="th-TH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/>
            </a:r>
            <a:br>
              <a:rPr lang="th-TH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อายุของยา </a:t>
            </a:r>
            <a:r>
              <a:rPr lang="en-US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18 </a:t>
            </a:r>
            <a:r>
              <a:rPr lang="th-TH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เดือน</a:t>
            </a:r>
            <a:endParaRPr lang="en-US" sz="3600" dirty="0">
              <a:solidFill>
                <a:srgbClr val="0000CC"/>
              </a:solidFill>
              <a:latin typeface="EucrosiaUPC" pitchFamily="18" charset="-34"/>
              <a:cs typeface="EucrosiaUPC" pitchFamily="18" charset="-34"/>
            </a:endParaRPr>
          </a:p>
          <a:p>
            <a:pPr eaLnBrk="1" hangingPunct="1">
              <a:spcBef>
                <a:spcPct val="30000"/>
              </a:spcBef>
              <a:buFont typeface="Arial" pitchFamily="34" charset="0"/>
              <a:buChar char="•"/>
            </a:pPr>
            <a:r>
              <a:rPr lang="th-TH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  ให้วัคซีนในเด็กอายุ </a:t>
            </a:r>
            <a:r>
              <a:rPr lang="en-US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9 </a:t>
            </a:r>
            <a:r>
              <a:rPr lang="th-TH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เดือน และฉีดกระตุ้นหลังจากฉีดเข็มแรกไปแล้ว </a:t>
            </a:r>
            <a:r>
              <a:rPr lang="en-US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 3-12 </a:t>
            </a:r>
            <a:r>
              <a:rPr lang="th-TH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เดือน </a:t>
            </a:r>
            <a:r>
              <a:rPr lang="th-TH" sz="32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(ขนาด </a:t>
            </a:r>
            <a:r>
              <a:rPr lang="en-US" sz="32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0.5 ml  : </a:t>
            </a:r>
            <a:r>
              <a:rPr lang="en-US" sz="3200" dirty="0" err="1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Sc</a:t>
            </a:r>
            <a:r>
              <a:rPr lang="th-TH" sz="32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)  </a:t>
            </a:r>
            <a:r>
              <a:rPr lang="th-TH" sz="3600" dirty="0" smtClean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ราคา </a:t>
            </a:r>
            <a:r>
              <a:rPr lang="en-US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350-390 </a:t>
            </a:r>
            <a:r>
              <a:rPr lang="th-TH" sz="3600" dirty="0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บาท/</a:t>
            </a:r>
            <a:r>
              <a:rPr lang="th-TH" sz="3600" dirty="0" err="1">
                <a:solidFill>
                  <a:srgbClr val="0000CC"/>
                </a:solidFill>
                <a:latin typeface="EucrosiaUPC" pitchFamily="18" charset="-34"/>
                <a:cs typeface="EucrosiaUPC" pitchFamily="18" charset="-34"/>
              </a:rPr>
              <a:t>โด๊ส</a:t>
            </a:r>
            <a:endParaRPr lang="th-TH" sz="3600" dirty="0"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971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332507"/>
            <a:ext cx="9906000" cy="1210701"/>
          </a:xfrm>
          <a:noFill/>
          <a:ln>
            <a:solidFill>
              <a:srgbClr val="0000CC"/>
            </a:solidFill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th-TH" sz="2400" b="1" dirty="0" smtClean="0">
                <a:solidFill>
                  <a:srgbClr val="0000FF"/>
                </a:solidFill>
                <a:cs typeface="Tahoma" pitchFamily="34" charset="0"/>
              </a:rPr>
              <a:t>การได้รับวัคซีน </a:t>
            </a:r>
            <a:r>
              <a:rPr lang="en-US" sz="2400" b="1" dirty="0" smtClean="0">
                <a:solidFill>
                  <a:srgbClr val="0000FF"/>
                </a:solidFill>
                <a:cs typeface="Tahoma" pitchFamily="34" charset="0"/>
              </a:rPr>
              <a:t>JE : </a:t>
            </a:r>
            <a:r>
              <a:rPr lang="th-TH" sz="2400" b="1" dirty="0" smtClean="0">
                <a:solidFill>
                  <a:srgbClr val="0000FF"/>
                </a:solidFill>
                <a:cs typeface="Tahoma" pitchFamily="34" charset="0"/>
              </a:rPr>
              <a:t>เมื่อเด็กได้รับวัคซีน </a:t>
            </a:r>
            <a:r>
              <a:rPr lang="en-US" sz="2400" b="1" dirty="0" smtClean="0">
                <a:solidFill>
                  <a:srgbClr val="0000FF"/>
                </a:solidFill>
                <a:cs typeface="Tahoma" pitchFamily="34" charset="0"/>
              </a:rPr>
              <a:t>LAJE </a:t>
            </a:r>
            <a:r>
              <a:rPr lang="th-TH" sz="2400" b="1" dirty="0" smtClean="0">
                <a:solidFill>
                  <a:srgbClr val="0000FF"/>
                </a:solidFill>
                <a:cs typeface="Tahoma" pitchFamily="34" charset="0"/>
              </a:rPr>
              <a:t>เชื้อเป็นในอดีต  </a:t>
            </a:r>
            <a:r>
              <a:rPr lang="th-TH" sz="2400" b="1" dirty="0" smtClean="0">
                <a:solidFill>
                  <a:srgbClr val="FF0000"/>
                </a:solidFill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rgbClr val="FF0000"/>
                </a:solidFill>
                <a:cs typeface="Tahoma" pitchFamily="34" charset="0"/>
              </a:rPr>
            </a:br>
            <a:r>
              <a:rPr lang="th-TH" sz="2400" b="1" dirty="0" smtClean="0">
                <a:solidFill>
                  <a:srgbClr val="FF0000"/>
                </a:solidFill>
                <a:cs typeface="Tahoma" pitchFamily="34" charset="0"/>
              </a:rPr>
              <a:t>         แล้วมาต่อด้วย</a:t>
            </a:r>
            <a:r>
              <a:rPr lang="en-US" sz="2400" b="1" dirty="0" smtClean="0">
                <a:solidFill>
                  <a:srgbClr val="FF0000"/>
                </a:solidFill>
                <a:cs typeface="Tahoma" pitchFamily="34" charset="0"/>
              </a:rPr>
              <a:t> JE </a:t>
            </a:r>
            <a:r>
              <a:rPr lang="th-TH" sz="2400" b="1" dirty="0" smtClean="0">
                <a:solidFill>
                  <a:srgbClr val="FF0000"/>
                </a:solidFill>
                <a:cs typeface="Tahoma" pitchFamily="34" charset="0"/>
              </a:rPr>
              <a:t>เชื้อตาย</a:t>
            </a:r>
          </a:p>
        </p:txBody>
      </p:sp>
      <p:graphicFrame>
        <p:nvGraphicFramePr>
          <p:cNvPr id="22755" name="Group 2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3860399"/>
              </p:ext>
            </p:extLst>
          </p:nvPr>
        </p:nvGraphicFramePr>
        <p:xfrm>
          <a:off x="232173" y="1906023"/>
          <a:ext cx="9441655" cy="4302126"/>
        </p:xfrm>
        <a:graphic>
          <a:graphicData uri="http://schemas.openxmlformats.org/drawingml/2006/table">
            <a:tbl>
              <a:tblPr/>
              <a:tblGrid>
                <a:gridCol w="1888331"/>
                <a:gridCol w="1888331"/>
                <a:gridCol w="1888331"/>
                <a:gridCol w="1888331"/>
                <a:gridCol w="1888331"/>
              </a:tblGrid>
              <a:tr h="91446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ประวัติการได้รับวัคซีน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LAJE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ในอดีต</a:t>
                      </a:r>
                    </a:p>
                  </a:txBody>
                  <a:tcPr marL="99060" marR="9906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การให้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JE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เชื้อตาย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ครั้งถัดไป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9060" marR="99060" marT="45723" marB="45723" horzOverflow="overflow">
                    <a:lnL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การให้วัคซีน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9060" marR="99060" marT="45723" marB="45723" horzOverflow="overflow">
                    <a:lnL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73569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JE 1</a:t>
                      </a: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9060" marR="99060" marT="45723" marB="45723" horzOverflow="overflow">
                    <a:lnL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JE 2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9060" marR="99060" marT="45723" marB="45723" horzOverflow="overflow">
                    <a:lnL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JE 3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9060" marR="99060" marT="45723" marB="45723" horzOverflow="overflow">
                    <a:lnL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</a:tr>
              <a:tr h="1325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เคยได้รับ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ครั้ง</a:t>
                      </a:r>
                    </a:p>
                  </a:txBody>
                  <a:tcPr marL="99060" marR="9906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ครั้ง</a:t>
                      </a:r>
                    </a:p>
                  </a:txBody>
                  <a:tcPr marL="99060" marR="9906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วันที่ได้รับ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(เชื้อเป็น)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9060" marR="9906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ไม่ต้องให้</a:t>
                      </a:r>
                    </a:p>
                  </a:txBody>
                  <a:tcPr marL="99060" marR="9906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วันที่ได้รับ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(เชื้อตาย)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9060" marR="9906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25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เคยได้รับ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ครั้ง</a:t>
                      </a:r>
                    </a:p>
                  </a:txBody>
                  <a:tcPr marL="99060" marR="9906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ไม่ต้องให้</a:t>
                      </a:r>
                    </a:p>
                  </a:txBody>
                  <a:tcPr marL="99060" marR="9906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วันที่ได้รับ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(เชื้อเป็น)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9060" marR="9906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วันที่ได้รับ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(เชื้อเป็น)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9060" marR="9906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9060" marR="99060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280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475817" y="1714500"/>
            <a:ext cx="3797300" cy="901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75817" y="2794001"/>
            <a:ext cx="3797300" cy="9763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75817" y="3946525"/>
            <a:ext cx="3797300" cy="12017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75817" y="5243514"/>
            <a:ext cx="3797300" cy="12398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798" name="Title 1"/>
          <p:cNvSpPr>
            <a:spLocks noGrp="1"/>
          </p:cNvSpPr>
          <p:nvPr>
            <p:ph type="title"/>
          </p:nvPr>
        </p:nvSpPr>
        <p:spPr>
          <a:xfrm>
            <a:off x="4875610" y="214314"/>
            <a:ext cx="5030390" cy="1127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i="1" dirty="0" smtClean="0">
                <a:solidFill>
                  <a:srgbClr val="0000FF"/>
                </a:solidFill>
                <a:latin typeface="Calibri" pitchFamily="34" charset="0"/>
              </a:rPr>
              <a:t>CD.JEVAX</a:t>
            </a:r>
            <a:r>
              <a:rPr lang="en-US" sz="2800" b="1" i="1" baseline="30000" dirty="0" smtClean="0">
                <a:solidFill>
                  <a:srgbClr val="0000FF"/>
                </a:solidFill>
                <a:latin typeface="Calibri" pitchFamily="34" charset="0"/>
              </a:rPr>
              <a:t>® </a:t>
            </a:r>
            <a:r>
              <a:rPr lang="en-US" sz="2800" b="1" i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</a:rPr>
              <a:t>has been introduced for EPI in 29 Provinces</a:t>
            </a:r>
            <a:br>
              <a:rPr lang="en-US" sz="2400" b="1" dirty="0" smtClean="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</a:rPr>
              <a:t>Since 2013</a:t>
            </a:r>
            <a:endParaRPr lang="en-US" sz="2400" b="1" baseline="30000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337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663" y="0"/>
            <a:ext cx="4234127" cy="6656388"/>
          </a:xfrm>
        </p:spPr>
      </p:pic>
      <p:sp>
        <p:nvSpPr>
          <p:cNvPr id="33800" name="TextBox 4"/>
          <p:cNvSpPr txBox="1">
            <a:spLocks noChangeArrowheads="1"/>
          </p:cNvSpPr>
          <p:nvPr/>
        </p:nvSpPr>
        <p:spPr bwMode="auto">
          <a:xfrm>
            <a:off x="5477538" y="1714500"/>
            <a:ext cx="396411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800">
                <a:solidFill>
                  <a:srgbClr val="000000"/>
                </a:solidFill>
              </a:rPr>
              <a:t>เขตบริการสุขภาพที่ 1</a:t>
            </a:r>
            <a:r>
              <a:rPr lang="en-US" sz="1800">
                <a:solidFill>
                  <a:srgbClr val="000000"/>
                </a:solidFill>
              </a:rPr>
              <a:t>:</a:t>
            </a:r>
            <a:r>
              <a:rPr lang="th-TH" sz="1800">
                <a:solidFill>
                  <a:srgbClr val="000000"/>
                </a:solidFill>
              </a:rPr>
              <a:t>   </a:t>
            </a:r>
            <a:r>
              <a:rPr lang="en-US" sz="1800">
                <a:solidFill>
                  <a:srgbClr val="000000"/>
                </a:solidFill>
              </a:rPr>
              <a:t>8 </a:t>
            </a:r>
            <a:r>
              <a:rPr lang="th-TH" sz="1800">
                <a:solidFill>
                  <a:srgbClr val="000000"/>
                </a:solidFill>
              </a:rPr>
              <a:t>จังหวัด เชียงใหม่, เชียงราย, แม่ฮ่องสอน,</a:t>
            </a:r>
          </a:p>
          <a:p>
            <a:pPr eaLnBrk="1" hangingPunct="1"/>
            <a:r>
              <a:rPr lang="th-TH" sz="1800">
                <a:solidFill>
                  <a:srgbClr val="000000"/>
                </a:solidFill>
              </a:rPr>
              <a:t>ลำปาง, ลำพูน, น่าน, แพร่, พะเยา</a:t>
            </a:r>
          </a:p>
          <a:p>
            <a:pPr eaLnBrk="1" hangingPunct="1"/>
            <a:endParaRPr lang="th-TH" sz="1800">
              <a:solidFill>
                <a:srgbClr val="000000"/>
              </a:solidFill>
            </a:endParaRPr>
          </a:p>
          <a:p>
            <a:pPr eaLnBrk="1" hangingPunct="1"/>
            <a:r>
              <a:rPr lang="th-TH" sz="1800">
                <a:solidFill>
                  <a:srgbClr val="000099"/>
                </a:solidFill>
              </a:rPr>
              <a:t>เขตบริการสุขภาพที่ 2</a:t>
            </a:r>
            <a:r>
              <a:rPr lang="en-US" sz="1800">
                <a:solidFill>
                  <a:srgbClr val="000099"/>
                </a:solidFill>
              </a:rPr>
              <a:t>:</a:t>
            </a:r>
            <a:r>
              <a:rPr lang="th-TH" sz="1800">
                <a:solidFill>
                  <a:srgbClr val="000099"/>
                </a:solidFill>
              </a:rPr>
              <a:t>   5 จังหวัด</a:t>
            </a:r>
            <a:endParaRPr lang="en-US" sz="1800">
              <a:solidFill>
                <a:srgbClr val="000099"/>
              </a:solidFill>
            </a:endParaRPr>
          </a:p>
          <a:p>
            <a:pPr eaLnBrk="1" hangingPunct="1"/>
            <a:r>
              <a:rPr lang="th-TH" sz="1800">
                <a:solidFill>
                  <a:srgbClr val="000099"/>
                </a:solidFill>
              </a:rPr>
              <a:t>พิษณุโลก, อุตรดิตถ์, เพชรบูรณ์, </a:t>
            </a:r>
          </a:p>
          <a:p>
            <a:pPr eaLnBrk="1" hangingPunct="1"/>
            <a:r>
              <a:rPr lang="th-TH" sz="1800">
                <a:solidFill>
                  <a:srgbClr val="000099"/>
                </a:solidFill>
              </a:rPr>
              <a:t>ตาก, สุโขทัย</a:t>
            </a:r>
          </a:p>
          <a:p>
            <a:pPr eaLnBrk="1" hangingPunct="1"/>
            <a:endParaRPr lang="th-TH" sz="1800">
              <a:solidFill>
                <a:srgbClr val="000099"/>
              </a:solidFill>
            </a:endParaRPr>
          </a:p>
          <a:p>
            <a:pPr eaLnBrk="1" hangingPunct="1"/>
            <a:r>
              <a:rPr lang="th-TH" sz="1800">
                <a:solidFill>
                  <a:srgbClr val="000099"/>
                </a:solidFill>
              </a:rPr>
              <a:t>เขตบริการสุขภาพที่ 5</a:t>
            </a:r>
            <a:r>
              <a:rPr lang="en-US" sz="1800">
                <a:solidFill>
                  <a:srgbClr val="000099"/>
                </a:solidFill>
              </a:rPr>
              <a:t>:</a:t>
            </a:r>
            <a:r>
              <a:rPr lang="th-TH" sz="1800">
                <a:solidFill>
                  <a:srgbClr val="000099"/>
                </a:solidFill>
              </a:rPr>
              <a:t>   8 จังหวัด</a:t>
            </a:r>
            <a:endParaRPr lang="en-US" sz="1800">
              <a:solidFill>
                <a:srgbClr val="000099"/>
              </a:solidFill>
            </a:endParaRPr>
          </a:p>
          <a:p>
            <a:pPr eaLnBrk="1" hangingPunct="1"/>
            <a:r>
              <a:rPr lang="th-TH" sz="1800">
                <a:solidFill>
                  <a:srgbClr val="000099"/>
                </a:solidFill>
              </a:rPr>
              <a:t>ราชบุรี, สุพรรณบุรี, กาญจนบุรี, </a:t>
            </a:r>
          </a:p>
          <a:p>
            <a:pPr eaLnBrk="1" hangingPunct="1"/>
            <a:r>
              <a:rPr lang="th-TH" sz="1800">
                <a:solidFill>
                  <a:srgbClr val="000099"/>
                </a:solidFill>
              </a:rPr>
              <a:t>นครปฐม, เพชรบุรี, สมุทรสาคร, </a:t>
            </a:r>
          </a:p>
          <a:p>
            <a:pPr eaLnBrk="1" hangingPunct="1"/>
            <a:r>
              <a:rPr lang="th-TH" sz="1800">
                <a:solidFill>
                  <a:srgbClr val="000099"/>
                </a:solidFill>
              </a:rPr>
              <a:t>สมุทรสงคราม, ประจวบคีรีขันธ์</a:t>
            </a:r>
          </a:p>
          <a:p>
            <a:pPr eaLnBrk="1" hangingPunct="1"/>
            <a:endParaRPr lang="th-TH" sz="1800">
              <a:solidFill>
                <a:srgbClr val="000000"/>
              </a:solidFill>
            </a:endParaRPr>
          </a:p>
          <a:p>
            <a:pPr eaLnBrk="1" hangingPunct="1"/>
            <a:r>
              <a:rPr lang="th-TH" sz="1800">
                <a:solidFill>
                  <a:srgbClr val="000099"/>
                </a:solidFill>
              </a:rPr>
              <a:t>เขตบริการสุขภาพที่ 6</a:t>
            </a:r>
            <a:r>
              <a:rPr lang="en-US" sz="1800">
                <a:solidFill>
                  <a:srgbClr val="000099"/>
                </a:solidFill>
              </a:rPr>
              <a:t>:</a:t>
            </a:r>
            <a:r>
              <a:rPr lang="th-TH" sz="1800">
                <a:solidFill>
                  <a:srgbClr val="000099"/>
                </a:solidFill>
              </a:rPr>
              <a:t>   8 จังหวัด</a:t>
            </a:r>
            <a:endParaRPr lang="en-US" sz="1800">
              <a:solidFill>
                <a:srgbClr val="000099"/>
              </a:solidFill>
            </a:endParaRPr>
          </a:p>
          <a:p>
            <a:pPr eaLnBrk="1" hangingPunct="1"/>
            <a:r>
              <a:rPr lang="th-TH" sz="1800">
                <a:solidFill>
                  <a:srgbClr val="000099"/>
                </a:solidFill>
              </a:rPr>
              <a:t>ชลบุรี, สมุทรปราการ, ฉะเชิงเทรา,</a:t>
            </a:r>
          </a:p>
          <a:p>
            <a:pPr eaLnBrk="1" hangingPunct="1"/>
            <a:r>
              <a:rPr lang="th-TH" sz="1800">
                <a:solidFill>
                  <a:srgbClr val="000099"/>
                </a:solidFill>
              </a:rPr>
              <a:t>ปราจีนบุรี, สระแก้ว, ระยอง, </a:t>
            </a:r>
          </a:p>
          <a:p>
            <a:pPr eaLnBrk="1" hangingPunct="1"/>
            <a:r>
              <a:rPr lang="th-TH" sz="1800">
                <a:solidFill>
                  <a:srgbClr val="000099"/>
                </a:solidFill>
              </a:rPr>
              <a:t>จันทบุรี, ตราด</a:t>
            </a:r>
            <a:endParaRPr lang="en-US" sz="1800">
              <a:solidFill>
                <a:srgbClr val="000099"/>
              </a:solidFill>
            </a:endParaRPr>
          </a:p>
        </p:txBody>
      </p:sp>
      <p:sp>
        <p:nvSpPr>
          <p:cNvPr id="33801" name="TextBox 8"/>
          <p:cNvSpPr txBox="1">
            <a:spLocks noChangeArrowheads="1"/>
          </p:cNvSpPr>
          <p:nvPr/>
        </p:nvSpPr>
        <p:spPr bwMode="auto">
          <a:xfrm>
            <a:off x="918369" y="1905000"/>
            <a:ext cx="682758" cy="2619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100">
                <a:solidFill>
                  <a:srgbClr val="000000"/>
                </a:solidFill>
              </a:rPr>
              <a:t>สคร.10</a:t>
            </a:r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1637" y="2425700"/>
            <a:ext cx="598488" cy="261938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1100" dirty="0">
                <a:solidFill>
                  <a:srgbClr val="000000"/>
                </a:solidFill>
                <a:latin typeface="Arial" charset="0"/>
              </a:rPr>
              <a:t>สคร.9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803" name="TextBox 10"/>
          <p:cNvSpPr txBox="1">
            <a:spLocks noChangeArrowheads="1"/>
          </p:cNvSpPr>
          <p:nvPr/>
        </p:nvSpPr>
        <p:spPr bwMode="auto">
          <a:xfrm>
            <a:off x="1308762" y="3492500"/>
            <a:ext cx="598488" cy="26193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100">
                <a:solidFill>
                  <a:srgbClr val="000000"/>
                </a:solidFill>
              </a:rPr>
              <a:t>สคร.4</a:t>
            </a:r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33804" name="TextBox 11"/>
          <p:cNvSpPr txBox="1">
            <a:spLocks noChangeArrowheads="1"/>
          </p:cNvSpPr>
          <p:nvPr/>
        </p:nvSpPr>
        <p:spPr bwMode="auto">
          <a:xfrm>
            <a:off x="2605485" y="3797300"/>
            <a:ext cx="596767" cy="2619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100">
                <a:solidFill>
                  <a:srgbClr val="000000"/>
                </a:solidFill>
              </a:rPr>
              <a:t>สคร.3</a:t>
            </a:r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20493" name="TextBox 19"/>
          <p:cNvSpPr txBox="1">
            <a:spLocks noChangeArrowheads="1"/>
          </p:cNvSpPr>
          <p:nvPr/>
        </p:nvSpPr>
        <p:spPr bwMode="auto">
          <a:xfrm>
            <a:off x="8160412" y="5530851"/>
            <a:ext cx="858176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99"/>
                </a:solidFill>
                <a:latin typeface="Browallia New" pitchFamily="34" charset="-34"/>
                <a:cs typeface="Browallia New" pitchFamily="34" charset="-34"/>
              </a:rPr>
              <a:t>255</a:t>
            </a:r>
            <a:r>
              <a:rPr lang="th-TH" sz="2800" dirty="0">
                <a:solidFill>
                  <a:srgbClr val="000099"/>
                </a:solidFill>
                <a:latin typeface="Browallia New" pitchFamily="34" charset="-34"/>
                <a:cs typeface="Browallia New" pitchFamily="34" charset="-34"/>
              </a:rPr>
              <a:t>8</a:t>
            </a:r>
            <a:endParaRPr lang="en-US" sz="2800" dirty="0">
              <a:solidFill>
                <a:srgbClr val="000099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0494" name="TextBox 20"/>
          <p:cNvSpPr txBox="1">
            <a:spLocks noChangeArrowheads="1"/>
          </p:cNvSpPr>
          <p:nvPr/>
        </p:nvSpPr>
        <p:spPr bwMode="auto">
          <a:xfrm>
            <a:off x="8158692" y="4235451"/>
            <a:ext cx="780785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99"/>
                </a:solidFill>
                <a:latin typeface="Browallia New" pitchFamily="34" charset="-34"/>
                <a:cs typeface="Browallia New" pitchFamily="34" charset="-34"/>
              </a:rPr>
              <a:t>255</a:t>
            </a:r>
            <a:r>
              <a:rPr lang="th-TH" sz="2800" dirty="0">
                <a:solidFill>
                  <a:srgbClr val="000099"/>
                </a:solidFill>
                <a:latin typeface="Browallia New" pitchFamily="34" charset="-34"/>
                <a:cs typeface="Browallia New" pitchFamily="34" charset="-34"/>
              </a:rPr>
              <a:t>8</a:t>
            </a:r>
            <a:endParaRPr lang="en-US" sz="2800" dirty="0">
              <a:solidFill>
                <a:srgbClr val="000099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0495" name="TextBox 21"/>
          <p:cNvSpPr txBox="1">
            <a:spLocks noChangeArrowheads="1"/>
          </p:cNvSpPr>
          <p:nvPr/>
        </p:nvSpPr>
        <p:spPr bwMode="auto">
          <a:xfrm>
            <a:off x="8160412" y="3111500"/>
            <a:ext cx="858176" cy="52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99"/>
                </a:solidFill>
                <a:latin typeface="Browallia New" pitchFamily="34" charset="-34"/>
                <a:cs typeface="Browallia New" pitchFamily="34" charset="-34"/>
              </a:rPr>
              <a:t>255</a:t>
            </a:r>
            <a:r>
              <a:rPr lang="th-TH" sz="2800" dirty="0">
                <a:solidFill>
                  <a:srgbClr val="000099"/>
                </a:solidFill>
                <a:latin typeface="Browallia New" pitchFamily="34" charset="-34"/>
                <a:cs typeface="Browallia New" pitchFamily="34" charset="-34"/>
              </a:rPr>
              <a:t>8</a:t>
            </a:r>
            <a:endParaRPr lang="en-US" sz="2800" dirty="0">
              <a:solidFill>
                <a:srgbClr val="000099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8163851" y="2060576"/>
            <a:ext cx="858176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255</a:t>
            </a:r>
            <a:r>
              <a:rPr lang="th-TH" sz="28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6</a:t>
            </a:r>
            <a:endParaRPr lang="en-US" sz="2800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6899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D:\งานแนน\LAJ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33" y="90487"/>
            <a:ext cx="3962400" cy="667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9504" y="116632"/>
            <a:ext cx="5232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การให้วัคซีนโรคไข้สมองอักเสบเจอี</a:t>
            </a:r>
          </a:p>
          <a:p>
            <a:pPr algn="ctr"/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เชื้อเป็นอ่อนฤทธิ์</a:t>
            </a:r>
            <a:r>
              <a:rPr lang="en-US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(LAJE)</a:t>
            </a:r>
            <a:endParaRPr lang="th-TH" sz="3600" b="1" dirty="0" smtClean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143" y="356561"/>
            <a:ext cx="2732314" cy="95410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ปี </a:t>
            </a:r>
            <a:r>
              <a:rPr lang="th-TH" sz="2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2556  8 </a:t>
            </a:r>
            <a:r>
              <a:rPr lang="th-TH" sz="2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จังหวัด</a:t>
            </a:r>
            <a:br>
              <a:rPr lang="th-TH" sz="2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2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ภาคเหนือตอนบน</a:t>
            </a:r>
            <a:endParaRPr lang="en-US" sz="28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713" y="1916833"/>
            <a:ext cx="2873828" cy="954107"/>
          </a:xfrm>
          <a:prstGeom prst="rect">
            <a:avLst/>
          </a:prstGeom>
          <a:solidFill>
            <a:srgbClr val="CCFFC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ปี </a:t>
            </a:r>
            <a:r>
              <a:rPr lang="th-TH" sz="2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2558  21 จังหวัด</a:t>
            </a:r>
            <a:endParaRPr lang="en-US" sz="28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algn="ctr"/>
            <a:r>
              <a:rPr lang="th-TH" sz="2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เขตบริการสุขภาพ 2,5,6</a:t>
            </a:r>
            <a:endParaRPr lang="en-US" sz="28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0500" y="4077072"/>
            <a:ext cx="4212771" cy="1815882"/>
          </a:xfrm>
          <a:prstGeom prst="rect">
            <a:avLst/>
          </a:prstGeom>
          <a:solidFill>
            <a:srgbClr val="66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1 พฤษภาคม </a:t>
            </a:r>
            <a:r>
              <a:rPr lang="th-TH" sz="40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2559 </a:t>
            </a:r>
            <a:r>
              <a:rPr lang="th-TH" sz="40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/>
            </a:r>
            <a:br>
              <a:rPr lang="th-TH" sz="40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36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เริ่ม</a:t>
            </a:r>
            <a:r>
              <a:rPr lang="th-TH" sz="36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 </a:t>
            </a:r>
            <a:r>
              <a:rPr lang="en-US" sz="36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LAJE </a:t>
            </a:r>
            <a:r>
              <a:rPr lang="th-TH" sz="36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48 จังหวัด</a:t>
            </a:r>
            <a:endParaRPr lang="th-TH" sz="36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algn="ctr"/>
            <a:r>
              <a:rPr lang="th-TH" sz="36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เขตบริการสุขภาพ </a:t>
            </a:r>
            <a:r>
              <a:rPr lang="th-TH" sz="36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3,4,7-12</a:t>
            </a:r>
            <a:endParaRPr lang="en-US" sz="36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4903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0260" y="1886598"/>
            <a:ext cx="87350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 </a:t>
            </a:r>
            <a:r>
              <a:rPr lang="en-US" sz="44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LAJE </a:t>
            </a:r>
            <a:r>
              <a:rPr lang="th-TH" sz="44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แก่เด็กอายุครบ 1 ปี  </a:t>
            </a:r>
            <a:r>
              <a:rPr lang="th-TH" sz="4400" b="1" i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(เกิดตั้งแต่วันที่</a:t>
            </a:r>
            <a:r>
              <a:rPr lang="en-US" sz="4400" b="1" i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1 </a:t>
            </a:r>
            <a:r>
              <a:rPr lang="th-TH" sz="4400" b="1" i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พ.ค. 255</a:t>
            </a:r>
            <a:r>
              <a:rPr lang="en-US" sz="4400" b="1" i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8</a:t>
            </a:r>
            <a:r>
              <a:rPr lang="th-TH" sz="4400" i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)</a:t>
            </a:r>
            <a:endParaRPr lang="th-TH" sz="4400" i="1" dirty="0">
              <a:solidFill>
                <a:srgbClr val="0000CC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32509"/>
            <a:ext cx="9906000" cy="89668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0000CC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กลุ่มเป้าหมาย</a:t>
            </a:r>
            <a:endParaRPr lang="th-TH" sz="4400" b="1" dirty="0">
              <a:solidFill>
                <a:srgbClr val="0000CC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174" y="2858055"/>
            <a:ext cx="225196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0" algn="ctr">
              <a:lnSpc>
                <a:spcPct val="115000"/>
              </a:lnSpc>
              <a:spcAft>
                <a:spcPts val="0"/>
              </a:spcAft>
            </a:pPr>
            <a:r>
              <a:rPr lang="th-TH" sz="5400" b="1" dirty="0">
                <a:latin typeface="DilleniaUPC" panose="02020603050405020304" pitchFamily="18" charset="-34"/>
                <a:ea typeface="Calibri"/>
                <a:cs typeface="DilleniaUPC" panose="02020603050405020304" pitchFamily="18" charset="-34"/>
              </a:rPr>
              <a:t>เข็มที่ 1</a:t>
            </a:r>
            <a:endParaRPr lang="en-US" sz="5400" b="1" dirty="0">
              <a:latin typeface="DilleniaUPC" panose="02020603050405020304" pitchFamily="18" charset="-34"/>
              <a:ea typeface="Calibri"/>
              <a:cs typeface="Dillenia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5242" y="2856897"/>
            <a:ext cx="289392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0" algn="ctr">
              <a:lnSpc>
                <a:spcPct val="115000"/>
              </a:lnSpc>
            </a:pPr>
            <a:r>
              <a:rPr lang="th-TH" sz="5400" b="1" dirty="0">
                <a:solidFill>
                  <a:prstClr val="black"/>
                </a:solidFill>
                <a:latin typeface="DilleniaUPC" panose="02020603050405020304" pitchFamily="18" charset="-34"/>
                <a:ea typeface="Calibri"/>
                <a:cs typeface="DilleniaUPC" panose="02020603050405020304" pitchFamily="18" charset="-34"/>
              </a:rPr>
              <a:t>เด็กอายุ 1 ปี</a:t>
            </a:r>
            <a:endParaRPr lang="en-US" sz="5400" b="1" dirty="0">
              <a:solidFill>
                <a:prstClr val="black"/>
              </a:solidFill>
              <a:latin typeface="DilleniaUPC" panose="02020603050405020304" pitchFamily="18" charset="-34"/>
              <a:ea typeface="Calibri"/>
              <a:cs typeface="DilleniaUPC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0610" y="4167038"/>
            <a:ext cx="662422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0">
              <a:lnSpc>
                <a:spcPct val="115000"/>
              </a:lnSpc>
            </a:pPr>
            <a:r>
              <a:rPr lang="th-TH" sz="5400" b="1" dirty="0">
                <a:solidFill>
                  <a:prstClr val="black"/>
                </a:solidFill>
                <a:latin typeface="DilleniaUPC" panose="02020603050405020304" pitchFamily="18" charset="-34"/>
                <a:ea typeface="Calibri"/>
                <a:cs typeface="DilleniaUPC" panose="02020603050405020304" pitchFamily="18" charset="-34"/>
              </a:rPr>
              <a:t>เด็กอายุ 2 ปี 6 เดือน </a:t>
            </a:r>
            <a:r>
              <a:rPr lang="th-TH" sz="3200" b="1" dirty="0" smtClean="0">
                <a:solidFill>
                  <a:prstClr val="black"/>
                </a:solidFill>
                <a:latin typeface="DilleniaUPC" panose="02020603050405020304" pitchFamily="18" charset="-34"/>
                <a:ea typeface="Calibri"/>
                <a:cs typeface="DilleniaUPC" panose="02020603050405020304" pitchFamily="18" charset="-34"/>
              </a:rPr>
              <a:t>(พร้อม </a:t>
            </a:r>
            <a:r>
              <a:rPr lang="en-US" sz="3200" b="1" dirty="0">
                <a:solidFill>
                  <a:prstClr val="black"/>
                </a:solidFill>
                <a:latin typeface="DilleniaUPC" panose="02020603050405020304" pitchFamily="18" charset="-34"/>
                <a:ea typeface="Calibri"/>
                <a:cs typeface="DilleniaUPC" panose="02020603050405020304" pitchFamily="18" charset="-34"/>
              </a:rPr>
              <a:t>MMR </a:t>
            </a:r>
            <a:r>
              <a:rPr lang="th-TH" sz="3200" b="1" dirty="0">
                <a:solidFill>
                  <a:prstClr val="black"/>
                </a:solidFill>
                <a:latin typeface="DilleniaUPC" panose="02020603050405020304" pitchFamily="18" charset="-34"/>
                <a:ea typeface="Calibri"/>
                <a:cs typeface="DilleniaUPC" panose="02020603050405020304" pitchFamily="18" charset="-34"/>
              </a:rPr>
              <a:t>เข็มที่ </a:t>
            </a:r>
            <a:r>
              <a:rPr lang="th-TH" sz="3200" b="1" dirty="0" smtClean="0">
                <a:solidFill>
                  <a:prstClr val="black"/>
                </a:solidFill>
                <a:latin typeface="DilleniaUPC" panose="02020603050405020304" pitchFamily="18" charset="-34"/>
                <a:ea typeface="Calibri"/>
                <a:cs typeface="DilleniaUPC" panose="02020603050405020304" pitchFamily="18" charset="-34"/>
              </a:rPr>
              <a:t>2)</a:t>
            </a:r>
            <a:endParaRPr lang="en-US" sz="3200" b="1" dirty="0">
              <a:solidFill>
                <a:prstClr val="black"/>
              </a:solidFill>
              <a:latin typeface="DilleniaUPC" panose="02020603050405020304" pitchFamily="18" charset="-34"/>
              <a:ea typeface="Calibri"/>
              <a:cs typeface="DilleniaUPC" panose="02020603050405020304" pitchFamily="18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0783" y="4154092"/>
            <a:ext cx="225196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0" algn="ctr">
              <a:lnSpc>
                <a:spcPct val="115000"/>
              </a:lnSpc>
              <a:spcAft>
                <a:spcPts val="0"/>
              </a:spcAft>
            </a:pPr>
            <a:r>
              <a:rPr lang="th-TH" sz="5400" b="1" dirty="0">
                <a:latin typeface="DilleniaUPC" panose="02020603050405020304" pitchFamily="18" charset="-34"/>
                <a:ea typeface="Calibri"/>
                <a:cs typeface="DilleniaUPC" panose="02020603050405020304" pitchFamily="18" charset="-34"/>
              </a:rPr>
              <a:t>เข็มที่ </a:t>
            </a:r>
            <a:r>
              <a:rPr lang="th-TH" sz="5400" b="1" dirty="0" smtClean="0">
                <a:latin typeface="DilleniaUPC" panose="02020603050405020304" pitchFamily="18" charset="-34"/>
                <a:ea typeface="Calibri"/>
                <a:cs typeface="DilleniaUPC" panose="02020603050405020304" pitchFamily="18" charset="-34"/>
              </a:rPr>
              <a:t>2</a:t>
            </a:r>
            <a:endParaRPr lang="en-US" sz="5400" b="1" dirty="0">
              <a:latin typeface="DilleniaUPC" panose="02020603050405020304" pitchFamily="18" charset="-34"/>
              <a:ea typeface="Calibri"/>
              <a:cs typeface="Dilleni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-1588"/>
            <a:ext cx="9906000" cy="1143001"/>
          </a:xfrm>
          <a:noFill/>
          <a:ln w="28575">
            <a:solidFill>
              <a:srgbClr val="0000CC"/>
            </a:solidFill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th-TH" sz="2400" b="1" dirty="0" smtClean="0">
                <a:solidFill>
                  <a:srgbClr val="0000FF"/>
                </a:solidFill>
                <a:cs typeface="Tahoma" pitchFamily="34" charset="0"/>
              </a:rPr>
              <a:t>การได้รับวัคซีน </a:t>
            </a:r>
            <a:r>
              <a:rPr lang="en-US" sz="2400" b="1" dirty="0" smtClean="0">
                <a:solidFill>
                  <a:srgbClr val="0000FF"/>
                </a:solidFill>
                <a:cs typeface="Tahoma" pitchFamily="34" charset="0"/>
              </a:rPr>
              <a:t>JE :</a:t>
            </a:r>
            <a:r>
              <a:rPr lang="th-TH" sz="2400" b="1" dirty="0" smtClean="0">
                <a:solidFill>
                  <a:srgbClr val="0000FF"/>
                </a:solidFill>
                <a:cs typeface="Tahoma" pitchFamily="34" charset="0"/>
              </a:rPr>
              <a:t>  เมื่อเด็กได้รับวัคซีน </a:t>
            </a:r>
            <a:r>
              <a:rPr lang="en-US" sz="2400" b="1" dirty="0" smtClean="0">
                <a:solidFill>
                  <a:srgbClr val="0000FF"/>
                </a:solidFill>
                <a:cs typeface="Tahoma" pitchFamily="34" charset="0"/>
              </a:rPr>
              <a:t>JE </a:t>
            </a:r>
            <a:r>
              <a:rPr lang="th-TH" sz="2400" b="1" dirty="0" smtClean="0">
                <a:solidFill>
                  <a:srgbClr val="0000FF"/>
                </a:solidFill>
                <a:cs typeface="Tahoma" pitchFamily="34" charset="0"/>
              </a:rPr>
              <a:t>เชื้อตายในอดีต  </a:t>
            </a:r>
            <a:br>
              <a:rPr lang="th-TH" sz="2400" b="1" dirty="0" smtClean="0">
                <a:solidFill>
                  <a:srgbClr val="0000FF"/>
                </a:solidFill>
                <a:cs typeface="Tahoma" pitchFamily="34" charset="0"/>
              </a:rPr>
            </a:br>
            <a:r>
              <a:rPr lang="th-TH" sz="2400" b="1" dirty="0" smtClean="0">
                <a:solidFill>
                  <a:srgbClr val="0000FF"/>
                </a:solidFill>
                <a:cs typeface="Tahoma" pitchFamily="34" charset="0"/>
              </a:rPr>
              <a:t>    </a:t>
            </a:r>
            <a:r>
              <a:rPr lang="th-TH" sz="2400" b="1" dirty="0" smtClean="0">
                <a:solidFill>
                  <a:srgbClr val="FF0000"/>
                </a:solidFill>
                <a:cs typeface="Tahoma" pitchFamily="34" charset="0"/>
              </a:rPr>
              <a:t>แล้วมาต่อด้วย </a:t>
            </a:r>
            <a:r>
              <a:rPr lang="en-US" sz="2400" b="1" dirty="0" smtClean="0">
                <a:solidFill>
                  <a:srgbClr val="FF0000"/>
                </a:solidFill>
                <a:cs typeface="Tahoma" pitchFamily="34" charset="0"/>
              </a:rPr>
              <a:t>LAJE</a:t>
            </a:r>
            <a:endParaRPr lang="th-TH" sz="2400" b="1" dirty="0" smtClean="0">
              <a:solidFill>
                <a:srgbClr val="FF0000"/>
              </a:solidFill>
              <a:cs typeface="Tahoma" pitchFamily="34" charset="0"/>
            </a:endParaRPr>
          </a:p>
        </p:txBody>
      </p:sp>
      <p:graphicFrame>
        <p:nvGraphicFramePr>
          <p:cNvPr id="22755" name="Group 227"/>
          <p:cNvGraphicFramePr>
            <a:graphicFrameLocks noGrp="1"/>
          </p:cNvGraphicFramePr>
          <p:nvPr/>
        </p:nvGraphicFramePr>
        <p:xfrm>
          <a:off x="232173" y="1531938"/>
          <a:ext cx="9441655" cy="4983320"/>
        </p:xfrm>
        <a:graphic>
          <a:graphicData uri="http://schemas.openxmlformats.org/drawingml/2006/table">
            <a:tbl>
              <a:tblPr/>
              <a:tblGrid>
                <a:gridCol w="1888331"/>
                <a:gridCol w="1888331"/>
                <a:gridCol w="1888331"/>
                <a:gridCol w="1888331"/>
                <a:gridCol w="1888331"/>
              </a:tblGrid>
              <a:tr h="50287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ประวัติการได้รับวัคซีน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เชื้อตายในอดีต</a:t>
                      </a:r>
                    </a:p>
                  </a:txBody>
                  <a:tcPr marL="99060" marR="99060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การให้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LAJE 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ครั้งถัดไป</a:t>
                      </a:r>
                    </a:p>
                  </a:txBody>
                  <a:tcPr marL="99060" marR="99060" marT="45704" marB="45704" horzOverflow="overflow">
                    <a:lnL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การให้วัคซีน</a:t>
                      </a:r>
                    </a:p>
                  </a:txBody>
                  <a:tcPr marL="99060" marR="99060" marT="45704" marB="45704" horzOverflow="overflow">
                    <a:lnL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028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JE 1</a:t>
                      </a: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9060" marR="99060" marT="45704" marB="45704" horzOverflow="overflow">
                    <a:lnL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JE 2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9060" marR="99060" marT="45704" marB="45704" horzOverflow="overflow">
                    <a:lnL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JE 3</a:t>
                      </a: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9060" marR="99060" marT="45704" marB="45704" horzOverflow="overflow">
                    <a:lnL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CC"/>
                        </a:gs>
                        <a:gs pos="50000">
                          <a:schemeClr val="bg1"/>
                        </a:gs>
                        <a:gs pos="100000">
                          <a:srgbClr val="FFCCCC"/>
                        </a:gs>
                      </a:gsLst>
                      <a:lin ang="5400000" scaled="1"/>
                    </a:gradFill>
                  </a:tcPr>
                </a:tc>
              </a:tr>
              <a:tr h="132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เคยได้รับ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ครั้ง</a:t>
                      </a:r>
                    </a:p>
                  </a:txBody>
                  <a:tcPr marL="99060" marR="99060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ครั้ง</a:t>
                      </a:r>
                    </a:p>
                  </a:txBody>
                  <a:tcPr marL="99060" marR="99060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วันที่ได้รับ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(เชื้อตาย)</a:t>
                      </a:r>
                    </a:p>
                  </a:txBody>
                  <a:tcPr marL="99060" marR="99060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วันที่ได้รับ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(เชื้อเป็น)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9060" marR="99060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วันที่ได้รับ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(เชื้อเป็น)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9060" marR="99060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2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เคยได้รับ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ครั้ง</a:t>
                      </a:r>
                    </a:p>
                  </a:txBody>
                  <a:tcPr marL="99060" marR="99060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ครั้ง</a:t>
                      </a:r>
                    </a:p>
                  </a:txBody>
                  <a:tcPr marL="99060" marR="99060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วันที่ได้รับ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(เชื้อตาย)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9060" marR="99060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วันที่ได้รับ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(เชื้อตาย)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9060" marR="99060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วันที่ได้รับ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(เชื้อเป็น)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9060" marR="99060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2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เคยได้รับ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 </a:t>
                      </a: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ครั้ง</a:t>
                      </a:r>
                    </a:p>
                  </a:txBody>
                  <a:tcPr marL="99060" marR="99060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ไม่ต้องให้</a:t>
                      </a:r>
                    </a:p>
                  </a:txBody>
                  <a:tcPr marL="99060" marR="99060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วันที่ได้รับ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(เชื้อตาย)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9060" marR="99060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วันที่ได้รับ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(เชื้อตาย)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9060" marR="99060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วันที่ได้รับ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(เชื้อตาย)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9060" marR="99060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96909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1489</Words>
  <Application>Microsoft Office PowerPoint</Application>
  <PresentationFormat>กระดาษ A4 (210x297 มม.)</PresentationFormat>
  <Paragraphs>264</Paragraphs>
  <Slides>27</Slides>
  <Notes>5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27</vt:i4>
      </vt:variant>
    </vt:vector>
  </HeadingPairs>
  <TitlesOfParts>
    <vt:vector size="28" baseType="lpstr">
      <vt:lpstr>ธีมของ Office</vt:lpstr>
      <vt:lpstr>ภาพนิ่ง 1</vt:lpstr>
      <vt:lpstr>ภาพนิ่ง 2</vt:lpstr>
      <vt:lpstr>ภาพนิ่ง 3</vt:lpstr>
      <vt:lpstr>ภาพนิ่ง 4</vt:lpstr>
      <vt:lpstr>การได้รับวัคซีน JE : เมื่อเด็กได้รับวัคซีน LAJE เชื้อเป็นในอดีต            แล้วมาต่อด้วย JE เชื้อตาย</vt:lpstr>
      <vt:lpstr>CD.JEVAX®  has been introduced for EPI in 29 Provinces Since 2013</vt:lpstr>
      <vt:lpstr>ภาพนิ่ง 7</vt:lpstr>
      <vt:lpstr>ภาพนิ่ง 8</vt:lpstr>
      <vt:lpstr>การได้รับวัคซีน JE :  เมื่อเด็กได้รับวัคซีน JE เชื้อตายในอดีต       แล้วมาต่อด้วย LAJE</vt:lpstr>
      <vt:lpstr>ภาพนิ่ง 10</vt:lpstr>
      <vt:lpstr>ภาพนิ่ง 11</vt:lpstr>
      <vt:lpstr>การคาดประมาณกลุ่มเป้าหมาย</vt:lpstr>
      <vt:lpstr>อัตราสูญเสียวัคซีน</vt:lpstr>
      <vt:lpstr>การเบิกวัคซีน</vt:lpstr>
      <vt:lpstr>การเบิกวัคซีน</vt:lpstr>
      <vt:lpstr>การจัดส่ง LAJE ครั้งแรก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การคาดประมาณ  ปริมาณการใช้และการเบิก  วัคซีนไข้สมองอักเสบเจอีชนิดเชื้อเป็น</dc:title>
  <dc:creator>may</dc:creator>
  <cp:lastModifiedBy>User</cp:lastModifiedBy>
  <cp:revision>83</cp:revision>
  <cp:lastPrinted>2015-10-15T04:19:04Z</cp:lastPrinted>
  <dcterms:created xsi:type="dcterms:W3CDTF">2014-11-21T06:36:17Z</dcterms:created>
  <dcterms:modified xsi:type="dcterms:W3CDTF">2015-11-05T07:24:55Z</dcterms:modified>
</cp:coreProperties>
</file>